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6"/>
  </p:notesMasterIdLst>
  <p:sldIdLst>
    <p:sldId id="256" r:id="rId2"/>
    <p:sldId id="265" r:id="rId3"/>
    <p:sldId id="270" r:id="rId4"/>
    <p:sldId id="306" r:id="rId5"/>
    <p:sldId id="291" r:id="rId6"/>
    <p:sldId id="307" r:id="rId7"/>
    <p:sldId id="269" r:id="rId8"/>
    <p:sldId id="301" r:id="rId9"/>
    <p:sldId id="322" r:id="rId10"/>
    <p:sldId id="313" r:id="rId11"/>
    <p:sldId id="300" r:id="rId12"/>
    <p:sldId id="272" r:id="rId13"/>
    <p:sldId id="273" r:id="rId14"/>
    <p:sldId id="302" r:id="rId15"/>
    <p:sldId id="314" r:id="rId16"/>
    <p:sldId id="258" r:id="rId17"/>
    <p:sldId id="317" r:id="rId18"/>
    <p:sldId id="312" r:id="rId19"/>
    <p:sldId id="275" r:id="rId20"/>
    <p:sldId id="315" r:id="rId21"/>
    <p:sldId id="268" r:id="rId22"/>
    <p:sldId id="318" r:id="rId23"/>
    <p:sldId id="289" r:id="rId24"/>
    <p:sldId id="292" r:id="rId25"/>
    <p:sldId id="282" r:id="rId26"/>
    <p:sldId id="284" r:id="rId27"/>
    <p:sldId id="285" r:id="rId28"/>
    <p:sldId id="304" r:id="rId29"/>
    <p:sldId id="305" r:id="rId30"/>
    <p:sldId id="303" r:id="rId31"/>
    <p:sldId id="286" r:id="rId32"/>
    <p:sldId id="287" r:id="rId33"/>
    <p:sldId id="260" r:id="rId34"/>
    <p:sldId id="321" r:id="rId35"/>
  </p:sldIdLst>
  <p:sldSz cx="9144000" cy="6858000" type="screen4x3"/>
  <p:notesSz cx="6858000" cy="91440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92308" autoAdjust="0"/>
  </p:normalViewPr>
  <p:slideViewPr>
    <p:cSldViewPr>
      <p:cViewPr>
        <p:scale>
          <a:sx n="70" d="100"/>
          <a:sy n="70" d="100"/>
        </p:scale>
        <p:origin x="-1020"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47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FE8F8D-91BF-4294-BED7-468041458332}"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kumimoji="1" lang="ja-JP" altLang="en-US"/>
        </a:p>
      </dgm:t>
    </dgm:pt>
    <dgm:pt modelId="{B2BD8082-88BD-4E85-96A6-B1378B58C759}">
      <dgm:prSet phldrT="[テキスト]"/>
      <dgm:spPr/>
      <dgm:t>
        <a:bodyPr/>
        <a:lstStyle/>
        <a:p>
          <a:r>
            <a:rPr kumimoji="1" lang="ja-JP" altLang="en-US" dirty="0" smtClean="0"/>
            <a:t>空間的プリミティブ</a:t>
          </a:r>
          <a:endParaRPr kumimoji="1" lang="ja-JP" altLang="en-US" dirty="0"/>
        </a:p>
      </dgm:t>
    </dgm:pt>
    <dgm:pt modelId="{ECBA43B8-80E9-40B5-A7D4-2E78AEAC554C}" type="parTrans" cxnId="{1BE00568-9567-4583-ADEA-4BFBD341FC09}">
      <dgm:prSet/>
      <dgm:spPr/>
      <dgm:t>
        <a:bodyPr/>
        <a:lstStyle/>
        <a:p>
          <a:endParaRPr kumimoji="1" lang="ja-JP" altLang="en-US"/>
        </a:p>
      </dgm:t>
    </dgm:pt>
    <dgm:pt modelId="{6C30B2A6-A109-4482-8CD2-759E9062A5E5}" type="sibTrans" cxnId="{1BE00568-9567-4583-ADEA-4BFBD341FC09}">
      <dgm:prSet/>
      <dgm:spPr/>
      <dgm:t>
        <a:bodyPr/>
        <a:lstStyle/>
        <a:p>
          <a:endParaRPr kumimoji="1" lang="ja-JP" altLang="en-US"/>
        </a:p>
      </dgm:t>
    </dgm:pt>
    <dgm:pt modelId="{D13F8E72-93EB-4A77-95CA-88131F7D378E}">
      <dgm:prSet phldrT="[テキスト]"/>
      <dgm:spPr/>
      <dgm:t>
        <a:bodyPr/>
        <a:lstStyle/>
        <a:p>
          <a:r>
            <a:rPr kumimoji="1" lang="ja-JP" altLang="en-US" dirty="0" smtClean="0"/>
            <a:t>同一性</a:t>
          </a:r>
          <a:r>
            <a:rPr kumimoji="1" lang="en-US" altLang="en-US" dirty="0" smtClean="0"/>
            <a:t>(identity)</a:t>
          </a:r>
          <a:endParaRPr kumimoji="1" lang="ja-JP" altLang="en-US" dirty="0"/>
        </a:p>
      </dgm:t>
    </dgm:pt>
    <dgm:pt modelId="{171FA09A-6B7C-452D-A4A0-00A4BEB71917}" type="parTrans" cxnId="{3E924421-783B-4070-B09A-41D1354E7FA9}">
      <dgm:prSet/>
      <dgm:spPr/>
      <dgm:t>
        <a:bodyPr/>
        <a:lstStyle/>
        <a:p>
          <a:endParaRPr kumimoji="1" lang="ja-JP" altLang="en-US"/>
        </a:p>
      </dgm:t>
    </dgm:pt>
    <dgm:pt modelId="{21F2E138-CCBA-4B39-88E5-F962AF19D561}" type="sibTrans" cxnId="{3E924421-783B-4070-B09A-41D1354E7FA9}">
      <dgm:prSet/>
      <dgm:spPr/>
      <dgm:t>
        <a:bodyPr/>
        <a:lstStyle/>
        <a:p>
          <a:endParaRPr kumimoji="1" lang="ja-JP" altLang="en-US"/>
        </a:p>
      </dgm:t>
    </dgm:pt>
    <dgm:pt modelId="{B0BAB595-D93C-449A-88FF-749AD675101E}">
      <dgm:prSet phldrT="[テキスト]"/>
      <dgm:spPr/>
      <dgm:t>
        <a:bodyPr/>
        <a:lstStyle/>
        <a:p>
          <a:r>
            <a:rPr kumimoji="1" lang="ja-JP" altLang="en-US" dirty="0" smtClean="0"/>
            <a:t>一次派生概念</a:t>
          </a:r>
          <a:endParaRPr kumimoji="1" lang="ja-JP" altLang="en-US" dirty="0"/>
        </a:p>
      </dgm:t>
    </dgm:pt>
    <dgm:pt modelId="{AC264D61-1B17-4473-ADAD-FC8EAE804850}" type="parTrans" cxnId="{0A13C156-66C3-4391-9959-EE272C5E39C8}">
      <dgm:prSet/>
      <dgm:spPr/>
      <dgm:t>
        <a:bodyPr/>
        <a:lstStyle/>
        <a:p>
          <a:endParaRPr kumimoji="1" lang="ja-JP" altLang="en-US"/>
        </a:p>
      </dgm:t>
    </dgm:pt>
    <dgm:pt modelId="{E28DE290-86AC-4050-956F-C28E63F17ECF}" type="sibTrans" cxnId="{0A13C156-66C3-4391-9959-EE272C5E39C8}">
      <dgm:prSet/>
      <dgm:spPr/>
      <dgm:t>
        <a:bodyPr/>
        <a:lstStyle/>
        <a:p>
          <a:endParaRPr kumimoji="1" lang="ja-JP" altLang="en-US"/>
        </a:p>
      </dgm:t>
    </dgm:pt>
    <dgm:pt modelId="{4C06334E-DDDC-470E-ACDE-0B6D063D0444}">
      <dgm:prSet phldrT="[テキスト]"/>
      <dgm:spPr/>
      <dgm:t>
        <a:bodyPr/>
        <a:lstStyle/>
        <a:p>
          <a:r>
            <a:rPr kumimoji="1" lang="ja-JP" altLang="en-US" dirty="0" smtClean="0"/>
            <a:t>隣接関係</a:t>
          </a:r>
          <a:endParaRPr kumimoji="1" lang="ja-JP" altLang="en-US" dirty="0"/>
        </a:p>
      </dgm:t>
    </dgm:pt>
    <dgm:pt modelId="{0AA70CEE-BD38-4172-8ABE-09ED7AE5DC12}" type="parTrans" cxnId="{8FDFB4B2-E8E1-4464-999C-D2F5662D4325}">
      <dgm:prSet/>
      <dgm:spPr/>
      <dgm:t>
        <a:bodyPr/>
        <a:lstStyle/>
        <a:p>
          <a:endParaRPr kumimoji="1" lang="ja-JP" altLang="en-US"/>
        </a:p>
      </dgm:t>
    </dgm:pt>
    <dgm:pt modelId="{6C8D9F27-946C-4E65-B707-9FE2FDD889E8}" type="sibTrans" cxnId="{8FDFB4B2-E8E1-4464-999C-D2F5662D4325}">
      <dgm:prSet/>
      <dgm:spPr/>
      <dgm:t>
        <a:bodyPr/>
        <a:lstStyle/>
        <a:p>
          <a:endParaRPr kumimoji="1" lang="ja-JP" altLang="en-US"/>
        </a:p>
      </dgm:t>
    </dgm:pt>
    <dgm:pt modelId="{7FBEB268-766D-428E-9069-578DDA816487}">
      <dgm:prSet phldrT="[テキスト]"/>
      <dgm:spPr/>
      <dgm:t>
        <a:bodyPr/>
        <a:lstStyle/>
        <a:p>
          <a:r>
            <a:rPr kumimoji="1" lang="ja-JP" altLang="en-US" dirty="0" smtClean="0"/>
            <a:t>三次派生概念</a:t>
          </a:r>
          <a:endParaRPr kumimoji="1" lang="ja-JP" altLang="en-US" dirty="0"/>
        </a:p>
      </dgm:t>
    </dgm:pt>
    <dgm:pt modelId="{1EE2F5BB-9862-44FC-8B97-BAAC663DA92A}" type="parTrans" cxnId="{0E64D7FB-70F2-4A61-BD3C-8AAB7B767E36}">
      <dgm:prSet/>
      <dgm:spPr/>
      <dgm:t>
        <a:bodyPr/>
        <a:lstStyle/>
        <a:p>
          <a:endParaRPr kumimoji="1" lang="ja-JP" altLang="en-US"/>
        </a:p>
      </dgm:t>
    </dgm:pt>
    <dgm:pt modelId="{FAD799E5-379F-4746-B854-65C28F2E1304}" type="sibTrans" cxnId="{0E64D7FB-70F2-4A61-BD3C-8AAB7B767E36}">
      <dgm:prSet/>
      <dgm:spPr/>
      <dgm:t>
        <a:bodyPr/>
        <a:lstStyle/>
        <a:p>
          <a:endParaRPr kumimoji="1" lang="ja-JP" altLang="en-US"/>
        </a:p>
      </dgm:t>
    </dgm:pt>
    <dgm:pt modelId="{CFEC9997-BCC6-4C1C-8A50-15589A76B409}">
      <dgm:prSet phldrT="[テキスト]"/>
      <dgm:spPr/>
      <dgm:t>
        <a:bodyPr/>
        <a:lstStyle/>
        <a:p>
          <a:r>
            <a:rPr kumimoji="1" lang="ja-JP" altLang="en-US" dirty="0" smtClean="0"/>
            <a:t>バッファ</a:t>
          </a:r>
          <a:endParaRPr kumimoji="1" lang="ja-JP" altLang="en-US" dirty="0"/>
        </a:p>
      </dgm:t>
    </dgm:pt>
    <dgm:pt modelId="{DF6A6BAF-D29C-4C29-A4BC-5506CDE54F02}" type="parTrans" cxnId="{1F30ED1B-1233-4976-BCB8-C8463EABBF8D}">
      <dgm:prSet/>
      <dgm:spPr/>
      <dgm:t>
        <a:bodyPr/>
        <a:lstStyle/>
        <a:p>
          <a:endParaRPr kumimoji="1" lang="ja-JP" altLang="en-US"/>
        </a:p>
      </dgm:t>
    </dgm:pt>
    <dgm:pt modelId="{4BD7454E-9F0A-4EEC-AE96-4FCB727748C1}" type="sibTrans" cxnId="{1F30ED1B-1233-4976-BCB8-C8463EABBF8D}">
      <dgm:prSet/>
      <dgm:spPr/>
      <dgm:t>
        <a:bodyPr/>
        <a:lstStyle/>
        <a:p>
          <a:endParaRPr kumimoji="1" lang="ja-JP" altLang="en-US"/>
        </a:p>
      </dgm:t>
    </dgm:pt>
    <dgm:pt modelId="{FBEE2779-6AEB-42CB-9948-385FE27356A0}">
      <dgm:prSet/>
      <dgm:spPr/>
      <dgm:t>
        <a:bodyPr/>
        <a:lstStyle/>
        <a:p>
          <a:r>
            <a:rPr kumimoji="1" lang="ja-JP" altLang="en-US" dirty="0" smtClean="0"/>
            <a:t>位置</a:t>
          </a:r>
          <a:endParaRPr kumimoji="1" lang="ja-JP" altLang="en-US" dirty="0"/>
        </a:p>
      </dgm:t>
    </dgm:pt>
    <dgm:pt modelId="{AE74D4CB-9E88-4924-A295-488460383BAD}" type="parTrans" cxnId="{F4BC4DDE-F5BB-4CB7-96F5-A8F203094389}">
      <dgm:prSet/>
      <dgm:spPr/>
      <dgm:t>
        <a:bodyPr/>
        <a:lstStyle/>
        <a:p>
          <a:endParaRPr kumimoji="1" lang="ja-JP" altLang="en-US"/>
        </a:p>
      </dgm:t>
    </dgm:pt>
    <dgm:pt modelId="{2804750B-1ACD-4EAF-9E05-E4991CDA0EB8}" type="sibTrans" cxnId="{F4BC4DDE-F5BB-4CB7-96F5-A8F203094389}">
      <dgm:prSet/>
      <dgm:spPr/>
      <dgm:t>
        <a:bodyPr/>
        <a:lstStyle/>
        <a:p>
          <a:endParaRPr kumimoji="1" lang="ja-JP" altLang="en-US"/>
        </a:p>
      </dgm:t>
    </dgm:pt>
    <dgm:pt modelId="{9261D0E6-48BD-4FAA-B4CA-0932A2C713C0}">
      <dgm:prSet/>
      <dgm:spPr/>
      <dgm:t>
        <a:bodyPr/>
        <a:lstStyle/>
        <a:p>
          <a:r>
            <a:rPr kumimoji="1" lang="ja-JP" altLang="en-US" dirty="0" smtClean="0"/>
            <a:t>大きさ</a:t>
          </a:r>
          <a:r>
            <a:rPr kumimoji="1" lang="en-US" altLang="en-US" dirty="0" smtClean="0"/>
            <a:t>(magnitude)</a:t>
          </a:r>
          <a:endParaRPr kumimoji="1" lang="ja-JP" altLang="en-US" dirty="0"/>
        </a:p>
      </dgm:t>
    </dgm:pt>
    <dgm:pt modelId="{15002B69-2352-45EE-A42E-0712794B71BC}" type="parTrans" cxnId="{F7821EEB-6330-4BAA-B6D3-45710F8826E4}">
      <dgm:prSet/>
      <dgm:spPr/>
      <dgm:t>
        <a:bodyPr/>
        <a:lstStyle/>
        <a:p>
          <a:endParaRPr kumimoji="1" lang="ja-JP" altLang="en-US"/>
        </a:p>
      </dgm:t>
    </dgm:pt>
    <dgm:pt modelId="{2219DA2A-50A3-41E6-BBDB-AF1BA1924F5C}" type="sibTrans" cxnId="{F7821EEB-6330-4BAA-B6D3-45710F8826E4}">
      <dgm:prSet/>
      <dgm:spPr/>
      <dgm:t>
        <a:bodyPr/>
        <a:lstStyle/>
        <a:p>
          <a:endParaRPr kumimoji="1" lang="ja-JP" altLang="en-US"/>
        </a:p>
      </dgm:t>
    </dgm:pt>
    <dgm:pt modelId="{E62D441A-F27C-45E0-8B39-32339F2FD9C0}">
      <dgm:prSet/>
      <dgm:spPr/>
      <dgm:t>
        <a:bodyPr/>
        <a:lstStyle/>
        <a:p>
          <a:r>
            <a:rPr kumimoji="1" lang="ja-JP" altLang="en-US" dirty="0" smtClean="0"/>
            <a:t>時間</a:t>
          </a:r>
          <a:endParaRPr kumimoji="1" lang="ja-JP" altLang="en-US" dirty="0"/>
        </a:p>
      </dgm:t>
    </dgm:pt>
    <dgm:pt modelId="{4B909B59-437E-4876-9872-6D2F8F0652BB}" type="parTrans" cxnId="{8DC2B746-3BFE-4A9D-9F7A-C961B87D5A63}">
      <dgm:prSet/>
      <dgm:spPr/>
      <dgm:t>
        <a:bodyPr/>
        <a:lstStyle/>
        <a:p>
          <a:endParaRPr kumimoji="1" lang="ja-JP" altLang="en-US"/>
        </a:p>
      </dgm:t>
    </dgm:pt>
    <dgm:pt modelId="{E0BB2E3C-52F9-4CD5-9317-291586B7C54C}" type="sibTrans" cxnId="{8DC2B746-3BFE-4A9D-9F7A-C961B87D5A63}">
      <dgm:prSet/>
      <dgm:spPr/>
      <dgm:t>
        <a:bodyPr/>
        <a:lstStyle/>
        <a:p>
          <a:endParaRPr kumimoji="1" lang="ja-JP" altLang="en-US"/>
        </a:p>
      </dgm:t>
    </dgm:pt>
    <dgm:pt modelId="{D3E666DB-17CB-495C-B30A-CBCE223E5B2B}">
      <dgm:prSet phldrT="[テキスト]"/>
      <dgm:spPr/>
      <dgm:t>
        <a:bodyPr/>
        <a:lstStyle/>
        <a:p>
          <a:r>
            <a:rPr kumimoji="1" lang="ja-JP" altLang="en-US" dirty="0" smtClean="0"/>
            <a:t>二次派生概念</a:t>
          </a:r>
          <a:endParaRPr kumimoji="1" lang="ja-JP" altLang="en-US" dirty="0"/>
        </a:p>
      </dgm:t>
    </dgm:pt>
    <dgm:pt modelId="{DE36030C-086E-4353-87EA-775BABD3386A}" type="parTrans" cxnId="{C3BF351A-9C7B-460D-B92B-F5AE56AEA0FD}">
      <dgm:prSet/>
      <dgm:spPr/>
      <dgm:t>
        <a:bodyPr/>
        <a:lstStyle/>
        <a:p>
          <a:endParaRPr kumimoji="1" lang="ja-JP" altLang="en-US"/>
        </a:p>
      </dgm:t>
    </dgm:pt>
    <dgm:pt modelId="{20F1B693-8B23-4171-AF51-DBA9EDC07615}" type="sibTrans" cxnId="{C3BF351A-9C7B-460D-B92B-F5AE56AEA0FD}">
      <dgm:prSet/>
      <dgm:spPr/>
      <dgm:t>
        <a:bodyPr/>
        <a:lstStyle/>
        <a:p>
          <a:endParaRPr kumimoji="1" lang="ja-JP" altLang="en-US"/>
        </a:p>
      </dgm:t>
    </dgm:pt>
    <dgm:pt modelId="{55BB0821-8208-4AA8-88B3-13EAA01D5455}">
      <dgm:prSet/>
      <dgm:spPr/>
      <dgm:t>
        <a:bodyPr/>
        <a:lstStyle/>
        <a:p>
          <a:r>
            <a:rPr kumimoji="1" lang="ja-JP" altLang="en-US" dirty="0" smtClean="0"/>
            <a:t>四次派生概念</a:t>
          </a:r>
          <a:endParaRPr kumimoji="1" lang="ja-JP" altLang="en-US" dirty="0"/>
        </a:p>
      </dgm:t>
    </dgm:pt>
    <dgm:pt modelId="{93EFE741-8F2D-4BC5-A26F-E54F6FB6282A}" type="parTrans" cxnId="{5A01319A-5B0C-40B3-B79A-ABD46F4DE527}">
      <dgm:prSet/>
      <dgm:spPr/>
      <dgm:t>
        <a:bodyPr/>
        <a:lstStyle/>
        <a:p>
          <a:endParaRPr kumimoji="1" lang="ja-JP" altLang="en-US"/>
        </a:p>
      </dgm:t>
    </dgm:pt>
    <dgm:pt modelId="{61A7FE33-0725-44F4-BBC7-5F580E65B944}" type="sibTrans" cxnId="{5A01319A-5B0C-40B3-B79A-ABD46F4DE527}">
      <dgm:prSet/>
      <dgm:spPr/>
      <dgm:t>
        <a:bodyPr/>
        <a:lstStyle/>
        <a:p>
          <a:endParaRPr kumimoji="1" lang="ja-JP" altLang="en-US"/>
        </a:p>
      </dgm:t>
    </dgm:pt>
    <dgm:pt modelId="{82280DE6-DB86-48B4-AC4D-DFCB0FE6FDB7}">
      <dgm:prSet/>
      <dgm:spPr/>
      <dgm:t>
        <a:bodyPr/>
        <a:lstStyle/>
        <a:p>
          <a:r>
            <a:rPr kumimoji="1" lang="zh-TW" altLang="en-US" dirty="0" smtClean="0"/>
            <a:t>配列</a:t>
          </a:r>
          <a:endParaRPr kumimoji="1" lang="ja-JP" altLang="en-US" dirty="0"/>
        </a:p>
      </dgm:t>
    </dgm:pt>
    <dgm:pt modelId="{23AF12D5-C86A-43D5-80AD-806494E7B418}" type="parTrans" cxnId="{134B9721-6EB6-4C71-ACBD-6994CA0E3DED}">
      <dgm:prSet/>
      <dgm:spPr/>
      <dgm:t>
        <a:bodyPr/>
        <a:lstStyle/>
        <a:p>
          <a:endParaRPr kumimoji="1" lang="ja-JP" altLang="en-US"/>
        </a:p>
      </dgm:t>
    </dgm:pt>
    <dgm:pt modelId="{A5E9FE22-6963-401D-90F6-09F3DE95B55F}" type="sibTrans" cxnId="{134B9721-6EB6-4C71-ACBD-6994CA0E3DED}">
      <dgm:prSet/>
      <dgm:spPr/>
      <dgm:t>
        <a:bodyPr/>
        <a:lstStyle/>
        <a:p>
          <a:endParaRPr kumimoji="1" lang="ja-JP" altLang="en-US"/>
        </a:p>
      </dgm:t>
    </dgm:pt>
    <dgm:pt modelId="{08C3B50E-9F65-49BB-A6F1-52A81257BA10}">
      <dgm:prSet/>
      <dgm:spPr/>
      <dgm:t>
        <a:bodyPr/>
        <a:lstStyle/>
        <a:p>
          <a:r>
            <a:rPr kumimoji="1" lang="zh-TW" altLang="en-US" dirty="0" smtClean="0"/>
            <a:t>分布</a:t>
          </a:r>
          <a:endParaRPr kumimoji="1" lang="ja-JP" altLang="en-US" dirty="0"/>
        </a:p>
      </dgm:t>
    </dgm:pt>
    <dgm:pt modelId="{38FD48CD-57C8-4D77-AD72-5206F22938A2}" type="parTrans" cxnId="{E07A6FFD-07C5-480A-B86F-19074B9AA59A}">
      <dgm:prSet/>
      <dgm:spPr/>
      <dgm:t>
        <a:bodyPr/>
        <a:lstStyle/>
        <a:p>
          <a:endParaRPr kumimoji="1" lang="ja-JP" altLang="en-US"/>
        </a:p>
      </dgm:t>
    </dgm:pt>
    <dgm:pt modelId="{9561111E-39F9-4D4C-A602-D648D8EF5FD8}" type="sibTrans" cxnId="{E07A6FFD-07C5-480A-B86F-19074B9AA59A}">
      <dgm:prSet/>
      <dgm:spPr/>
      <dgm:t>
        <a:bodyPr/>
        <a:lstStyle/>
        <a:p>
          <a:endParaRPr kumimoji="1" lang="ja-JP" altLang="en-US"/>
        </a:p>
      </dgm:t>
    </dgm:pt>
    <dgm:pt modelId="{59812E24-6177-4686-9EE0-2A109FAC2050}">
      <dgm:prSet/>
      <dgm:spPr/>
      <dgm:t>
        <a:bodyPr/>
        <a:lstStyle/>
        <a:p>
          <a:r>
            <a:rPr kumimoji="1" lang="zh-TW" altLang="en-US" dirty="0" smtClean="0"/>
            <a:t>線</a:t>
          </a:r>
          <a:endParaRPr kumimoji="1" lang="ja-JP" altLang="en-US" dirty="0"/>
        </a:p>
      </dgm:t>
    </dgm:pt>
    <dgm:pt modelId="{0773AC2E-93DC-4658-94C6-D6FE3FC3595D}" type="parTrans" cxnId="{FE425608-6EA4-44F2-8CBD-AAC46B817CE1}">
      <dgm:prSet/>
      <dgm:spPr/>
      <dgm:t>
        <a:bodyPr/>
        <a:lstStyle/>
        <a:p>
          <a:endParaRPr kumimoji="1" lang="ja-JP" altLang="en-US"/>
        </a:p>
      </dgm:t>
    </dgm:pt>
    <dgm:pt modelId="{61728DDA-F6DC-498B-A1EB-3EE6EF5CDA61}" type="sibTrans" cxnId="{FE425608-6EA4-44F2-8CBD-AAC46B817CE1}">
      <dgm:prSet/>
      <dgm:spPr/>
      <dgm:t>
        <a:bodyPr/>
        <a:lstStyle/>
        <a:p>
          <a:endParaRPr kumimoji="1" lang="ja-JP" altLang="en-US"/>
        </a:p>
      </dgm:t>
    </dgm:pt>
    <dgm:pt modelId="{0E89B5D8-FE20-414E-B6CB-A3426A575DDD}">
      <dgm:prSet/>
      <dgm:spPr/>
      <dgm:t>
        <a:bodyPr/>
        <a:lstStyle/>
        <a:p>
          <a:r>
            <a:rPr kumimoji="1" lang="zh-TW" altLang="en-US" dirty="0" smtClean="0"/>
            <a:t>形状</a:t>
          </a:r>
          <a:endParaRPr kumimoji="1" lang="ja-JP" altLang="en-US" dirty="0"/>
        </a:p>
      </dgm:t>
    </dgm:pt>
    <dgm:pt modelId="{422E2255-002F-417A-B2D5-49460E295181}" type="parTrans" cxnId="{3DC2C49C-788B-4C8D-8F90-6D2ABCF7D206}">
      <dgm:prSet/>
      <dgm:spPr/>
      <dgm:t>
        <a:bodyPr/>
        <a:lstStyle/>
        <a:p>
          <a:endParaRPr kumimoji="1" lang="ja-JP" altLang="en-US"/>
        </a:p>
      </dgm:t>
    </dgm:pt>
    <dgm:pt modelId="{AE71572A-5271-4BD0-9AE5-3AB46340378D}" type="sibTrans" cxnId="{3DC2C49C-788B-4C8D-8F90-6D2ABCF7D206}">
      <dgm:prSet/>
      <dgm:spPr/>
      <dgm:t>
        <a:bodyPr/>
        <a:lstStyle/>
        <a:p>
          <a:endParaRPr kumimoji="1" lang="ja-JP" altLang="en-US"/>
        </a:p>
      </dgm:t>
    </dgm:pt>
    <dgm:pt modelId="{56B7F6EF-A906-4A9A-9803-B0EFF90D0C73}">
      <dgm:prSet/>
      <dgm:spPr/>
      <dgm:t>
        <a:bodyPr/>
        <a:lstStyle/>
        <a:p>
          <a:r>
            <a:rPr kumimoji="1" lang="zh-TW" altLang="en-US" dirty="0" smtClean="0"/>
            <a:t>境界</a:t>
          </a:r>
          <a:endParaRPr kumimoji="1" lang="ja-JP" altLang="en-US" dirty="0"/>
        </a:p>
      </dgm:t>
    </dgm:pt>
    <dgm:pt modelId="{5699B9CF-C709-47CA-8F21-D751F596A5B4}" type="parTrans" cxnId="{7A7C3A53-D6E0-439B-8F01-EFA0710B81DD}">
      <dgm:prSet/>
      <dgm:spPr/>
      <dgm:t>
        <a:bodyPr/>
        <a:lstStyle/>
        <a:p>
          <a:endParaRPr kumimoji="1" lang="ja-JP" altLang="en-US"/>
        </a:p>
      </dgm:t>
    </dgm:pt>
    <dgm:pt modelId="{2FBAFB1B-8B88-4A2D-A31E-C4C630F89D12}" type="sibTrans" cxnId="{7A7C3A53-D6E0-439B-8F01-EFA0710B81DD}">
      <dgm:prSet/>
      <dgm:spPr/>
      <dgm:t>
        <a:bodyPr/>
        <a:lstStyle/>
        <a:p>
          <a:endParaRPr kumimoji="1" lang="ja-JP" altLang="en-US"/>
        </a:p>
      </dgm:t>
    </dgm:pt>
    <dgm:pt modelId="{906C0F7E-09E2-4128-9018-F1E80550781A}">
      <dgm:prSet/>
      <dgm:spPr/>
      <dgm:t>
        <a:bodyPr/>
        <a:lstStyle/>
        <a:p>
          <a:r>
            <a:rPr kumimoji="1" lang="zh-TW" altLang="en-US" dirty="0" smtClean="0"/>
            <a:t>距離</a:t>
          </a:r>
          <a:endParaRPr kumimoji="1" lang="ja-JP" altLang="en-US" dirty="0"/>
        </a:p>
      </dgm:t>
    </dgm:pt>
    <dgm:pt modelId="{0D9F6A41-FB91-465F-A8D6-24C48756CBEA}" type="parTrans" cxnId="{F35AA3FB-3B44-4868-A037-910EEF8CBAC5}">
      <dgm:prSet/>
      <dgm:spPr/>
      <dgm:t>
        <a:bodyPr/>
        <a:lstStyle/>
        <a:p>
          <a:endParaRPr kumimoji="1" lang="ja-JP" altLang="en-US"/>
        </a:p>
      </dgm:t>
    </dgm:pt>
    <dgm:pt modelId="{A67C7A79-8A0D-4C7A-ACC2-505CBE84F92F}" type="sibTrans" cxnId="{F35AA3FB-3B44-4868-A037-910EEF8CBAC5}">
      <dgm:prSet/>
      <dgm:spPr/>
      <dgm:t>
        <a:bodyPr/>
        <a:lstStyle/>
        <a:p>
          <a:endParaRPr kumimoji="1" lang="ja-JP" altLang="en-US"/>
        </a:p>
      </dgm:t>
    </dgm:pt>
    <dgm:pt modelId="{19028453-9999-4FA3-89C2-37AC1E33E01F}">
      <dgm:prSet/>
      <dgm:spPr/>
      <dgm:t>
        <a:bodyPr/>
        <a:lstStyle/>
        <a:p>
          <a:r>
            <a:rPr kumimoji="1" lang="zh-TW" altLang="en-US" dirty="0" smtClean="0"/>
            <a:t>参照枠</a:t>
          </a:r>
          <a:endParaRPr kumimoji="1" lang="ja-JP" altLang="en-US" dirty="0"/>
        </a:p>
      </dgm:t>
    </dgm:pt>
    <dgm:pt modelId="{897AAED4-5823-4C13-85AF-2FB6D66393C6}" type="parTrans" cxnId="{0D47DC52-6E74-4103-B1E5-EF9FCB633FB8}">
      <dgm:prSet/>
      <dgm:spPr/>
      <dgm:t>
        <a:bodyPr/>
        <a:lstStyle/>
        <a:p>
          <a:endParaRPr kumimoji="1" lang="ja-JP" altLang="en-US"/>
        </a:p>
      </dgm:t>
    </dgm:pt>
    <dgm:pt modelId="{80FAE69D-12CF-43C5-BB39-57F8B0E236F4}" type="sibTrans" cxnId="{0D47DC52-6E74-4103-B1E5-EF9FCB633FB8}">
      <dgm:prSet/>
      <dgm:spPr/>
      <dgm:t>
        <a:bodyPr/>
        <a:lstStyle/>
        <a:p>
          <a:endParaRPr kumimoji="1" lang="ja-JP" altLang="en-US"/>
        </a:p>
      </dgm:t>
    </dgm:pt>
    <dgm:pt modelId="{263417BE-1EE2-4769-A73F-B242665149B0}">
      <dgm:prSet/>
      <dgm:spPr/>
      <dgm:t>
        <a:bodyPr/>
        <a:lstStyle/>
        <a:p>
          <a:r>
            <a:rPr kumimoji="1" lang="zh-TW" altLang="en-US" dirty="0" smtClean="0"/>
            <a:t>連続</a:t>
          </a:r>
          <a:endParaRPr kumimoji="1" lang="ja-JP" altLang="en-US" dirty="0"/>
        </a:p>
      </dgm:t>
    </dgm:pt>
    <dgm:pt modelId="{AF7E88C6-9342-455D-8313-2C97DEB354BC}" type="parTrans" cxnId="{26582691-F1B2-4A79-93A3-4DDC039BA2B1}">
      <dgm:prSet/>
      <dgm:spPr/>
      <dgm:t>
        <a:bodyPr/>
        <a:lstStyle/>
        <a:p>
          <a:endParaRPr kumimoji="1" lang="ja-JP" altLang="en-US"/>
        </a:p>
      </dgm:t>
    </dgm:pt>
    <dgm:pt modelId="{B6069FDF-932B-4221-8DDA-4D95B08BB5D3}" type="sibTrans" cxnId="{26582691-F1B2-4A79-93A3-4DDC039BA2B1}">
      <dgm:prSet/>
      <dgm:spPr/>
      <dgm:t>
        <a:bodyPr/>
        <a:lstStyle/>
        <a:p>
          <a:endParaRPr kumimoji="1" lang="ja-JP" altLang="en-US"/>
        </a:p>
      </dgm:t>
    </dgm:pt>
    <dgm:pt modelId="{268311FE-427C-45B6-B127-65A1A231E94E}">
      <dgm:prSet phldrT="[テキスト]"/>
      <dgm:spPr/>
      <dgm:t>
        <a:bodyPr/>
        <a:lstStyle/>
        <a:p>
          <a:r>
            <a:rPr kumimoji="1" lang="ja-JP" altLang="en-US" dirty="0" smtClean="0"/>
            <a:t>角度</a:t>
          </a:r>
          <a:endParaRPr kumimoji="1" lang="ja-JP" altLang="en-US" dirty="0"/>
        </a:p>
      </dgm:t>
    </dgm:pt>
    <dgm:pt modelId="{3E2AA045-DB49-48DF-819D-64A8345573D0}" type="parTrans" cxnId="{856D40ED-CFBC-437D-89C0-5D89E257E918}">
      <dgm:prSet/>
      <dgm:spPr/>
      <dgm:t>
        <a:bodyPr/>
        <a:lstStyle/>
        <a:p>
          <a:endParaRPr kumimoji="1" lang="ja-JP" altLang="en-US"/>
        </a:p>
      </dgm:t>
    </dgm:pt>
    <dgm:pt modelId="{48FC085A-A840-4B26-A93F-03D560A7082C}" type="sibTrans" cxnId="{856D40ED-CFBC-437D-89C0-5D89E257E918}">
      <dgm:prSet/>
      <dgm:spPr/>
      <dgm:t>
        <a:bodyPr/>
        <a:lstStyle/>
        <a:p>
          <a:endParaRPr kumimoji="1" lang="ja-JP" altLang="en-US"/>
        </a:p>
      </dgm:t>
    </dgm:pt>
    <dgm:pt modelId="{53EBE4CA-7BDF-45C6-A103-9C8346491D3F}">
      <dgm:prSet phldrT="[テキスト]"/>
      <dgm:spPr/>
      <dgm:t>
        <a:bodyPr/>
        <a:lstStyle/>
        <a:p>
          <a:r>
            <a:rPr kumimoji="1" lang="ja-JP" altLang="en-US" dirty="0" smtClean="0"/>
            <a:t>分類</a:t>
          </a:r>
          <a:endParaRPr kumimoji="1" lang="ja-JP" altLang="en-US" dirty="0"/>
        </a:p>
      </dgm:t>
    </dgm:pt>
    <dgm:pt modelId="{B0F14DCD-28F1-4081-AFED-7108D201EE78}" type="parTrans" cxnId="{8330F9D3-20E8-4011-A41D-2AD127116223}">
      <dgm:prSet/>
      <dgm:spPr/>
      <dgm:t>
        <a:bodyPr/>
        <a:lstStyle/>
        <a:p>
          <a:endParaRPr kumimoji="1" lang="ja-JP" altLang="en-US"/>
        </a:p>
      </dgm:t>
    </dgm:pt>
    <dgm:pt modelId="{6CAEE49B-6A0A-49BE-A054-81F4CCA2A23D}" type="sibTrans" cxnId="{8330F9D3-20E8-4011-A41D-2AD127116223}">
      <dgm:prSet/>
      <dgm:spPr/>
      <dgm:t>
        <a:bodyPr/>
        <a:lstStyle/>
        <a:p>
          <a:endParaRPr kumimoji="1" lang="ja-JP" altLang="en-US"/>
        </a:p>
      </dgm:t>
    </dgm:pt>
    <dgm:pt modelId="{C558D8DF-4412-4F08-A916-9F51C6029A8A}">
      <dgm:prSet phldrT="[テキスト]"/>
      <dgm:spPr/>
      <dgm:t>
        <a:bodyPr/>
        <a:lstStyle/>
        <a:p>
          <a:r>
            <a:rPr kumimoji="1" lang="ja-JP" altLang="en-US" dirty="0" smtClean="0"/>
            <a:t>座標</a:t>
          </a:r>
          <a:endParaRPr kumimoji="1" lang="ja-JP" altLang="en-US" dirty="0"/>
        </a:p>
      </dgm:t>
    </dgm:pt>
    <dgm:pt modelId="{E635CCFB-AF5A-4D8D-AFFB-3D8813FB8401}" type="parTrans" cxnId="{2357AA00-9AF7-493F-BA16-10CCC3DDC16B}">
      <dgm:prSet/>
      <dgm:spPr/>
      <dgm:t>
        <a:bodyPr/>
        <a:lstStyle/>
        <a:p>
          <a:endParaRPr kumimoji="1" lang="ja-JP" altLang="en-US"/>
        </a:p>
      </dgm:t>
    </dgm:pt>
    <dgm:pt modelId="{9D31D009-119D-49E1-BA6E-F58519E2EB69}" type="sibTrans" cxnId="{2357AA00-9AF7-493F-BA16-10CCC3DDC16B}">
      <dgm:prSet/>
      <dgm:spPr/>
      <dgm:t>
        <a:bodyPr/>
        <a:lstStyle/>
        <a:p>
          <a:endParaRPr kumimoji="1" lang="ja-JP" altLang="en-US"/>
        </a:p>
      </dgm:t>
    </dgm:pt>
    <dgm:pt modelId="{929BC55F-0AF5-4AF6-9118-390E5A00A9E1}">
      <dgm:prSet phldrT="[テキスト]"/>
      <dgm:spPr/>
      <dgm:t>
        <a:bodyPr/>
        <a:lstStyle/>
        <a:p>
          <a:r>
            <a:rPr kumimoji="1" lang="ja-JP" altLang="en-US" dirty="0" smtClean="0"/>
            <a:t>格子パターン</a:t>
          </a:r>
          <a:endParaRPr kumimoji="1" lang="ja-JP" altLang="en-US" dirty="0"/>
        </a:p>
      </dgm:t>
    </dgm:pt>
    <dgm:pt modelId="{8FC004E1-A7F0-4627-B261-2B97D0F8ED17}" type="parTrans" cxnId="{0B6F0959-2A38-4DC1-8157-15EFE0EC9B60}">
      <dgm:prSet/>
      <dgm:spPr/>
      <dgm:t>
        <a:bodyPr/>
        <a:lstStyle/>
        <a:p>
          <a:endParaRPr kumimoji="1" lang="ja-JP" altLang="en-US"/>
        </a:p>
      </dgm:t>
    </dgm:pt>
    <dgm:pt modelId="{06D99CB6-0EBB-4565-A051-EB79F94FA2DF}" type="sibTrans" cxnId="{0B6F0959-2A38-4DC1-8157-15EFE0EC9B60}">
      <dgm:prSet/>
      <dgm:spPr/>
      <dgm:t>
        <a:bodyPr/>
        <a:lstStyle/>
        <a:p>
          <a:endParaRPr kumimoji="1" lang="ja-JP" altLang="en-US"/>
        </a:p>
      </dgm:t>
    </dgm:pt>
    <dgm:pt modelId="{70B495A7-64CB-4150-822B-5571A3475EA7}">
      <dgm:prSet phldrT="[テキスト]"/>
      <dgm:spPr/>
      <dgm:t>
        <a:bodyPr/>
        <a:lstStyle/>
        <a:p>
          <a:r>
            <a:rPr kumimoji="1" lang="ja-JP" altLang="en-US" dirty="0" smtClean="0"/>
            <a:t>多角形</a:t>
          </a:r>
          <a:endParaRPr kumimoji="1" lang="ja-JP" altLang="en-US" dirty="0"/>
        </a:p>
      </dgm:t>
    </dgm:pt>
    <dgm:pt modelId="{689D8626-BAA7-4B54-917C-65479DF625E7}" type="parTrans" cxnId="{1BA0F9DF-02E3-46D1-B7D8-C14EDA7AB2DD}">
      <dgm:prSet/>
      <dgm:spPr/>
      <dgm:t>
        <a:bodyPr/>
        <a:lstStyle/>
        <a:p>
          <a:endParaRPr kumimoji="1" lang="ja-JP" altLang="en-US"/>
        </a:p>
      </dgm:t>
    </dgm:pt>
    <dgm:pt modelId="{BB2D40B0-A3D2-4EAF-BA99-F57DA5464A87}" type="sibTrans" cxnId="{1BA0F9DF-02E3-46D1-B7D8-C14EDA7AB2DD}">
      <dgm:prSet/>
      <dgm:spPr/>
      <dgm:t>
        <a:bodyPr/>
        <a:lstStyle/>
        <a:p>
          <a:endParaRPr kumimoji="1" lang="ja-JP" altLang="en-US"/>
        </a:p>
      </dgm:t>
    </dgm:pt>
    <dgm:pt modelId="{8D06A94A-D5A3-4813-A619-27225035AFA1}">
      <dgm:prSet phldrT="[テキスト]"/>
      <dgm:spPr/>
      <dgm:t>
        <a:bodyPr/>
        <a:lstStyle/>
        <a:p>
          <a:r>
            <a:rPr kumimoji="1" lang="ja-JP" altLang="en-US" dirty="0" smtClean="0"/>
            <a:t>連結性</a:t>
          </a:r>
          <a:endParaRPr kumimoji="1" lang="ja-JP" altLang="en-US" dirty="0"/>
        </a:p>
      </dgm:t>
    </dgm:pt>
    <dgm:pt modelId="{D7837C2D-94F6-46FF-B477-8A9D3A99D173}" type="parTrans" cxnId="{B3155B19-3F8D-469C-9337-BAA6A869C636}">
      <dgm:prSet/>
      <dgm:spPr/>
      <dgm:t>
        <a:bodyPr/>
        <a:lstStyle/>
        <a:p>
          <a:endParaRPr kumimoji="1" lang="ja-JP" altLang="en-US"/>
        </a:p>
      </dgm:t>
    </dgm:pt>
    <dgm:pt modelId="{CCD7C50A-C963-4FB2-B8DA-A80B4519B66B}" type="sibTrans" cxnId="{B3155B19-3F8D-469C-9337-BAA6A869C636}">
      <dgm:prSet/>
      <dgm:spPr/>
      <dgm:t>
        <a:bodyPr/>
        <a:lstStyle/>
        <a:p>
          <a:endParaRPr kumimoji="1" lang="ja-JP" altLang="en-US"/>
        </a:p>
      </dgm:t>
    </dgm:pt>
    <dgm:pt modelId="{30D51444-0004-4ED2-86B5-2B7EF10EEC8C}">
      <dgm:prSet phldrT="[テキスト]"/>
      <dgm:spPr/>
      <dgm:t>
        <a:bodyPr/>
        <a:lstStyle/>
        <a:p>
          <a:r>
            <a:rPr kumimoji="1" lang="ja-JP" altLang="en-US" dirty="0" smtClean="0"/>
            <a:t>傾斜</a:t>
          </a:r>
          <a:endParaRPr kumimoji="1" lang="ja-JP" altLang="en-US" dirty="0"/>
        </a:p>
      </dgm:t>
    </dgm:pt>
    <dgm:pt modelId="{999D2107-3D66-406C-A1AA-398E2676886B}" type="parTrans" cxnId="{7D2550CB-EEF0-40B7-B2CA-EC7E4E8B3D51}">
      <dgm:prSet/>
      <dgm:spPr/>
      <dgm:t>
        <a:bodyPr/>
        <a:lstStyle/>
        <a:p>
          <a:endParaRPr kumimoji="1" lang="ja-JP" altLang="en-US"/>
        </a:p>
      </dgm:t>
    </dgm:pt>
    <dgm:pt modelId="{DB184901-1DE6-473F-A492-1143BBCA2801}" type="sibTrans" cxnId="{7D2550CB-EEF0-40B7-B2CA-EC7E4E8B3D51}">
      <dgm:prSet/>
      <dgm:spPr/>
      <dgm:t>
        <a:bodyPr/>
        <a:lstStyle/>
        <a:p>
          <a:endParaRPr kumimoji="1" lang="ja-JP" altLang="en-US"/>
        </a:p>
      </dgm:t>
    </dgm:pt>
    <dgm:pt modelId="{48150893-9D8B-474A-92E4-E798860CA5EA}">
      <dgm:prSet phldrT="[テキスト]"/>
      <dgm:spPr/>
      <dgm:t>
        <a:bodyPr/>
        <a:lstStyle/>
        <a:p>
          <a:r>
            <a:rPr kumimoji="1" lang="ja-JP" altLang="en-US" dirty="0" smtClean="0"/>
            <a:t>断面</a:t>
          </a:r>
          <a:endParaRPr kumimoji="1" lang="ja-JP" altLang="en-US" dirty="0"/>
        </a:p>
      </dgm:t>
    </dgm:pt>
    <dgm:pt modelId="{F45059FA-A4A9-47FB-8815-6691A491A0B2}" type="parTrans" cxnId="{D5579357-693C-4007-9B84-343BBE1F2A64}">
      <dgm:prSet/>
      <dgm:spPr/>
      <dgm:t>
        <a:bodyPr/>
        <a:lstStyle/>
        <a:p>
          <a:endParaRPr kumimoji="1" lang="ja-JP" altLang="en-US"/>
        </a:p>
      </dgm:t>
    </dgm:pt>
    <dgm:pt modelId="{0665C1E7-D0F1-4C34-B8EC-0FF94F97FB2B}" type="sibTrans" cxnId="{D5579357-693C-4007-9B84-343BBE1F2A64}">
      <dgm:prSet/>
      <dgm:spPr/>
      <dgm:t>
        <a:bodyPr/>
        <a:lstStyle/>
        <a:p>
          <a:endParaRPr kumimoji="1" lang="ja-JP" altLang="en-US"/>
        </a:p>
      </dgm:t>
    </dgm:pt>
    <dgm:pt modelId="{0A95F973-E4F5-4C44-B3DF-97109693A740}">
      <dgm:prSet phldrT="[テキスト]"/>
      <dgm:spPr/>
      <dgm:t>
        <a:bodyPr/>
        <a:lstStyle/>
        <a:p>
          <a:r>
            <a:rPr kumimoji="1" lang="ja-JP" altLang="en-US" dirty="0" smtClean="0"/>
            <a:t>表現</a:t>
          </a:r>
          <a:endParaRPr kumimoji="1" lang="ja-JP" altLang="en-US" dirty="0"/>
        </a:p>
      </dgm:t>
    </dgm:pt>
    <dgm:pt modelId="{DE921D63-E317-4BB5-89A8-798DFF370476}" type="parTrans" cxnId="{CCE598CD-F5D5-49E0-8D91-325FC5D7A984}">
      <dgm:prSet/>
      <dgm:spPr/>
      <dgm:t>
        <a:bodyPr/>
        <a:lstStyle/>
        <a:p>
          <a:endParaRPr kumimoji="1" lang="ja-JP" altLang="en-US"/>
        </a:p>
      </dgm:t>
    </dgm:pt>
    <dgm:pt modelId="{B33DD1F2-A9AD-4743-A104-79141F94B791}" type="sibTrans" cxnId="{CCE598CD-F5D5-49E0-8D91-325FC5D7A984}">
      <dgm:prSet/>
      <dgm:spPr/>
      <dgm:t>
        <a:bodyPr/>
        <a:lstStyle/>
        <a:p>
          <a:endParaRPr kumimoji="1" lang="ja-JP" altLang="en-US"/>
        </a:p>
      </dgm:t>
    </dgm:pt>
    <dgm:pt modelId="{271CD99E-54D9-4D0C-AB00-01ED144F5352}">
      <dgm:prSet phldrT="[テキスト]"/>
      <dgm:spPr/>
      <dgm:t>
        <a:bodyPr/>
        <a:lstStyle/>
        <a:p>
          <a:r>
            <a:rPr kumimoji="1" lang="ja-JP" altLang="en-US" dirty="0" smtClean="0"/>
            <a:t>スケール</a:t>
          </a:r>
          <a:endParaRPr kumimoji="1" lang="ja-JP" altLang="en-US" dirty="0"/>
        </a:p>
      </dgm:t>
    </dgm:pt>
    <dgm:pt modelId="{404E1202-E7F5-4D7A-B56D-17E44206DAE6}" type="parTrans" cxnId="{4C4027D1-B608-4FA6-B60D-359DA6C4ACB5}">
      <dgm:prSet/>
      <dgm:spPr/>
      <dgm:t>
        <a:bodyPr/>
        <a:lstStyle/>
        <a:p>
          <a:endParaRPr kumimoji="1" lang="ja-JP" altLang="en-US"/>
        </a:p>
      </dgm:t>
    </dgm:pt>
    <dgm:pt modelId="{CB8CF70A-C9E7-4B8C-9283-96A5B40762FD}" type="sibTrans" cxnId="{4C4027D1-B608-4FA6-B60D-359DA6C4ACB5}">
      <dgm:prSet/>
      <dgm:spPr/>
      <dgm:t>
        <a:bodyPr/>
        <a:lstStyle/>
        <a:p>
          <a:endParaRPr kumimoji="1" lang="ja-JP" altLang="en-US"/>
        </a:p>
      </dgm:t>
    </dgm:pt>
    <dgm:pt modelId="{54E4B708-F85C-4951-BA54-8EAC016D64BA}">
      <dgm:prSet/>
      <dgm:spPr/>
      <dgm:t>
        <a:bodyPr/>
        <a:lstStyle/>
        <a:p>
          <a:r>
            <a:rPr kumimoji="1" lang="ja-JP" altLang="en-US" dirty="0" smtClean="0"/>
            <a:t>地域の結びつき</a:t>
          </a:r>
          <a:endParaRPr kumimoji="1" lang="ja-JP" altLang="en-US" dirty="0"/>
        </a:p>
      </dgm:t>
    </dgm:pt>
    <dgm:pt modelId="{56434FE1-D5DA-45B9-9A74-D8D64C71F672}" type="parTrans" cxnId="{BB7BE057-304A-48AC-B73C-D5DC59B7006D}">
      <dgm:prSet/>
      <dgm:spPr/>
      <dgm:t>
        <a:bodyPr/>
        <a:lstStyle/>
        <a:p>
          <a:endParaRPr kumimoji="1" lang="ja-JP" altLang="en-US"/>
        </a:p>
      </dgm:t>
    </dgm:pt>
    <dgm:pt modelId="{F35F10CA-766D-4282-AF2E-F534B7FA7190}" type="sibTrans" cxnId="{BB7BE057-304A-48AC-B73C-D5DC59B7006D}">
      <dgm:prSet/>
      <dgm:spPr/>
      <dgm:t>
        <a:bodyPr/>
        <a:lstStyle/>
        <a:p>
          <a:endParaRPr kumimoji="1" lang="ja-JP" altLang="en-US"/>
        </a:p>
      </dgm:t>
    </dgm:pt>
    <dgm:pt modelId="{AF22C835-FA66-42C6-9939-E95E00798BFE}">
      <dgm:prSet/>
      <dgm:spPr/>
      <dgm:t>
        <a:bodyPr/>
        <a:lstStyle/>
        <a:p>
          <a:r>
            <a:rPr kumimoji="1" lang="ja-JP" altLang="en-US" dirty="0" smtClean="0"/>
            <a:t>内挿</a:t>
          </a:r>
          <a:endParaRPr kumimoji="1" lang="ja-JP" altLang="en-US" dirty="0"/>
        </a:p>
      </dgm:t>
    </dgm:pt>
    <dgm:pt modelId="{FB1311CC-48F5-4DCF-BDD2-DA1938082916}" type="parTrans" cxnId="{9E483845-CA77-44D5-87E0-9D27EA2F8EDF}">
      <dgm:prSet/>
      <dgm:spPr/>
      <dgm:t>
        <a:bodyPr/>
        <a:lstStyle/>
        <a:p>
          <a:endParaRPr kumimoji="1" lang="ja-JP" altLang="en-US"/>
        </a:p>
      </dgm:t>
    </dgm:pt>
    <dgm:pt modelId="{9B58DD38-381B-4F58-9DA3-48EB5D021959}" type="sibTrans" cxnId="{9E483845-CA77-44D5-87E0-9D27EA2F8EDF}">
      <dgm:prSet/>
      <dgm:spPr/>
      <dgm:t>
        <a:bodyPr/>
        <a:lstStyle/>
        <a:p>
          <a:endParaRPr kumimoji="1" lang="ja-JP" altLang="en-US"/>
        </a:p>
      </dgm:t>
    </dgm:pt>
    <dgm:pt modelId="{D39CAAB0-A81A-4FA0-A68A-449897C8566A}">
      <dgm:prSet/>
      <dgm:spPr/>
      <dgm:t>
        <a:bodyPr/>
        <a:lstStyle/>
        <a:p>
          <a:r>
            <a:rPr kumimoji="1" lang="ja-JP" altLang="en-US" dirty="0" smtClean="0"/>
            <a:t>地図投影</a:t>
          </a:r>
          <a:endParaRPr kumimoji="1" lang="ja-JP" altLang="en-US" dirty="0"/>
        </a:p>
      </dgm:t>
    </dgm:pt>
    <dgm:pt modelId="{2A65DD02-07DF-4110-B755-CC8CA3D0247B}" type="parTrans" cxnId="{A1B25D5C-2F43-4D23-B963-4A4C6D6C1B38}">
      <dgm:prSet/>
      <dgm:spPr/>
      <dgm:t>
        <a:bodyPr/>
        <a:lstStyle/>
        <a:p>
          <a:endParaRPr kumimoji="1" lang="ja-JP" altLang="en-US"/>
        </a:p>
      </dgm:t>
    </dgm:pt>
    <dgm:pt modelId="{E20D1105-D3AF-4FA2-A9AC-1DE63AC4CEBB}" type="sibTrans" cxnId="{A1B25D5C-2F43-4D23-B963-4A4C6D6C1B38}">
      <dgm:prSet/>
      <dgm:spPr/>
      <dgm:t>
        <a:bodyPr/>
        <a:lstStyle/>
        <a:p>
          <a:endParaRPr kumimoji="1" lang="ja-JP" altLang="en-US"/>
        </a:p>
      </dgm:t>
    </dgm:pt>
    <dgm:pt modelId="{C393C2E9-2ACF-4533-A2FB-A306F403127E}">
      <dgm:prSet/>
      <dgm:spPr/>
      <dgm:t>
        <a:bodyPr/>
        <a:lstStyle/>
        <a:p>
          <a:r>
            <a:rPr kumimoji="1" lang="ja-JP" altLang="en-US" dirty="0" smtClean="0"/>
            <a:t>主観的空間</a:t>
          </a:r>
          <a:endParaRPr kumimoji="1" lang="ja-JP" altLang="en-US" dirty="0"/>
        </a:p>
      </dgm:t>
    </dgm:pt>
    <dgm:pt modelId="{D82F3A61-3CF3-4756-B7D9-7528126ED908}" type="parTrans" cxnId="{AF8F1FBE-0C6A-42B1-AFE8-63F8857F10D1}">
      <dgm:prSet/>
      <dgm:spPr/>
      <dgm:t>
        <a:bodyPr/>
        <a:lstStyle/>
        <a:p>
          <a:endParaRPr kumimoji="1" lang="ja-JP" altLang="en-US"/>
        </a:p>
      </dgm:t>
    </dgm:pt>
    <dgm:pt modelId="{786BF074-2CF9-4C77-9247-F6195D158FE4}" type="sibTrans" cxnId="{AF8F1FBE-0C6A-42B1-AFE8-63F8857F10D1}">
      <dgm:prSet/>
      <dgm:spPr/>
      <dgm:t>
        <a:bodyPr/>
        <a:lstStyle/>
        <a:p>
          <a:endParaRPr kumimoji="1" lang="ja-JP" altLang="en-US"/>
        </a:p>
      </dgm:t>
    </dgm:pt>
    <dgm:pt modelId="{FA5B39A5-B4BA-48B0-9316-C682702203DA}">
      <dgm:prSet/>
      <dgm:spPr/>
      <dgm:t>
        <a:bodyPr/>
        <a:lstStyle/>
        <a:p>
          <a:r>
            <a:rPr kumimoji="1" lang="ja-JP" altLang="en-US" dirty="0" smtClean="0"/>
            <a:t>仮想現実</a:t>
          </a:r>
          <a:endParaRPr kumimoji="1" lang="ja-JP" altLang="en-US" dirty="0"/>
        </a:p>
      </dgm:t>
    </dgm:pt>
    <dgm:pt modelId="{17893B02-D6A5-40D3-B995-948E405B7284}" type="parTrans" cxnId="{901EC3EE-87C6-4EF4-9F48-D8FFE892C567}">
      <dgm:prSet/>
      <dgm:spPr/>
      <dgm:t>
        <a:bodyPr/>
        <a:lstStyle/>
        <a:p>
          <a:endParaRPr kumimoji="1" lang="ja-JP" altLang="en-US"/>
        </a:p>
      </dgm:t>
    </dgm:pt>
    <dgm:pt modelId="{9815C453-64FC-4F74-BF70-3A5F80817560}" type="sibTrans" cxnId="{901EC3EE-87C6-4EF4-9F48-D8FFE892C567}">
      <dgm:prSet/>
      <dgm:spPr/>
      <dgm:t>
        <a:bodyPr/>
        <a:lstStyle/>
        <a:p>
          <a:endParaRPr kumimoji="1" lang="ja-JP" altLang="en-US"/>
        </a:p>
      </dgm:t>
    </dgm:pt>
    <dgm:pt modelId="{B30C371B-F01A-4B93-91E7-E56598F0A729}" type="pres">
      <dgm:prSet presAssocID="{BCFE8F8D-91BF-4294-BED7-468041458332}" presName="linearFlow" presStyleCnt="0">
        <dgm:presLayoutVars>
          <dgm:dir/>
          <dgm:animLvl val="lvl"/>
          <dgm:resizeHandles val="exact"/>
        </dgm:presLayoutVars>
      </dgm:prSet>
      <dgm:spPr/>
      <dgm:t>
        <a:bodyPr/>
        <a:lstStyle/>
        <a:p>
          <a:endParaRPr kumimoji="1" lang="ja-JP" altLang="en-US"/>
        </a:p>
      </dgm:t>
    </dgm:pt>
    <dgm:pt modelId="{7A088536-C03D-4B11-B8F4-CE1348C6318C}" type="pres">
      <dgm:prSet presAssocID="{B2BD8082-88BD-4E85-96A6-B1378B58C759}" presName="composite" presStyleCnt="0"/>
      <dgm:spPr/>
    </dgm:pt>
    <dgm:pt modelId="{BF680E00-BD07-480B-89B3-4A7ABDB8BB30}" type="pres">
      <dgm:prSet presAssocID="{B2BD8082-88BD-4E85-96A6-B1378B58C759}" presName="parTx" presStyleLbl="node1" presStyleIdx="0" presStyleCnt="5">
        <dgm:presLayoutVars>
          <dgm:chMax val="0"/>
          <dgm:chPref val="0"/>
          <dgm:bulletEnabled val="1"/>
        </dgm:presLayoutVars>
      </dgm:prSet>
      <dgm:spPr/>
      <dgm:t>
        <a:bodyPr/>
        <a:lstStyle/>
        <a:p>
          <a:endParaRPr kumimoji="1" lang="ja-JP" altLang="en-US"/>
        </a:p>
      </dgm:t>
    </dgm:pt>
    <dgm:pt modelId="{0DDE4A8A-7AE7-4925-A859-72E3F0DC31F6}" type="pres">
      <dgm:prSet presAssocID="{B2BD8082-88BD-4E85-96A6-B1378B58C759}" presName="parSh" presStyleLbl="node1" presStyleIdx="0" presStyleCnt="5"/>
      <dgm:spPr/>
      <dgm:t>
        <a:bodyPr/>
        <a:lstStyle/>
        <a:p>
          <a:endParaRPr kumimoji="1" lang="ja-JP" altLang="en-US"/>
        </a:p>
      </dgm:t>
    </dgm:pt>
    <dgm:pt modelId="{2C5A0606-309B-4241-9C68-C9E2246B29D5}" type="pres">
      <dgm:prSet presAssocID="{B2BD8082-88BD-4E85-96A6-B1378B58C759}" presName="desTx" presStyleLbl="fgAcc1" presStyleIdx="0" presStyleCnt="5">
        <dgm:presLayoutVars>
          <dgm:bulletEnabled val="1"/>
        </dgm:presLayoutVars>
      </dgm:prSet>
      <dgm:spPr/>
      <dgm:t>
        <a:bodyPr/>
        <a:lstStyle/>
        <a:p>
          <a:endParaRPr kumimoji="1" lang="ja-JP" altLang="en-US"/>
        </a:p>
      </dgm:t>
    </dgm:pt>
    <dgm:pt modelId="{CAF46189-F53A-44B0-BDC9-66DB7B298E9E}" type="pres">
      <dgm:prSet presAssocID="{6C30B2A6-A109-4482-8CD2-759E9062A5E5}" presName="sibTrans" presStyleLbl="sibTrans2D1" presStyleIdx="0" presStyleCnt="4"/>
      <dgm:spPr/>
      <dgm:t>
        <a:bodyPr/>
        <a:lstStyle/>
        <a:p>
          <a:endParaRPr kumimoji="1" lang="ja-JP" altLang="en-US"/>
        </a:p>
      </dgm:t>
    </dgm:pt>
    <dgm:pt modelId="{802C5F21-7928-4048-977C-98ADCF951545}" type="pres">
      <dgm:prSet presAssocID="{6C30B2A6-A109-4482-8CD2-759E9062A5E5}" presName="connTx" presStyleLbl="sibTrans2D1" presStyleIdx="0" presStyleCnt="4"/>
      <dgm:spPr/>
      <dgm:t>
        <a:bodyPr/>
        <a:lstStyle/>
        <a:p>
          <a:endParaRPr kumimoji="1" lang="ja-JP" altLang="en-US"/>
        </a:p>
      </dgm:t>
    </dgm:pt>
    <dgm:pt modelId="{1CF96B70-C27E-4975-8C41-0401C7E964AF}" type="pres">
      <dgm:prSet presAssocID="{B0BAB595-D93C-449A-88FF-749AD675101E}" presName="composite" presStyleCnt="0"/>
      <dgm:spPr/>
    </dgm:pt>
    <dgm:pt modelId="{0F22C18D-DB8F-4996-9194-C173BB64FD75}" type="pres">
      <dgm:prSet presAssocID="{B0BAB595-D93C-449A-88FF-749AD675101E}" presName="parTx" presStyleLbl="node1" presStyleIdx="0" presStyleCnt="5">
        <dgm:presLayoutVars>
          <dgm:chMax val="0"/>
          <dgm:chPref val="0"/>
          <dgm:bulletEnabled val="1"/>
        </dgm:presLayoutVars>
      </dgm:prSet>
      <dgm:spPr/>
      <dgm:t>
        <a:bodyPr/>
        <a:lstStyle/>
        <a:p>
          <a:endParaRPr kumimoji="1" lang="ja-JP" altLang="en-US"/>
        </a:p>
      </dgm:t>
    </dgm:pt>
    <dgm:pt modelId="{07CF2B8D-2E62-4994-B18A-A6711A4B5C59}" type="pres">
      <dgm:prSet presAssocID="{B0BAB595-D93C-449A-88FF-749AD675101E}" presName="parSh" presStyleLbl="node1" presStyleIdx="1" presStyleCnt="5"/>
      <dgm:spPr/>
      <dgm:t>
        <a:bodyPr/>
        <a:lstStyle/>
        <a:p>
          <a:endParaRPr kumimoji="1" lang="ja-JP" altLang="en-US"/>
        </a:p>
      </dgm:t>
    </dgm:pt>
    <dgm:pt modelId="{B9AC9ECE-1933-4B32-8B97-FA48706D8B84}" type="pres">
      <dgm:prSet presAssocID="{B0BAB595-D93C-449A-88FF-749AD675101E}" presName="desTx" presStyleLbl="fgAcc1" presStyleIdx="1" presStyleCnt="5">
        <dgm:presLayoutVars>
          <dgm:bulletEnabled val="1"/>
        </dgm:presLayoutVars>
      </dgm:prSet>
      <dgm:spPr/>
      <dgm:t>
        <a:bodyPr/>
        <a:lstStyle/>
        <a:p>
          <a:endParaRPr kumimoji="1" lang="ja-JP" altLang="en-US"/>
        </a:p>
      </dgm:t>
    </dgm:pt>
    <dgm:pt modelId="{491A1991-9BD2-43BF-841F-5A04741AB06E}" type="pres">
      <dgm:prSet presAssocID="{E28DE290-86AC-4050-956F-C28E63F17ECF}" presName="sibTrans" presStyleLbl="sibTrans2D1" presStyleIdx="1" presStyleCnt="4"/>
      <dgm:spPr/>
      <dgm:t>
        <a:bodyPr/>
        <a:lstStyle/>
        <a:p>
          <a:endParaRPr kumimoji="1" lang="ja-JP" altLang="en-US"/>
        </a:p>
      </dgm:t>
    </dgm:pt>
    <dgm:pt modelId="{AED5FCA1-B6F9-4C4A-A3C7-65137BA214F5}" type="pres">
      <dgm:prSet presAssocID="{E28DE290-86AC-4050-956F-C28E63F17ECF}" presName="connTx" presStyleLbl="sibTrans2D1" presStyleIdx="1" presStyleCnt="4"/>
      <dgm:spPr/>
      <dgm:t>
        <a:bodyPr/>
        <a:lstStyle/>
        <a:p>
          <a:endParaRPr kumimoji="1" lang="ja-JP" altLang="en-US"/>
        </a:p>
      </dgm:t>
    </dgm:pt>
    <dgm:pt modelId="{537C4BF7-02ED-4EC8-9631-4AE960653809}" type="pres">
      <dgm:prSet presAssocID="{D3E666DB-17CB-495C-B30A-CBCE223E5B2B}" presName="composite" presStyleCnt="0"/>
      <dgm:spPr/>
    </dgm:pt>
    <dgm:pt modelId="{44DF789B-C680-4901-994D-9B6F0B4EEBC2}" type="pres">
      <dgm:prSet presAssocID="{D3E666DB-17CB-495C-B30A-CBCE223E5B2B}" presName="parTx" presStyleLbl="node1" presStyleIdx="1" presStyleCnt="5">
        <dgm:presLayoutVars>
          <dgm:chMax val="0"/>
          <dgm:chPref val="0"/>
          <dgm:bulletEnabled val="1"/>
        </dgm:presLayoutVars>
      </dgm:prSet>
      <dgm:spPr/>
      <dgm:t>
        <a:bodyPr/>
        <a:lstStyle/>
        <a:p>
          <a:endParaRPr kumimoji="1" lang="ja-JP" altLang="en-US"/>
        </a:p>
      </dgm:t>
    </dgm:pt>
    <dgm:pt modelId="{3810F532-A719-4EFF-AB97-BF85B9E54F5F}" type="pres">
      <dgm:prSet presAssocID="{D3E666DB-17CB-495C-B30A-CBCE223E5B2B}" presName="parSh" presStyleLbl="node1" presStyleIdx="2" presStyleCnt="5"/>
      <dgm:spPr/>
      <dgm:t>
        <a:bodyPr/>
        <a:lstStyle/>
        <a:p>
          <a:endParaRPr kumimoji="1" lang="ja-JP" altLang="en-US"/>
        </a:p>
      </dgm:t>
    </dgm:pt>
    <dgm:pt modelId="{D477D78E-D00F-42DE-B257-5FBC49ACBFC3}" type="pres">
      <dgm:prSet presAssocID="{D3E666DB-17CB-495C-B30A-CBCE223E5B2B}" presName="desTx" presStyleLbl="fgAcc1" presStyleIdx="2" presStyleCnt="5">
        <dgm:presLayoutVars>
          <dgm:bulletEnabled val="1"/>
        </dgm:presLayoutVars>
      </dgm:prSet>
      <dgm:spPr/>
      <dgm:t>
        <a:bodyPr/>
        <a:lstStyle/>
        <a:p>
          <a:endParaRPr kumimoji="1" lang="ja-JP" altLang="en-US"/>
        </a:p>
      </dgm:t>
    </dgm:pt>
    <dgm:pt modelId="{0F9E8D9F-2043-46AF-8873-016DD68DB1A9}" type="pres">
      <dgm:prSet presAssocID="{20F1B693-8B23-4171-AF51-DBA9EDC07615}" presName="sibTrans" presStyleLbl="sibTrans2D1" presStyleIdx="2" presStyleCnt="4"/>
      <dgm:spPr/>
      <dgm:t>
        <a:bodyPr/>
        <a:lstStyle/>
        <a:p>
          <a:endParaRPr kumimoji="1" lang="ja-JP" altLang="en-US"/>
        </a:p>
      </dgm:t>
    </dgm:pt>
    <dgm:pt modelId="{9FBFD179-F4C0-4242-83C6-D4FD718F7C55}" type="pres">
      <dgm:prSet presAssocID="{20F1B693-8B23-4171-AF51-DBA9EDC07615}" presName="connTx" presStyleLbl="sibTrans2D1" presStyleIdx="2" presStyleCnt="4"/>
      <dgm:spPr/>
      <dgm:t>
        <a:bodyPr/>
        <a:lstStyle/>
        <a:p>
          <a:endParaRPr kumimoji="1" lang="ja-JP" altLang="en-US"/>
        </a:p>
      </dgm:t>
    </dgm:pt>
    <dgm:pt modelId="{7F8C0B2A-BB7A-4EFB-B2E2-B2AC8EE97FFF}" type="pres">
      <dgm:prSet presAssocID="{7FBEB268-766D-428E-9069-578DDA816487}" presName="composite" presStyleCnt="0"/>
      <dgm:spPr/>
    </dgm:pt>
    <dgm:pt modelId="{7C255831-5BEB-4A41-B12D-D91610CE1A71}" type="pres">
      <dgm:prSet presAssocID="{7FBEB268-766D-428E-9069-578DDA816487}" presName="parTx" presStyleLbl="node1" presStyleIdx="2" presStyleCnt="5">
        <dgm:presLayoutVars>
          <dgm:chMax val="0"/>
          <dgm:chPref val="0"/>
          <dgm:bulletEnabled val="1"/>
        </dgm:presLayoutVars>
      </dgm:prSet>
      <dgm:spPr/>
      <dgm:t>
        <a:bodyPr/>
        <a:lstStyle/>
        <a:p>
          <a:endParaRPr kumimoji="1" lang="ja-JP" altLang="en-US"/>
        </a:p>
      </dgm:t>
    </dgm:pt>
    <dgm:pt modelId="{B4D6F67D-0B81-4B16-BE74-45F5F864D665}" type="pres">
      <dgm:prSet presAssocID="{7FBEB268-766D-428E-9069-578DDA816487}" presName="parSh" presStyleLbl="node1" presStyleIdx="3" presStyleCnt="5"/>
      <dgm:spPr/>
      <dgm:t>
        <a:bodyPr/>
        <a:lstStyle/>
        <a:p>
          <a:endParaRPr kumimoji="1" lang="ja-JP" altLang="en-US"/>
        </a:p>
      </dgm:t>
    </dgm:pt>
    <dgm:pt modelId="{1C378962-58E0-4CAB-8452-0365C067A876}" type="pres">
      <dgm:prSet presAssocID="{7FBEB268-766D-428E-9069-578DDA816487}" presName="desTx" presStyleLbl="fgAcc1" presStyleIdx="3" presStyleCnt="5">
        <dgm:presLayoutVars>
          <dgm:bulletEnabled val="1"/>
        </dgm:presLayoutVars>
      </dgm:prSet>
      <dgm:spPr/>
      <dgm:t>
        <a:bodyPr/>
        <a:lstStyle/>
        <a:p>
          <a:endParaRPr kumimoji="1" lang="ja-JP" altLang="en-US"/>
        </a:p>
      </dgm:t>
    </dgm:pt>
    <dgm:pt modelId="{6F7261E2-1A8D-48D8-9F0F-CA0253100CC1}" type="pres">
      <dgm:prSet presAssocID="{FAD799E5-379F-4746-B854-65C28F2E1304}" presName="sibTrans" presStyleLbl="sibTrans2D1" presStyleIdx="3" presStyleCnt="4"/>
      <dgm:spPr/>
      <dgm:t>
        <a:bodyPr/>
        <a:lstStyle/>
        <a:p>
          <a:endParaRPr kumimoji="1" lang="ja-JP" altLang="en-US"/>
        </a:p>
      </dgm:t>
    </dgm:pt>
    <dgm:pt modelId="{09B0514C-E361-4F8A-9993-4F8BC58DA670}" type="pres">
      <dgm:prSet presAssocID="{FAD799E5-379F-4746-B854-65C28F2E1304}" presName="connTx" presStyleLbl="sibTrans2D1" presStyleIdx="3" presStyleCnt="4"/>
      <dgm:spPr/>
      <dgm:t>
        <a:bodyPr/>
        <a:lstStyle/>
        <a:p>
          <a:endParaRPr kumimoji="1" lang="ja-JP" altLang="en-US"/>
        </a:p>
      </dgm:t>
    </dgm:pt>
    <dgm:pt modelId="{9754B684-9DAB-44D1-9F31-BFAF6C9FFBB4}" type="pres">
      <dgm:prSet presAssocID="{55BB0821-8208-4AA8-88B3-13EAA01D5455}" presName="composite" presStyleCnt="0"/>
      <dgm:spPr/>
    </dgm:pt>
    <dgm:pt modelId="{AD0B05BC-1AD0-4EC1-9E1A-4C996F380B28}" type="pres">
      <dgm:prSet presAssocID="{55BB0821-8208-4AA8-88B3-13EAA01D5455}" presName="parTx" presStyleLbl="node1" presStyleIdx="3" presStyleCnt="5">
        <dgm:presLayoutVars>
          <dgm:chMax val="0"/>
          <dgm:chPref val="0"/>
          <dgm:bulletEnabled val="1"/>
        </dgm:presLayoutVars>
      </dgm:prSet>
      <dgm:spPr/>
      <dgm:t>
        <a:bodyPr/>
        <a:lstStyle/>
        <a:p>
          <a:endParaRPr kumimoji="1" lang="ja-JP" altLang="en-US"/>
        </a:p>
      </dgm:t>
    </dgm:pt>
    <dgm:pt modelId="{44FF05A5-CA9D-4927-BB55-1DEB99D5FCF8}" type="pres">
      <dgm:prSet presAssocID="{55BB0821-8208-4AA8-88B3-13EAA01D5455}" presName="parSh" presStyleLbl="node1" presStyleIdx="4" presStyleCnt="5"/>
      <dgm:spPr/>
      <dgm:t>
        <a:bodyPr/>
        <a:lstStyle/>
        <a:p>
          <a:endParaRPr kumimoji="1" lang="ja-JP" altLang="en-US"/>
        </a:p>
      </dgm:t>
    </dgm:pt>
    <dgm:pt modelId="{59D07408-8539-45D4-A629-E67D7A80D067}" type="pres">
      <dgm:prSet presAssocID="{55BB0821-8208-4AA8-88B3-13EAA01D5455}" presName="desTx" presStyleLbl="fgAcc1" presStyleIdx="4" presStyleCnt="5">
        <dgm:presLayoutVars>
          <dgm:bulletEnabled val="1"/>
        </dgm:presLayoutVars>
      </dgm:prSet>
      <dgm:spPr/>
      <dgm:t>
        <a:bodyPr/>
        <a:lstStyle/>
        <a:p>
          <a:endParaRPr kumimoji="1" lang="ja-JP" altLang="en-US"/>
        </a:p>
      </dgm:t>
    </dgm:pt>
  </dgm:ptLst>
  <dgm:cxnLst>
    <dgm:cxn modelId="{E07A6FFD-07C5-480A-B86F-19074B9AA59A}" srcId="{B0BAB595-D93C-449A-88FF-749AD675101E}" destId="{08C3B50E-9F65-49BB-A6F1-52A81257BA10}" srcOrd="1" destOrd="0" parTransId="{38FD48CD-57C8-4D77-AD72-5206F22938A2}" sibTransId="{9561111E-39F9-4D4C-A602-D648D8EF5FD8}"/>
    <dgm:cxn modelId="{B8B3B910-D63A-442F-BD73-70C6BD8D4BA2}" type="presOf" srcId="{54E4B708-F85C-4951-BA54-8EAC016D64BA}" destId="{59D07408-8539-45D4-A629-E67D7A80D067}" srcOrd="0" destOrd="0" presId="urn:microsoft.com/office/officeart/2005/8/layout/process3"/>
    <dgm:cxn modelId="{4DC5F29D-0DA9-4075-AA8C-BED45BB9EDAD}" type="presOf" srcId="{9261D0E6-48BD-4FAA-B4CA-0932A2C713C0}" destId="{2C5A0606-309B-4241-9C68-C9E2246B29D5}" srcOrd="0" destOrd="2" presId="urn:microsoft.com/office/officeart/2005/8/layout/process3"/>
    <dgm:cxn modelId="{E82AAE7E-1A6A-4118-8B8B-9E8700F6AE4F}" type="presOf" srcId="{C558D8DF-4412-4F08-A916-9F51C6029A8A}" destId="{D477D78E-D00F-42DE-B257-5FBC49ACBFC3}" srcOrd="0" destOrd="3" presId="urn:microsoft.com/office/officeart/2005/8/layout/process3"/>
    <dgm:cxn modelId="{BB7BE057-304A-48AC-B73C-D5DC59B7006D}" srcId="{55BB0821-8208-4AA8-88B3-13EAA01D5455}" destId="{54E4B708-F85C-4951-BA54-8EAC016D64BA}" srcOrd="0" destOrd="0" parTransId="{56434FE1-D5DA-45B9-9A74-D8D64C71F672}" sibTransId="{F35F10CA-766D-4282-AF2E-F534B7FA7190}"/>
    <dgm:cxn modelId="{2357AA00-9AF7-493F-BA16-10CCC3DDC16B}" srcId="{D3E666DB-17CB-495C-B30A-CBCE223E5B2B}" destId="{C558D8DF-4412-4F08-A916-9F51C6029A8A}" srcOrd="3" destOrd="0" parTransId="{E635CCFB-AF5A-4D8D-AFFB-3D8813FB8401}" sibTransId="{9D31D009-119D-49E1-BA6E-F58519E2EB69}"/>
    <dgm:cxn modelId="{57791F87-F290-4C83-943C-FA054F832E81}" type="presOf" srcId="{FBEE2779-6AEB-42CB-9948-385FE27356A0}" destId="{2C5A0606-309B-4241-9C68-C9E2246B29D5}" srcOrd="0" destOrd="1" presId="urn:microsoft.com/office/officeart/2005/8/layout/process3"/>
    <dgm:cxn modelId="{4C4027D1-B608-4FA6-B60D-359DA6C4ACB5}" srcId="{7FBEB268-766D-428E-9069-578DDA816487}" destId="{271CD99E-54D9-4D0C-AB00-01ED144F5352}" srcOrd="5" destOrd="0" parTransId="{404E1202-E7F5-4D7A-B56D-17E44206DAE6}" sibTransId="{CB8CF70A-C9E7-4B8C-9283-96A5B40762FD}"/>
    <dgm:cxn modelId="{5605ADA9-CFDD-45EE-A654-5A4D4D799E06}" type="presOf" srcId="{C393C2E9-2ACF-4533-A2FB-A306F403127E}" destId="{59D07408-8539-45D4-A629-E67D7A80D067}" srcOrd="0" destOrd="3" presId="urn:microsoft.com/office/officeart/2005/8/layout/process3"/>
    <dgm:cxn modelId="{9E483845-CA77-44D5-87E0-9D27EA2F8EDF}" srcId="{55BB0821-8208-4AA8-88B3-13EAA01D5455}" destId="{AF22C835-FA66-42C6-9939-E95E00798BFE}" srcOrd="1" destOrd="0" parTransId="{FB1311CC-48F5-4DCF-BDD2-DA1938082916}" sibTransId="{9B58DD38-381B-4F58-9DA3-48EB5D021959}"/>
    <dgm:cxn modelId="{AF8F1FBE-0C6A-42B1-AFE8-63F8857F10D1}" srcId="{55BB0821-8208-4AA8-88B3-13EAA01D5455}" destId="{C393C2E9-2ACF-4533-A2FB-A306F403127E}" srcOrd="3" destOrd="0" parTransId="{D82F3A61-3CF3-4756-B7D9-7528126ED908}" sibTransId="{786BF074-2CF9-4C77-9247-F6195D158FE4}"/>
    <dgm:cxn modelId="{8F8CEE88-9B3A-4D80-A6CA-62D0BA507ABE}" type="presOf" srcId="{20F1B693-8B23-4171-AF51-DBA9EDC07615}" destId="{9FBFD179-F4C0-4242-83C6-D4FD718F7C55}" srcOrd="1" destOrd="0" presId="urn:microsoft.com/office/officeart/2005/8/layout/process3"/>
    <dgm:cxn modelId="{F35AA3FB-3B44-4868-A037-910EEF8CBAC5}" srcId="{B0BAB595-D93C-449A-88FF-749AD675101E}" destId="{906C0F7E-09E2-4128-9018-F1E80550781A}" srcOrd="5" destOrd="0" parTransId="{0D9F6A41-FB91-465F-A8D6-24C48756CBEA}" sibTransId="{A67C7A79-8A0D-4C7A-ACC2-505CBE84F92F}"/>
    <dgm:cxn modelId="{D5579357-693C-4007-9B84-343BBE1F2A64}" srcId="{7FBEB268-766D-428E-9069-578DDA816487}" destId="{48150893-9D8B-474A-92E4-E798860CA5EA}" srcOrd="3" destOrd="0" parTransId="{F45059FA-A4A9-47FB-8815-6691A491A0B2}" sibTransId="{0665C1E7-D0F1-4C34-B8EC-0FF94F97FB2B}"/>
    <dgm:cxn modelId="{8FDFB4B2-E8E1-4464-999C-D2F5662D4325}" srcId="{D3E666DB-17CB-495C-B30A-CBCE223E5B2B}" destId="{4C06334E-DDDC-470E-ACDE-0B6D063D0444}" srcOrd="0" destOrd="0" parTransId="{0AA70CEE-BD38-4172-8ABE-09ED7AE5DC12}" sibTransId="{6C8D9F27-946C-4E65-B707-9FE2FDD889E8}"/>
    <dgm:cxn modelId="{9C59F8F2-0140-482B-ABF1-C07FC9E9756A}" type="presOf" srcId="{6C30B2A6-A109-4482-8CD2-759E9062A5E5}" destId="{802C5F21-7928-4048-977C-98ADCF951545}" srcOrd="1" destOrd="0" presId="urn:microsoft.com/office/officeart/2005/8/layout/process3"/>
    <dgm:cxn modelId="{E7D9CB88-1AB4-45CE-8E39-07D2B4F295FE}" type="presOf" srcId="{B0BAB595-D93C-449A-88FF-749AD675101E}" destId="{07CF2B8D-2E62-4994-B18A-A6711A4B5C59}" srcOrd="1" destOrd="0" presId="urn:microsoft.com/office/officeart/2005/8/layout/process3"/>
    <dgm:cxn modelId="{7A7C3A53-D6E0-439B-8F01-EFA0710B81DD}" srcId="{B0BAB595-D93C-449A-88FF-749AD675101E}" destId="{56B7F6EF-A906-4A9A-9803-B0EFF90D0C73}" srcOrd="4" destOrd="0" parTransId="{5699B9CF-C709-47CA-8F21-D751F596A5B4}" sibTransId="{2FBAFB1B-8B88-4A2D-A31E-C4C630F89D12}"/>
    <dgm:cxn modelId="{826FDB63-B91C-4409-ADEB-EFB0CDDA59D9}" type="presOf" srcId="{CFEC9997-BCC6-4C1C-8A50-15589A76B409}" destId="{1C378962-58E0-4CAB-8452-0365C067A876}" srcOrd="0" destOrd="0" presId="urn:microsoft.com/office/officeart/2005/8/layout/process3"/>
    <dgm:cxn modelId="{F42B17C7-40AA-486A-86FC-D151E8305428}" type="presOf" srcId="{0E89B5D8-FE20-414E-B6CB-A3426A575DDD}" destId="{B9AC9ECE-1933-4B32-8B97-FA48706D8B84}" srcOrd="0" destOrd="3" presId="urn:microsoft.com/office/officeart/2005/8/layout/process3"/>
    <dgm:cxn modelId="{B0AB4C3A-9028-4C2E-8334-2C4001592A72}" type="presOf" srcId="{271CD99E-54D9-4D0C-AB00-01ED144F5352}" destId="{1C378962-58E0-4CAB-8452-0365C067A876}" srcOrd="0" destOrd="5" presId="urn:microsoft.com/office/officeart/2005/8/layout/process3"/>
    <dgm:cxn modelId="{5A01319A-5B0C-40B3-B79A-ABD46F4DE527}" srcId="{BCFE8F8D-91BF-4294-BED7-468041458332}" destId="{55BB0821-8208-4AA8-88B3-13EAA01D5455}" srcOrd="4" destOrd="0" parTransId="{93EFE741-8F2D-4BC5-A26F-E54F6FB6282A}" sibTransId="{61A7FE33-0725-44F4-BBC7-5F580E65B944}"/>
    <dgm:cxn modelId="{CB77A0A9-1569-4D0A-940C-5938D7EA4B5D}" type="presOf" srcId="{20F1B693-8B23-4171-AF51-DBA9EDC07615}" destId="{0F9E8D9F-2043-46AF-8873-016DD68DB1A9}" srcOrd="0" destOrd="0" presId="urn:microsoft.com/office/officeart/2005/8/layout/process3"/>
    <dgm:cxn modelId="{1BA0F9DF-02E3-46D1-B7D8-C14EDA7AB2DD}" srcId="{D3E666DB-17CB-495C-B30A-CBCE223E5B2B}" destId="{70B495A7-64CB-4150-822B-5571A3475EA7}" srcOrd="5" destOrd="0" parTransId="{689D8626-BAA7-4B54-917C-65479DF625E7}" sibTransId="{BB2D40B0-A3D2-4EAF-BA99-F57DA5464A87}"/>
    <dgm:cxn modelId="{7D2550CB-EEF0-40B7-B2CA-EC7E4E8B3D51}" srcId="{7FBEB268-766D-428E-9069-578DDA816487}" destId="{30D51444-0004-4ED2-86B5-2B7EF10EEC8C}" srcOrd="2" destOrd="0" parTransId="{999D2107-3D66-406C-A1AA-398E2676886B}" sibTransId="{DB184901-1DE6-473F-A492-1143BBCA2801}"/>
    <dgm:cxn modelId="{96ECBD17-AA0C-4887-823B-94ED57D835CA}" type="presOf" srcId="{FAD799E5-379F-4746-B854-65C28F2E1304}" destId="{6F7261E2-1A8D-48D8-9F0F-CA0253100CC1}" srcOrd="0" destOrd="0" presId="urn:microsoft.com/office/officeart/2005/8/layout/process3"/>
    <dgm:cxn modelId="{138DEF81-438A-403F-B564-F33BAE85CD6E}" type="presOf" srcId="{19028453-9999-4FA3-89C2-37AC1E33E01F}" destId="{B9AC9ECE-1933-4B32-8B97-FA48706D8B84}" srcOrd="0" destOrd="6" presId="urn:microsoft.com/office/officeart/2005/8/layout/process3"/>
    <dgm:cxn modelId="{8330F9D3-20E8-4011-A41D-2AD127116223}" srcId="{D3E666DB-17CB-495C-B30A-CBCE223E5B2B}" destId="{53EBE4CA-7BDF-45C6-A103-9C8346491D3F}" srcOrd="2" destOrd="0" parTransId="{B0F14DCD-28F1-4081-AFED-7108D201EE78}" sibTransId="{6CAEE49B-6A0A-49BE-A054-81F4CCA2A23D}"/>
    <dgm:cxn modelId="{8DC2B746-3BFE-4A9D-9F7A-C961B87D5A63}" srcId="{B2BD8082-88BD-4E85-96A6-B1378B58C759}" destId="{E62D441A-F27C-45E0-8B39-32339F2FD9C0}" srcOrd="3" destOrd="0" parTransId="{4B909B59-437E-4876-9872-6D2F8F0652BB}" sibTransId="{E0BB2E3C-52F9-4CD5-9317-291586B7C54C}"/>
    <dgm:cxn modelId="{E531F32B-C242-44FA-82B8-A148C7D8AC1C}" type="presOf" srcId="{D3E666DB-17CB-495C-B30A-CBCE223E5B2B}" destId="{3810F532-A719-4EFF-AB97-BF85B9E54F5F}" srcOrd="1" destOrd="0" presId="urn:microsoft.com/office/officeart/2005/8/layout/process3"/>
    <dgm:cxn modelId="{26582691-F1B2-4A79-93A3-4DDC039BA2B1}" srcId="{B0BAB595-D93C-449A-88FF-749AD675101E}" destId="{263417BE-1EE2-4769-A73F-B242665149B0}" srcOrd="7" destOrd="0" parTransId="{AF7E88C6-9342-455D-8313-2C97DEB354BC}" sibTransId="{B6069FDF-932B-4221-8DDA-4D95B08BB5D3}"/>
    <dgm:cxn modelId="{7AC4BF31-A08C-4BFA-BE07-8230F4C2D6FD}" type="presOf" srcId="{0A95F973-E4F5-4C44-B3DF-97109693A740}" destId="{1C378962-58E0-4CAB-8452-0365C067A876}" srcOrd="0" destOrd="4" presId="urn:microsoft.com/office/officeart/2005/8/layout/process3"/>
    <dgm:cxn modelId="{DA6AED09-2C52-40EA-9D57-2C92D715A1AC}" type="presOf" srcId="{268311FE-427C-45B6-B127-65A1A231E94E}" destId="{D477D78E-D00F-42DE-B257-5FBC49ACBFC3}" srcOrd="0" destOrd="1" presId="urn:microsoft.com/office/officeart/2005/8/layout/process3"/>
    <dgm:cxn modelId="{DE80686B-DE9A-44E6-891B-AACAF6A6ABC2}" type="presOf" srcId="{48150893-9D8B-474A-92E4-E798860CA5EA}" destId="{1C378962-58E0-4CAB-8452-0365C067A876}" srcOrd="0" destOrd="3" presId="urn:microsoft.com/office/officeart/2005/8/layout/process3"/>
    <dgm:cxn modelId="{D70F7169-5EAC-4E92-9FD7-8705B9E52679}" type="presOf" srcId="{929BC55F-0AF5-4AF6-9118-390E5A00A9E1}" destId="{D477D78E-D00F-42DE-B257-5FBC49ACBFC3}" srcOrd="0" destOrd="4" presId="urn:microsoft.com/office/officeart/2005/8/layout/process3"/>
    <dgm:cxn modelId="{856D40ED-CFBC-437D-89C0-5D89E257E918}" srcId="{D3E666DB-17CB-495C-B30A-CBCE223E5B2B}" destId="{268311FE-427C-45B6-B127-65A1A231E94E}" srcOrd="1" destOrd="0" parTransId="{3E2AA045-DB49-48DF-819D-64A8345573D0}" sibTransId="{48FC085A-A840-4B26-A93F-03D560A7082C}"/>
    <dgm:cxn modelId="{14B73376-35B5-4BD3-951D-55E15C56D909}" type="presOf" srcId="{D13F8E72-93EB-4A77-95CA-88131F7D378E}" destId="{2C5A0606-309B-4241-9C68-C9E2246B29D5}" srcOrd="0" destOrd="0" presId="urn:microsoft.com/office/officeart/2005/8/layout/process3"/>
    <dgm:cxn modelId="{45B53785-FE45-4A23-B97E-130FC6A47DED}" type="presOf" srcId="{B2BD8082-88BD-4E85-96A6-B1378B58C759}" destId="{BF680E00-BD07-480B-89B3-4A7ABDB8BB30}" srcOrd="0" destOrd="0" presId="urn:microsoft.com/office/officeart/2005/8/layout/process3"/>
    <dgm:cxn modelId="{27002263-C34C-4C36-977E-8D264D173ECE}" type="presOf" srcId="{59812E24-6177-4686-9EE0-2A109FAC2050}" destId="{B9AC9ECE-1933-4B32-8B97-FA48706D8B84}" srcOrd="0" destOrd="2" presId="urn:microsoft.com/office/officeart/2005/8/layout/process3"/>
    <dgm:cxn modelId="{A1B25D5C-2F43-4D23-B963-4A4C6D6C1B38}" srcId="{55BB0821-8208-4AA8-88B3-13EAA01D5455}" destId="{D39CAAB0-A81A-4FA0-A68A-449897C8566A}" srcOrd="2" destOrd="0" parTransId="{2A65DD02-07DF-4110-B755-CC8CA3D0247B}" sibTransId="{E20D1105-D3AF-4FA2-A9AC-1DE63AC4CEBB}"/>
    <dgm:cxn modelId="{0D47DC52-6E74-4103-B1E5-EF9FCB633FB8}" srcId="{B0BAB595-D93C-449A-88FF-749AD675101E}" destId="{19028453-9999-4FA3-89C2-37AC1E33E01F}" srcOrd="6" destOrd="0" parTransId="{897AAED4-5823-4C13-85AF-2FB6D66393C6}" sibTransId="{80FAE69D-12CF-43C5-BB39-57F8B0E236F4}"/>
    <dgm:cxn modelId="{9C3CF417-63DB-4C2A-B9F2-496FFC50111B}" type="presOf" srcId="{82280DE6-DB86-48B4-AC4D-DFCB0FE6FDB7}" destId="{B9AC9ECE-1933-4B32-8B97-FA48706D8B84}" srcOrd="0" destOrd="0" presId="urn:microsoft.com/office/officeart/2005/8/layout/process3"/>
    <dgm:cxn modelId="{EA56CD46-A77E-4D95-9A45-293527EB32D3}" type="presOf" srcId="{08C3B50E-9F65-49BB-A6F1-52A81257BA10}" destId="{B9AC9ECE-1933-4B32-8B97-FA48706D8B84}" srcOrd="0" destOrd="1" presId="urn:microsoft.com/office/officeart/2005/8/layout/process3"/>
    <dgm:cxn modelId="{47893CC7-E57A-4EDC-B2F2-BECBF49FCFDF}" type="presOf" srcId="{55BB0821-8208-4AA8-88B3-13EAA01D5455}" destId="{44FF05A5-CA9D-4927-BB55-1DEB99D5FCF8}" srcOrd="1" destOrd="0" presId="urn:microsoft.com/office/officeart/2005/8/layout/process3"/>
    <dgm:cxn modelId="{0B6F0959-2A38-4DC1-8157-15EFE0EC9B60}" srcId="{D3E666DB-17CB-495C-B30A-CBCE223E5B2B}" destId="{929BC55F-0AF5-4AF6-9118-390E5A00A9E1}" srcOrd="4" destOrd="0" parTransId="{8FC004E1-A7F0-4627-B261-2B97D0F8ED17}" sibTransId="{06D99CB6-0EBB-4565-A051-EB79F94FA2DF}"/>
    <dgm:cxn modelId="{7AF97950-825A-407F-9B14-F661DFB50187}" type="presOf" srcId="{E62D441A-F27C-45E0-8B39-32339F2FD9C0}" destId="{2C5A0606-309B-4241-9C68-C9E2246B29D5}" srcOrd="0" destOrd="3" presId="urn:microsoft.com/office/officeart/2005/8/layout/process3"/>
    <dgm:cxn modelId="{134B9721-6EB6-4C71-ACBD-6994CA0E3DED}" srcId="{B0BAB595-D93C-449A-88FF-749AD675101E}" destId="{82280DE6-DB86-48B4-AC4D-DFCB0FE6FDB7}" srcOrd="0" destOrd="0" parTransId="{23AF12D5-C86A-43D5-80AD-806494E7B418}" sibTransId="{A5E9FE22-6963-401D-90F6-09F3DE95B55F}"/>
    <dgm:cxn modelId="{BFEA3E78-FB9A-4D68-9F2A-A188935A86E8}" type="presOf" srcId="{D3E666DB-17CB-495C-B30A-CBCE223E5B2B}" destId="{44DF789B-C680-4901-994D-9B6F0B4EEBC2}" srcOrd="0" destOrd="0" presId="urn:microsoft.com/office/officeart/2005/8/layout/process3"/>
    <dgm:cxn modelId="{065C3B9F-6432-4D99-A8EB-B399F1DEFA8E}" type="presOf" srcId="{56B7F6EF-A906-4A9A-9803-B0EFF90D0C73}" destId="{B9AC9ECE-1933-4B32-8B97-FA48706D8B84}" srcOrd="0" destOrd="4" presId="urn:microsoft.com/office/officeart/2005/8/layout/process3"/>
    <dgm:cxn modelId="{F7821EEB-6330-4BAA-B6D3-45710F8826E4}" srcId="{B2BD8082-88BD-4E85-96A6-B1378B58C759}" destId="{9261D0E6-48BD-4FAA-B4CA-0932A2C713C0}" srcOrd="2" destOrd="0" parTransId="{15002B69-2352-45EE-A42E-0712794B71BC}" sibTransId="{2219DA2A-50A3-41E6-BBDB-AF1BA1924F5C}"/>
    <dgm:cxn modelId="{0994C5B3-E30A-4DBE-A808-361A07593C90}" type="presOf" srcId="{D39CAAB0-A81A-4FA0-A68A-449897C8566A}" destId="{59D07408-8539-45D4-A629-E67D7A80D067}" srcOrd="0" destOrd="2" presId="urn:microsoft.com/office/officeart/2005/8/layout/process3"/>
    <dgm:cxn modelId="{9DF4ABB1-DEFC-412C-9DB4-2B7D01F3A158}" type="presOf" srcId="{AF22C835-FA66-42C6-9939-E95E00798BFE}" destId="{59D07408-8539-45D4-A629-E67D7A80D067}" srcOrd="0" destOrd="1" presId="urn:microsoft.com/office/officeart/2005/8/layout/process3"/>
    <dgm:cxn modelId="{3E924421-783B-4070-B09A-41D1354E7FA9}" srcId="{B2BD8082-88BD-4E85-96A6-B1378B58C759}" destId="{D13F8E72-93EB-4A77-95CA-88131F7D378E}" srcOrd="0" destOrd="0" parTransId="{171FA09A-6B7C-452D-A4A0-00A4BEB71917}" sibTransId="{21F2E138-CCBA-4B39-88E5-F962AF19D561}"/>
    <dgm:cxn modelId="{B3155B19-3F8D-469C-9337-BAA6A869C636}" srcId="{7FBEB268-766D-428E-9069-578DDA816487}" destId="{8D06A94A-D5A3-4813-A619-27225035AFA1}" srcOrd="1" destOrd="0" parTransId="{D7837C2D-94F6-46FF-B477-8A9D3A99D173}" sibTransId="{CCD7C50A-C963-4FB2-B8DA-A80B4519B66B}"/>
    <dgm:cxn modelId="{B48C6E00-967B-4F15-8B7E-4AABCC6EC1C5}" type="presOf" srcId="{7FBEB268-766D-428E-9069-578DDA816487}" destId="{7C255831-5BEB-4A41-B12D-D91610CE1A71}" srcOrd="0" destOrd="0" presId="urn:microsoft.com/office/officeart/2005/8/layout/process3"/>
    <dgm:cxn modelId="{8257374A-C5D7-486D-8F00-9AB9B7B2CDA7}" type="presOf" srcId="{E28DE290-86AC-4050-956F-C28E63F17ECF}" destId="{491A1991-9BD2-43BF-841F-5A04741AB06E}" srcOrd="0" destOrd="0" presId="urn:microsoft.com/office/officeart/2005/8/layout/process3"/>
    <dgm:cxn modelId="{1BE00568-9567-4583-ADEA-4BFBD341FC09}" srcId="{BCFE8F8D-91BF-4294-BED7-468041458332}" destId="{B2BD8082-88BD-4E85-96A6-B1378B58C759}" srcOrd="0" destOrd="0" parTransId="{ECBA43B8-80E9-40B5-A7D4-2E78AEAC554C}" sibTransId="{6C30B2A6-A109-4482-8CD2-759E9062A5E5}"/>
    <dgm:cxn modelId="{42F12AE4-E52D-4C50-AAC1-6573D4FE8832}" type="presOf" srcId="{B2BD8082-88BD-4E85-96A6-B1378B58C759}" destId="{0DDE4A8A-7AE7-4925-A859-72E3F0DC31F6}" srcOrd="1" destOrd="0" presId="urn:microsoft.com/office/officeart/2005/8/layout/process3"/>
    <dgm:cxn modelId="{1F30ED1B-1233-4976-BCB8-C8463EABBF8D}" srcId="{7FBEB268-766D-428E-9069-578DDA816487}" destId="{CFEC9997-BCC6-4C1C-8A50-15589A76B409}" srcOrd="0" destOrd="0" parTransId="{DF6A6BAF-D29C-4C29-A4BC-5506CDE54F02}" sibTransId="{4BD7454E-9F0A-4EEC-AE96-4FCB727748C1}"/>
    <dgm:cxn modelId="{3DC2C49C-788B-4C8D-8F90-6D2ABCF7D206}" srcId="{B0BAB595-D93C-449A-88FF-749AD675101E}" destId="{0E89B5D8-FE20-414E-B6CB-A3426A575DDD}" srcOrd="3" destOrd="0" parTransId="{422E2255-002F-417A-B2D5-49460E295181}" sibTransId="{AE71572A-5271-4BD0-9AE5-3AB46340378D}"/>
    <dgm:cxn modelId="{0DE29C1B-32DE-4B2C-90F2-3D0E34E9271D}" type="presOf" srcId="{BCFE8F8D-91BF-4294-BED7-468041458332}" destId="{B30C371B-F01A-4B93-91E7-E56598F0A729}" srcOrd="0" destOrd="0" presId="urn:microsoft.com/office/officeart/2005/8/layout/process3"/>
    <dgm:cxn modelId="{42A9F114-C84D-48CB-AEA0-6662918F81E6}" type="presOf" srcId="{FAD799E5-379F-4746-B854-65C28F2E1304}" destId="{09B0514C-E361-4F8A-9993-4F8BC58DA670}" srcOrd="1" destOrd="0" presId="urn:microsoft.com/office/officeart/2005/8/layout/process3"/>
    <dgm:cxn modelId="{C3BF351A-9C7B-460D-B92B-F5AE56AEA0FD}" srcId="{BCFE8F8D-91BF-4294-BED7-468041458332}" destId="{D3E666DB-17CB-495C-B30A-CBCE223E5B2B}" srcOrd="2" destOrd="0" parTransId="{DE36030C-086E-4353-87EA-775BABD3386A}" sibTransId="{20F1B693-8B23-4171-AF51-DBA9EDC07615}"/>
    <dgm:cxn modelId="{BF038AAD-1713-4EB9-83BB-99B947F788AC}" type="presOf" srcId="{263417BE-1EE2-4769-A73F-B242665149B0}" destId="{B9AC9ECE-1933-4B32-8B97-FA48706D8B84}" srcOrd="0" destOrd="7" presId="urn:microsoft.com/office/officeart/2005/8/layout/process3"/>
    <dgm:cxn modelId="{CCE598CD-F5D5-49E0-8D91-325FC5D7A984}" srcId="{7FBEB268-766D-428E-9069-578DDA816487}" destId="{0A95F973-E4F5-4C44-B3DF-97109693A740}" srcOrd="4" destOrd="0" parTransId="{DE921D63-E317-4BB5-89A8-798DFF370476}" sibTransId="{B33DD1F2-A9AD-4743-A104-79141F94B791}"/>
    <dgm:cxn modelId="{FE7043E0-9722-4740-A6BA-C4BD88A2D51B}" type="presOf" srcId="{8D06A94A-D5A3-4813-A619-27225035AFA1}" destId="{1C378962-58E0-4CAB-8452-0365C067A876}" srcOrd="0" destOrd="1" presId="urn:microsoft.com/office/officeart/2005/8/layout/process3"/>
    <dgm:cxn modelId="{397DE433-F6B1-4EA4-8171-21355FEC1E0B}" type="presOf" srcId="{4C06334E-DDDC-470E-ACDE-0B6D063D0444}" destId="{D477D78E-D00F-42DE-B257-5FBC49ACBFC3}" srcOrd="0" destOrd="0" presId="urn:microsoft.com/office/officeart/2005/8/layout/process3"/>
    <dgm:cxn modelId="{F8071A72-3817-47DE-8BD8-FBB0481401C6}" type="presOf" srcId="{53EBE4CA-7BDF-45C6-A103-9C8346491D3F}" destId="{D477D78E-D00F-42DE-B257-5FBC49ACBFC3}" srcOrd="0" destOrd="2" presId="urn:microsoft.com/office/officeart/2005/8/layout/process3"/>
    <dgm:cxn modelId="{901EC3EE-87C6-4EF4-9F48-D8FFE892C567}" srcId="{55BB0821-8208-4AA8-88B3-13EAA01D5455}" destId="{FA5B39A5-B4BA-48B0-9316-C682702203DA}" srcOrd="4" destOrd="0" parTransId="{17893B02-D6A5-40D3-B995-948E405B7284}" sibTransId="{9815C453-64FC-4F74-BF70-3A5F80817560}"/>
    <dgm:cxn modelId="{F4BC4DDE-F5BB-4CB7-96F5-A8F203094389}" srcId="{B2BD8082-88BD-4E85-96A6-B1378B58C759}" destId="{FBEE2779-6AEB-42CB-9948-385FE27356A0}" srcOrd="1" destOrd="0" parTransId="{AE74D4CB-9E88-4924-A295-488460383BAD}" sibTransId="{2804750B-1ACD-4EAF-9E05-E4991CDA0EB8}"/>
    <dgm:cxn modelId="{383887D0-D3F3-4A91-AFB3-8266130C7BD7}" type="presOf" srcId="{E28DE290-86AC-4050-956F-C28E63F17ECF}" destId="{AED5FCA1-B6F9-4C4A-A3C7-65137BA214F5}" srcOrd="1" destOrd="0" presId="urn:microsoft.com/office/officeart/2005/8/layout/process3"/>
    <dgm:cxn modelId="{512B4BE5-46A3-4811-B676-A1911DA5CA90}" type="presOf" srcId="{30D51444-0004-4ED2-86B5-2B7EF10EEC8C}" destId="{1C378962-58E0-4CAB-8452-0365C067A876}" srcOrd="0" destOrd="2" presId="urn:microsoft.com/office/officeart/2005/8/layout/process3"/>
    <dgm:cxn modelId="{551E6DE1-012E-47E1-9CD4-5D4F9FA5077F}" type="presOf" srcId="{906C0F7E-09E2-4128-9018-F1E80550781A}" destId="{B9AC9ECE-1933-4B32-8B97-FA48706D8B84}" srcOrd="0" destOrd="5" presId="urn:microsoft.com/office/officeart/2005/8/layout/process3"/>
    <dgm:cxn modelId="{DFA0FE9B-4294-47CE-AA00-C573EEC912BC}" type="presOf" srcId="{B0BAB595-D93C-449A-88FF-749AD675101E}" destId="{0F22C18D-DB8F-4996-9194-C173BB64FD75}" srcOrd="0" destOrd="0" presId="urn:microsoft.com/office/officeart/2005/8/layout/process3"/>
    <dgm:cxn modelId="{0A13C156-66C3-4391-9959-EE272C5E39C8}" srcId="{BCFE8F8D-91BF-4294-BED7-468041458332}" destId="{B0BAB595-D93C-449A-88FF-749AD675101E}" srcOrd="1" destOrd="0" parTransId="{AC264D61-1B17-4473-ADAD-FC8EAE804850}" sibTransId="{E28DE290-86AC-4050-956F-C28E63F17ECF}"/>
    <dgm:cxn modelId="{B0AB6438-EA28-4B7F-B02C-8DFFC6F94ECC}" type="presOf" srcId="{55BB0821-8208-4AA8-88B3-13EAA01D5455}" destId="{AD0B05BC-1AD0-4EC1-9E1A-4C996F380B28}" srcOrd="0" destOrd="0" presId="urn:microsoft.com/office/officeart/2005/8/layout/process3"/>
    <dgm:cxn modelId="{DB94C2E4-CDFB-4DF0-84F2-E563CA2C5AFE}" type="presOf" srcId="{70B495A7-64CB-4150-822B-5571A3475EA7}" destId="{D477D78E-D00F-42DE-B257-5FBC49ACBFC3}" srcOrd="0" destOrd="5" presId="urn:microsoft.com/office/officeart/2005/8/layout/process3"/>
    <dgm:cxn modelId="{EEE0D3BF-F5D0-4B97-A9B0-7387A26969AD}" type="presOf" srcId="{7FBEB268-766D-428E-9069-578DDA816487}" destId="{B4D6F67D-0B81-4B16-BE74-45F5F864D665}" srcOrd="1" destOrd="0" presId="urn:microsoft.com/office/officeart/2005/8/layout/process3"/>
    <dgm:cxn modelId="{0E64D7FB-70F2-4A61-BD3C-8AAB7B767E36}" srcId="{BCFE8F8D-91BF-4294-BED7-468041458332}" destId="{7FBEB268-766D-428E-9069-578DDA816487}" srcOrd="3" destOrd="0" parTransId="{1EE2F5BB-9862-44FC-8B97-BAAC663DA92A}" sibTransId="{FAD799E5-379F-4746-B854-65C28F2E1304}"/>
    <dgm:cxn modelId="{FE425608-6EA4-44F2-8CBD-AAC46B817CE1}" srcId="{B0BAB595-D93C-449A-88FF-749AD675101E}" destId="{59812E24-6177-4686-9EE0-2A109FAC2050}" srcOrd="2" destOrd="0" parTransId="{0773AC2E-93DC-4658-94C6-D6FE3FC3595D}" sibTransId="{61728DDA-F6DC-498B-A1EB-3EE6EF5CDA61}"/>
    <dgm:cxn modelId="{C41B644E-6A6B-4927-BD8E-A3C44C191F27}" type="presOf" srcId="{6C30B2A6-A109-4482-8CD2-759E9062A5E5}" destId="{CAF46189-F53A-44B0-BDC9-66DB7B298E9E}" srcOrd="0" destOrd="0" presId="urn:microsoft.com/office/officeart/2005/8/layout/process3"/>
    <dgm:cxn modelId="{978E7DB4-D2F5-4846-B3BF-0318C9780EE6}" type="presOf" srcId="{FA5B39A5-B4BA-48B0-9316-C682702203DA}" destId="{59D07408-8539-45D4-A629-E67D7A80D067}" srcOrd="0" destOrd="4" presId="urn:microsoft.com/office/officeart/2005/8/layout/process3"/>
    <dgm:cxn modelId="{4FDFED6C-EC67-4B57-98D7-EFE853253D8B}" type="presParOf" srcId="{B30C371B-F01A-4B93-91E7-E56598F0A729}" destId="{7A088536-C03D-4B11-B8F4-CE1348C6318C}" srcOrd="0" destOrd="0" presId="urn:microsoft.com/office/officeart/2005/8/layout/process3"/>
    <dgm:cxn modelId="{5E38FE79-474F-4A34-A285-38AB46BB4BCE}" type="presParOf" srcId="{7A088536-C03D-4B11-B8F4-CE1348C6318C}" destId="{BF680E00-BD07-480B-89B3-4A7ABDB8BB30}" srcOrd="0" destOrd="0" presId="urn:microsoft.com/office/officeart/2005/8/layout/process3"/>
    <dgm:cxn modelId="{2849C3DC-B56F-4B45-A118-8B47F2480482}" type="presParOf" srcId="{7A088536-C03D-4B11-B8F4-CE1348C6318C}" destId="{0DDE4A8A-7AE7-4925-A859-72E3F0DC31F6}" srcOrd="1" destOrd="0" presId="urn:microsoft.com/office/officeart/2005/8/layout/process3"/>
    <dgm:cxn modelId="{5F244694-FFB3-4DCE-8645-31DB728CE4BB}" type="presParOf" srcId="{7A088536-C03D-4B11-B8F4-CE1348C6318C}" destId="{2C5A0606-309B-4241-9C68-C9E2246B29D5}" srcOrd="2" destOrd="0" presId="urn:microsoft.com/office/officeart/2005/8/layout/process3"/>
    <dgm:cxn modelId="{DB70DCE7-E4FB-4966-B537-03A950268BA7}" type="presParOf" srcId="{B30C371B-F01A-4B93-91E7-E56598F0A729}" destId="{CAF46189-F53A-44B0-BDC9-66DB7B298E9E}" srcOrd="1" destOrd="0" presId="urn:microsoft.com/office/officeart/2005/8/layout/process3"/>
    <dgm:cxn modelId="{FF092AA9-BBAB-46F8-A16A-38B788DDEB7F}" type="presParOf" srcId="{CAF46189-F53A-44B0-BDC9-66DB7B298E9E}" destId="{802C5F21-7928-4048-977C-98ADCF951545}" srcOrd="0" destOrd="0" presId="urn:microsoft.com/office/officeart/2005/8/layout/process3"/>
    <dgm:cxn modelId="{3FF915B1-D1FF-4EAF-976C-C16EA0DB7B3E}" type="presParOf" srcId="{B30C371B-F01A-4B93-91E7-E56598F0A729}" destId="{1CF96B70-C27E-4975-8C41-0401C7E964AF}" srcOrd="2" destOrd="0" presId="urn:microsoft.com/office/officeart/2005/8/layout/process3"/>
    <dgm:cxn modelId="{5E8A9D1E-1388-4116-ACEC-9F8703D52E9C}" type="presParOf" srcId="{1CF96B70-C27E-4975-8C41-0401C7E964AF}" destId="{0F22C18D-DB8F-4996-9194-C173BB64FD75}" srcOrd="0" destOrd="0" presId="urn:microsoft.com/office/officeart/2005/8/layout/process3"/>
    <dgm:cxn modelId="{23CCBB7E-9A34-491A-B280-74B0518BB79E}" type="presParOf" srcId="{1CF96B70-C27E-4975-8C41-0401C7E964AF}" destId="{07CF2B8D-2E62-4994-B18A-A6711A4B5C59}" srcOrd="1" destOrd="0" presId="urn:microsoft.com/office/officeart/2005/8/layout/process3"/>
    <dgm:cxn modelId="{8BE0274F-7B6C-4FDF-9273-7C798EB233BB}" type="presParOf" srcId="{1CF96B70-C27E-4975-8C41-0401C7E964AF}" destId="{B9AC9ECE-1933-4B32-8B97-FA48706D8B84}" srcOrd="2" destOrd="0" presId="urn:microsoft.com/office/officeart/2005/8/layout/process3"/>
    <dgm:cxn modelId="{DB2E143C-42B2-4643-B0C1-9B3DABDB3BD8}" type="presParOf" srcId="{B30C371B-F01A-4B93-91E7-E56598F0A729}" destId="{491A1991-9BD2-43BF-841F-5A04741AB06E}" srcOrd="3" destOrd="0" presId="urn:microsoft.com/office/officeart/2005/8/layout/process3"/>
    <dgm:cxn modelId="{4B707715-90E3-4BF7-AEAF-F5798F366F6A}" type="presParOf" srcId="{491A1991-9BD2-43BF-841F-5A04741AB06E}" destId="{AED5FCA1-B6F9-4C4A-A3C7-65137BA214F5}" srcOrd="0" destOrd="0" presId="urn:microsoft.com/office/officeart/2005/8/layout/process3"/>
    <dgm:cxn modelId="{05EFAA67-A2D6-405F-B19B-C9C4D0DC99FD}" type="presParOf" srcId="{B30C371B-F01A-4B93-91E7-E56598F0A729}" destId="{537C4BF7-02ED-4EC8-9631-4AE960653809}" srcOrd="4" destOrd="0" presId="urn:microsoft.com/office/officeart/2005/8/layout/process3"/>
    <dgm:cxn modelId="{5F7FC4A8-53F1-46DB-BE4C-B7D94AB9445D}" type="presParOf" srcId="{537C4BF7-02ED-4EC8-9631-4AE960653809}" destId="{44DF789B-C680-4901-994D-9B6F0B4EEBC2}" srcOrd="0" destOrd="0" presId="urn:microsoft.com/office/officeart/2005/8/layout/process3"/>
    <dgm:cxn modelId="{4CF72A65-4733-4802-B9FF-207BAE53D246}" type="presParOf" srcId="{537C4BF7-02ED-4EC8-9631-4AE960653809}" destId="{3810F532-A719-4EFF-AB97-BF85B9E54F5F}" srcOrd="1" destOrd="0" presId="urn:microsoft.com/office/officeart/2005/8/layout/process3"/>
    <dgm:cxn modelId="{75F0658B-307E-4118-ACA9-F580D2E0400B}" type="presParOf" srcId="{537C4BF7-02ED-4EC8-9631-4AE960653809}" destId="{D477D78E-D00F-42DE-B257-5FBC49ACBFC3}" srcOrd="2" destOrd="0" presId="urn:microsoft.com/office/officeart/2005/8/layout/process3"/>
    <dgm:cxn modelId="{FD523D27-1D01-4139-A6D0-9DFCD7D8854B}" type="presParOf" srcId="{B30C371B-F01A-4B93-91E7-E56598F0A729}" destId="{0F9E8D9F-2043-46AF-8873-016DD68DB1A9}" srcOrd="5" destOrd="0" presId="urn:microsoft.com/office/officeart/2005/8/layout/process3"/>
    <dgm:cxn modelId="{1D18E096-2BD7-4EAA-B687-4D6B5C97B7D1}" type="presParOf" srcId="{0F9E8D9F-2043-46AF-8873-016DD68DB1A9}" destId="{9FBFD179-F4C0-4242-83C6-D4FD718F7C55}" srcOrd="0" destOrd="0" presId="urn:microsoft.com/office/officeart/2005/8/layout/process3"/>
    <dgm:cxn modelId="{916B0352-0CD6-4225-AC58-D297BD721740}" type="presParOf" srcId="{B30C371B-F01A-4B93-91E7-E56598F0A729}" destId="{7F8C0B2A-BB7A-4EFB-B2E2-B2AC8EE97FFF}" srcOrd="6" destOrd="0" presId="urn:microsoft.com/office/officeart/2005/8/layout/process3"/>
    <dgm:cxn modelId="{224B5DFC-3740-45CB-BE1F-5E0DC35BE519}" type="presParOf" srcId="{7F8C0B2A-BB7A-4EFB-B2E2-B2AC8EE97FFF}" destId="{7C255831-5BEB-4A41-B12D-D91610CE1A71}" srcOrd="0" destOrd="0" presId="urn:microsoft.com/office/officeart/2005/8/layout/process3"/>
    <dgm:cxn modelId="{F987690A-52FA-4C72-BAE9-4EF2D3FEC480}" type="presParOf" srcId="{7F8C0B2A-BB7A-4EFB-B2E2-B2AC8EE97FFF}" destId="{B4D6F67D-0B81-4B16-BE74-45F5F864D665}" srcOrd="1" destOrd="0" presId="urn:microsoft.com/office/officeart/2005/8/layout/process3"/>
    <dgm:cxn modelId="{E24BB374-8317-4F48-8893-1BE0B6520D02}" type="presParOf" srcId="{7F8C0B2A-BB7A-4EFB-B2E2-B2AC8EE97FFF}" destId="{1C378962-58E0-4CAB-8452-0365C067A876}" srcOrd="2" destOrd="0" presId="urn:microsoft.com/office/officeart/2005/8/layout/process3"/>
    <dgm:cxn modelId="{EFC30AB7-1687-4B26-9F51-49036995E07C}" type="presParOf" srcId="{B30C371B-F01A-4B93-91E7-E56598F0A729}" destId="{6F7261E2-1A8D-48D8-9F0F-CA0253100CC1}" srcOrd="7" destOrd="0" presId="urn:microsoft.com/office/officeart/2005/8/layout/process3"/>
    <dgm:cxn modelId="{8102494B-8039-4BA8-AF9A-620040619461}" type="presParOf" srcId="{6F7261E2-1A8D-48D8-9F0F-CA0253100CC1}" destId="{09B0514C-E361-4F8A-9993-4F8BC58DA670}" srcOrd="0" destOrd="0" presId="urn:microsoft.com/office/officeart/2005/8/layout/process3"/>
    <dgm:cxn modelId="{8181F8E4-B046-4167-B44C-45B5BC1D28C2}" type="presParOf" srcId="{B30C371B-F01A-4B93-91E7-E56598F0A729}" destId="{9754B684-9DAB-44D1-9F31-BFAF6C9FFBB4}" srcOrd="8" destOrd="0" presId="urn:microsoft.com/office/officeart/2005/8/layout/process3"/>
    <dgm:cxn modelId="{2470CA71-E690-4A20-8CBF-535618F34803}" type="presParOf" srcId="{9754B684-9DAB-44D1-9F31-BFAF6C9FFBB4}" destId="{AD0B05BC-1AD0-4EC1-9E1A-4C996F380B28}" srcOrd="0" destOrd="0" presId="urn:microsoft.com/office/officeart/2005/8/layout/process3"/>
    <dgm:cxn modelId="{799A1790-9AD9-4C12-B785-87C1DA91ADF5}" type="presParOf" srcId="{9754B684-9DAB-44D1-9F31-BFAF6C9FFBB4}" destId="{44FF05A5-CA9D-4927-BB55-1DEB99D5FCF8}" srcOrd="1" destOrd="0" presId="urn:microsoft.com/office/officeart/2005/8/layout/process3"/>
    <dgm:cxn modelId="{53F97210-A96B-4856-A66D-69979AB0BEFA}" type="presParOf" srcId="{9754B684-9DAB-44D1-9F31-BFAF6C9FFBB4}" destId="{59D07408-8539-45D4-A629-E67D7A80D067}"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E4A8A-7AE7-4925-A859-72E3F0DC31F6}">
      <dsp:nvSpPr>
        <dsp:cNvPr id="0" name=""/>
        <dsp:cNvSpPr/>
      </dsp:nvSpPr>
      <dsp:spPr>
        <a:xfrm>
          <a:off x="4887" y="264319"/>
          <a:ext cx="1102852" cy="61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kumimoji="1" lang="ja-JP" altLang="en-US" sz="1000" kern="1200" dirty="0" smtClean="0"/>
            <a:t>空間的プリミティブ</a:t>
          </a:r>
          <a:endParaRPr kumimoji="1" lang="ja-JP" altLang="en-US" sz="1000" kern="1200" dirty="0"/>
        </a:p>
      </dsp:txBody>
      <dsp:txXfrm>
        <a:off x="4887" y="264319"/>
        <a:ext cx="1102852" cy="407641"/>
      </dsp:txXfrm>
    </dsp:sp>
    <dsp:sp modelId="{2C5A0606-309B-4241-9C68-C9E2246B29D5}">
      <dsp:nvSpPr>
        <dsp:cNvPr id="0" name=""/>
        <dsp:cNvSpPr/>
      </dsp:nvSpPr>
      <dsp:spPr>
        <a:xfrm>
          <a:off x="230773" y="671960"/>
          <a:ext cx="1102852" cy="158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smtClean="0"/>
            <a:t>同一性</a:t>
          </a:r>
          <a:r>
            <a:rPr kumimoji="1" lang="en-US" altLang="en-US" sz="1000" kern="1200" dirty="0" smtClean="0"/>
            <a:t>(identity)</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位置</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大きさ</a:t>
          </a:r>
          <a:r>
            <a:rPr kumimoji="1" lang="en-US" altLang="en-US" sz="1000" kern="1200" dirty="0" smtClean="0"/>
            <a:t>(magnitude)</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時間</a:t>
          </a:r>
          <a:endParaRPr kumimoji="1" lang="ja-JP" altLang="en-US" sz="1000" kern="1200" dirty="0"/>
        </a:p>
      </dsp:txBody>
      <dsp:txXfrm>
        <a:off x="263074" y="704261"/>
        <a:ext cx="1038250" cy="1519398"/>
      </dsp:txXfrm>
    </dsp:sp>
    <dsp:sp modelId="{CAF46189-F53A-44B0-BDC9-66DB7B298E9E}">
      <dsp:nvSpPr>
        <dsp:cNvPr id="0" name=""/>
        <dsp:cNvSpPr/>
      </dsp:nvSpPr>
      <dsp:spPr>
        <a:xfrm>
          <a:off x="1274928" y="330850"/>
          <a:ext cx="354439" cy="274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1274928" y="385766"/>
        <a:ext cx="272066" cy="164746"/>
      </dsp:txXfrm>
    </dsp:sp>
    <dsp:sp modelId="{07CF2B8D-2E62-4994-B18A-A6711A4B5C59}">
      <dsp:nvSpPr>
        <dsp:cNvPr id="0" name=""/>
        <dsp:cNvSpPr/>
      </dsp:nvSpPr>
      <dsp:spPr>
        <a:xfrm>
          <a:off x="1776493" y="264319"/>
          <a:ext cx="1102852" cy="61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kumimoji="1" lang="ja-JP" altLang="en-US" sz="1000" kern="1200" dirty="0" smtClean="0"/>
            <a:t>一次派生概念</a:t>
          </a:r>
          <a:endParaRPr kumimoji="1" lang="ja-JP" altLang="en-US" sz="1000" kern="1200" dirty="0"/>
        </a:p>
      </dsp:txBody>
      <dsp:txXfrm>
        <a:off x="1776493" y="264319"/>
        <a:ext cx="1102852" cy="407641"/>
      </dsp:txXfrm>
    </dsp:sp>
    <dsp:sp modelId="{B9AC9ECE-1933-4B32-8B97-FA48706D8B84}">
      <dsp:nvSpPr>
        <dsp:cNvPr id="0" name=""/>
        <dsp:cNvSpPr/>
      </dsp:nvSpPr>
      <dsp:spPr>
        <a:xfrm>
          <a:off x="2002378" y="671960"/>
          <a:ext cx="1102852" cy="158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zh-TW" altLang="en-US" sz="1000" kern="1200" dirty="0" smtClean="0"/>
            <a:t>配列</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分布</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線</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形状</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境界</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距離</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参照枠</a:t>
          </a:r>
          <a:endParaRPr kumimoji="1" lang="ja-JP" altLang="en-US" sz="1000" kern="1200" dirty="0"/>
        </a:p>
        <a:p>
          <a:pPr marL="57150" lvl="1" indent="-57150" algn="l" defTabSz="444500">
            <a:lnSpc>
              <a:spcPct val="90000"/>
            </a:lnSpc>
            <a:spcBef>
              <a:spcPct val="0"/>
            </a:spcBef>
            <a:spcAft>
              <a:spcPct val="15000"/>
            </a:spcAft>
            <a:buChar char="••"/>
          </a:pPr>
          <a:r>
            <a:rPr kumimoji="1" lang="zh-TW" altLang="en-US" sz="1000" kern="1200" dirty="0" smtClean="0"/>
            <a:t>連続</a:t>
          </a:r>
          <a:endParaRPr kumimoji="1" lang="ja-JP" altLang="en-US" sz="1000" kern="1200" dirty="0"/>
        </a:p>
      </dsp:txBody>
      <dsp:txXfrm>
        <a:off x="2034679" y="704261"/>
        <a:ext cx="1038250" cy="1519398"/>
      </dsp:txXfrm>
    </dsp:sp>
    <dsp:sp modelId="{491A1991-9BD2-43BF-841F-5A04741AB06E}">
      <dsp:nvSpPr>
        <dsp:cNvPr id="0" name=""/>
        <dsp:cNvSpPr/>
      </dsp:nvSpPr>
      <dsp:spPr>
        <a:xfrm>
          <a:off x="3046534" y="330850"/>
          <a:ext cx="354439" cy="274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3046534" y="385766"/>
        <a:ext cx="272066" cy="164746"/>
      </dsp:txXfrm>
    </dsp:sp>
    <dsp:sp modelId="{3810F532-A719-4EFF-AB97-BF85B9E54F5F}">
      <dsp:nvSpPr>
        <dsp:cNvPr id="0" name=""/>
        <dsp:cNvSpPr/>
      </dsp:nvSpPr>
      <dsp:spPr>
        <a:xfrm>
          <a:off x="3548099" y="264319"/>
          <a:ext cx="1102852" cy="61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kumimoji="1" lang="ja-JP" altLang="en-US" sz="1000" kern="1200" dirty="0" smtClean="0"/>
            <a:t>二次派生概念</a:t>
          </a:r>
          <a:endParaRPr kumimoji="1" lang="ja-JP" altLang="en-US" sz="1000" kern="1200" dirty="0"/>
        </a:p>
      </dsp:txBody>
      <dsp:txXfrm>
        <a:off x="3548099" y="264319"/>
        <a:ext cx="1102852" cy="407641"/>
      </dsp:txXfrm>
    </dsp:sp>
    <dsp:sp modelId="{D477D78E-D00F-42DE-B257-5FBC49ACBFC3}">
      <dsp:nvSpPr>
        <dsp:cNvPr id="0" name=""/>
        <dsp:cNvSpPr/>
      </dsp:nvSpPr>
      <dsp:spPr>
        <a:xfrm>
          <a:off x="3773984" y="671960"/>
          <a:ext cx="1102852" cy="158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smtClean="0"/>
            <a:t>隣接関係</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角度</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分類</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座標</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格子パターン</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多角形</a:t>
          </a:r>
          <a:endParaRPr kumimoji="1" lang="ja-JP" altLang="en-US" sz="1000" kern="1200" dirty="0"/>
        </a:p>
      </dsp:txBody>
      <dsp:txXfrm>
        <a:off x="3806285" y="704261"/>
        <a:ext cx="1038250" cy="1519398"/>
      </dsp:txXfrm>
    </dsp:sp>
    <dsp:sp modelId="{0F9E8D9F-2043-46AF-8873-016DD68DB1A9}">
      <dsp:nvSpPr>
        <dsp:cNvPr id="0" name=""/>
        <dsp:cNvSpPr/>
      </dsp:nvSpPr>
      <dsp:spPr>
        <a:xfrm>
          <a:off x="4818139" y="330850"/>
          <a:ext cx="354439" cy="274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4818139" y="385766"/>
        <a:ext cx="272066" cy="164746"/>
      </dsp:txXfrm>
    </dsp:sp>
    <dsp:sp modelId="{B4D6F67D-0B81-4B16-BE74-45F5F864D665}">
      <dsp:nvSpPr>
        <dsp:cNvPr id="0" name=""/>
        <dsp:cNvSpPr/>
      </dsp:nvSpPr>
      <dsp:spPr>
        <a:xfrm>
          <a:off x="5319704" y="264319"/>
          <a:ext cx="1102852" cy="61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kumimoji="1" lang="ja-JP" altLang="en-US" sz="1000" kern="1200" dirty="0" smtClean="0"/>
            <a:t>三次派生概念</a:t>
          </a:r>
          <a:endParaRPr kumimoji="1" lang="ja-JP" altLang="en-US" sz="1000" kern="1200" dirty="0"/>
        </a:p>
      </dsp:txBody>
      <dsp:txXfrm>
        <a:off x="5319704" y="264319"/>
        <a:ext cx="1102852" cy="407641"/>
      </dsp:txXfrm>
    </dsp:sp>
    <dsp:sp modelId="{1C378962-58E0-4CAB-8452-0365C067A876}">
      <dsp:nvSpPr>
        <dsp:cNvPr id="0" name=""/>
        <dsp:cNvSpPr/>
      </dsp:nvSpPr>
      <dsp:spPr>
        <a:xfrm>
          <a:off x="5545590" y="671960"/>
          <a:ext cx="1102852" cy="158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smtClean="0"/>
            <a:t>バッファ</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連結性</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傾斜</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断面</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表現</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スケール</a:t>
          </a:r>
          <a:endParaRPr kumimoji="1" lang="ja-JP" altLang="en-US" sz="1000" kern="1200" dirty="0"/>
        </a:p>
      </dsp:txBody>
      <dsp:txXfrm>
        <a:off x="5577891" y="704261"/>
        <a:ext cx="1038250" cy="1519398"/>
      </dsp:txXfrm>
    </dsp:sp>
    <dsp:sp modelId="{6F7261E2-1A8D-48D8-9F0F-CA0253100CC1}">
      <dsp:nvSpPr>
        <dsp:cNvPr id="0" name=""/>
        <dsp:cNvSpPr/>
      </dsp:nvSpPr>
      <dsp:spPr>
        <a:xfrm>
          <a:off x="6589745" y="330850"/>
          <a:ext cx="354439" cy="27457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kumimoji="1" lang="ja-JP" altLang="en-US" sz="800" kern="1200"/>
        </a:p>
      </dsp:txBody>
      <dsp:txXfrm>
        <a:off x="6589745" y="385766"/>
        <a:ext cx="272066" cy="164746"/>
      </dsp:txXfrm>
    </dsp:sp>
    <dsp:sp modelId="{44FF05A5-CA9D-4927-BB55-1DEB99D5FCF8}">
      <dsp:nvSpPr>
        <dsp:cNvPr id="0" name=""/>
        <dsp:cNvSpPr/>
      </dsp:nvSpPr>
      <dsp:spPr>
        <a:xfrm>
          <a:off x="7091310" y="264319"/>
          <a:ext cx="1102852" cy="6114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lvl="0" algn="l" defTabSz="444500">
            <a:lnSpc>
              <a:spcPct val="90000"/>
            </a:lnSpc>
            <a:spcBef>
              <a:spcPct val="0"/>
            </a:spcBef>
            <a:spcAft>
              <a:spcPct val="35000"/>
            </a:spcAft>
          </a:pPr>
          <a:r>
            <a:rPr kumimoji="1" lang="ja-JP" altLang="en-US" sz="1000" kern="1200" dirty="0" smtClean="0"/>
            <a:t>四次派生概念</a:t>
          </a:r>
          <a:endParaRPr kumimoji="1" lang="ja-JP" altLang="en-US" sz="1000" kern="1200" dirty="0"/>
        </a:p>
      </dsp:txBody>
      <dsp:txXfrm>
        <a:off x="7091310" y="264319"/>
        <a:ext cx="1102852" cy="407641"/>
      </dsp:txXfrm>
    </dsp:sp>
    <dsp:sp modelId="{59D07408-8539-45D4-A629-E67D7A80D067}">
      <dsp:nvSpPr>
        <dsp:cNvPr id="0" name=""/>
        <dsp:cNvSpPr/>
      </dsp:nvSpPr>
      <dsp:spPr>
        <a:xfrm>
          <a:off x="7317195" y="671960"/>
          <a:ext cx="1102852" cy="15840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kumimoji="1" lang="ja-JP" altLang="en-US" sz="1000" kern="1200" dirty="0" smtClean="0"/>
            <a:t>地域の結びつき</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内挿</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地図投影</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主観的空間</a:t>
          </a:r>
          <a:endParaRPr kumimoji="1" lang="ja-JP" altLang="en-US" sz="1000" kern="1200" dirty="0"/>
        </a:p>
        <a:p>
          <a:pPr marL="57150" lvl="1" indent="-57150" algn="l" defTabSz="444500">
            <a:lnSpc>
              <a:spcPct val="90000"/>
            </a:lnSpc>
            <a:spcBef>
              <a:spcPct val="0"/>
            </a:spcBef>
            <a:spcAft>
              <a:spcPct val="15000"/>
            </a:spcAft>
            <a:buChar char="••"/>
          </a:pPr>
          <a:r>
            <a:rPr kumimoji="1" lang="ja-JP" altLang="en-US" sz="1000" kern="1200" dirty="0" smtClean="0"/>
            <a:t>仮想現実</a:t>
          </a:r>
          <a:endParaRPr kumimoji="1" lang="ja-JP" altLang="en-US" sz="1000" kern="1200" dirty="0"/>
        </a:p>
      </dsp:txBody>
      <dsp:txXfrm>
        <a:off x="7349496" y="704261"/>
        <a:ext cx="1038250" cy="151939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 Box 1"/>
          <p:cNvSpPr txBox="1">
            <a:spLocks noChangeArrowheads="1"/>
          </p:cNvSpPr>
          <p:nvPr/>
        </p:nvSpPr>
        <p:spPr bwMode="auto">
          <a:xfrm>
            <a:off x="1137443" y="683568"/>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en-US"/>
          </a:p>
        </p:txBody>
      </p:sp>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ＭＳ Ｐゴシック" charset="-128"/>
              </a:defRPr>
            </a:lvl1pPr>
          </a:lstStyle>
          <a:p>
            <a:pPr>
              <a:defRPr/>
            </a:pPr>
            <a:fld id="{0B2722B2-67F2-4730-B4FA-AFA697EB7D98}" type="datetimeFigureOut">
              <a:rPr lang="ja-JP" altLang="en-US"/>
              <a:pPr>
                <a:defRPr/>
              </a:pPr>
              <a:t>2012/4/2</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ＭＳ Ｐゴシック" charset="-128"/>
              </a:defRPr>
            </a:lvl1pPr>
          </a:lstStyle>
          <a:p>
            <a:pPr>
              <a:defRPr/>
            </a:pPr>
            <a:fld id="{92AB696E-7F34-42FA-A67E-1235F155FD64}" type="slidenum">
              <a:rPr lang="ja-JP" altLang="en-US"/>
              <a:pPr>
                <a:defRPr/>
              </a:pPr>
              <a:t>‹#›</a:t>
            </a:fld>
            <a:endParaRPr lang="ja-JP" altLang="en-US"/>
          </a:p>
        </p:txBody>
      </p:sp>
    </p:spTree>
    <p:extLst>
      <p:ext uri="{BB962C8B-B14F-4D97-AF65-F5344CB8AC3E}">
        <p14:creationId xmlns:p14="http://schemas.microsoft.com/office/powerpoint/2010/main" val="38945427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2AB696E-7F34-42FA-A67E-1235F155FD64}" type="slidenum">
              <a:rPr lang="ja-JP" altLang="en-US" smtClean="0"/>
              <a:pPr>
                <a:defRPr/>
              </a:pPr>
              <a:t>1</a:t>
            </a:fld>
            <a:endParaRPr lang="ja-JP" altLang="en-US"/>
          </a:p>
        </p:txBody>
      </p:sp>
    </p:spTree>
    <p:extLst>
      <p:ext uri="{BB962C8B-B14F-4D97-AF65-F5344CB8AC3E}">
        <p14:creationId xmlns:p14="http://schemas.microsoft.com/office/powerpoint/2010/main" val="4001865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このような空間認知の基礎となる空間的概念の発達段階を整理すると，最初に単一の対象についての</a:t>
            </a:r>
            <a:r>
              <a:rPr lang="ja-JP" altLang="en-US" sz="2400" smtClean="0"/>
              <a:t>単純な空間的概念（空間的プリミティブ）として，</a:t>
            </a:r>
            <a:r>
              <a:rPr lang="ja-JP" altLang="en-US" sz="2000" smtClean="0"/>
              <a:t>同一性</a:t>
            </a:r>
            <a:r>
              <a:rPr lang="en-US" altLang="ja-JP" sz="2000" smtClean="0"/>
              <a:t>(identity)</a:t>
            </a:r>
            <a:r>
              <a:rPr lang="ja-JP" altLang="en-US" sz="2000" smtClean="0"/>
              <a:t>，位置，大きさ</a:t>
            </a:r>
            <a:r>
              <a:rPr lang="en-US" altLang="ja-JP" sz="2000" smtClean="0"/>
              <a:t>(magnitude)</a:t>
            </a:r>
            <a:r>
              <a:rPr lang="ja-JP" altLang="en-US" sz="2000" smtClean="0"/>
              <a:t>，時間があります。これをもとに，複数の対象間の関係を把握するための</a:t>
            </a:r>
            <a:r>
              <a:rPr lang="ja-JP" altLang="en-US" sz="2400" smtClean="0"/>
              <a:t>複雑な空間的概念（派生概念）が順番に獲得されていくと考えられます。こうした空間的概念の多くは，</a:t>
            </a:r>
            <a:r>
              <a:rPr lang="en-US" altLang="ja-JP" sz="2400" smtClean="0"/>
              <a:t>GIS</a:t>
            </a:r>
            <a:r>
              <a:rPr lang="ja-JP" altLang="en-US" sz="2400" smtClean="0"/>
              <a:t>でも扱うことができます。</a:t>
            </a:r>
          </a:p>
          <a:p>
            <a:endParaRPr lang="ja-JP" altLang="en-US" smtClean="0"/>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E1FD37E-0976-484B-85E3-3CD4FA8AE97A}" type="slidenum">
              <a:rPr lang="ja-JP" altLang="en-US" smtClean="0"/>
              <a:pPr eaLnBrk="1" hangingPunct="1"/>
              <a:t>10</a:t>
            </a:fld>
            <a:endParaRPr lang="en-US" altLang="ja-JP"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空間認知のようすはフリーハンドで描かれた地図を調べるとある程度わかります。</a:t>
            </a:r>
            <a:endParaRPr lang="en-US" altLang="ja-JP" smtClean="0"/>
          </a:p>
          <a:p>
            <a:r>
              <a:rPr lang="ja-JP" altLang="en-US" smtClean="0"/>
              <a:t>文京区柳町小学校の生徒が描いた通学路の地図を学年別に比較すると，低学年ではルートマップ状の地図を描く生徒が多いのに，高学年（とくに３年生以上）ではサーベイマップ状の地図を描く生徒が多くなります。これらは地図の形状や幾何学的性質などで大きな違いがあります。一般に，認知地図（メンタルマップ）の発達は，ルートマップ型からサーベイマップ型へと移行すると考えられます。</a:t>
            </a:r>
          </a:p>
        </p:txBody>
      </p:sp>
      <p:sp>
        <p:nvSpPr>
          <p:cNvPr id="4710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549694F-D43C-41E9-9846-A2F862DB953D}" type="slidenum">
              <a:rPr lang="ja-JP" altLang="en-US" smtClean="0"/>
              <a:pPr eaLnBrk="1" hangingPunct="1"/>
              <a:t>11</a:t>
            </a:fld>
            <a:endParaRPr lang="en-US" altLang="ja-JP"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ような児童の空間認知の発達過程を，発達心理学者ピアジェの説に基づいて整理したのがこの図です。縦軸の年齢には個人差がありますが，一般的に，知能の発達と並行して，参照系（空間を捉える枠組み），地形的表象（地図のタイプ），幾何学的性質がこの図のような系列で発達すると考えられます。</a:t>
            </a:r>
            <a:endParaRPr lang="en-US" altLang="ja-JP" smtClean="0"/>
          </a:p>
          <a:p>
            <a:endParaRPr lang="ja-JP" altLang="en-US" smtClean="0"/>
          </a:p>
        </p:txBody>
      </p:sp>
      <p:sp>
        <p:nvSpPr>
          <p:cNvPr id="481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FA3255-EB5E-48BC-ABE5-FFD950D7DDA0}" type="slidenum">
              <a:rPr lang="ja-JP" altLang="en-US" smtClean="0"/>
              <a:pPr eaLnBrk="1" hangingPunct="1"/>
              <a:t>12</a:t>
            </a:fld>
            <a:endParaRPr lang="en-US" altLang="ja-JP"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空間を捉える枠組みを参照系といいますが，前述の空間認知の発達モデルに対応して，自己中心的参照系から固定的参照系，絶対的参照系へと時間の経過とともに変化すると考えられます。幼児が用いる自己中心的参照系では，いまの自分の視点からの見え方で空間を捉えており，別の視点からの見え方は考慮されません。これが固定的参照系になると，他者と共有できる基準点（ランドマーク）をもとに空間的位置を理解します。この段階では位置は相対的なものですが，抽象的参照系になると，緯度経度や絶対方位のような抽象的座標上で空間的位置を理解するようになります。</a:t>
            </a:r>
            <a:endParaRPr lang="en-US" altLang="ja-JP" smtClean="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FD9BC15-5AB2-4E57-B9F6-898956FBF567}" type="slidenum">
              <a:rPr lang="ja-JP" altLang="en-US" smtClean="0"/>
              <a:pPr eaLnBrk="1" hangingPunct="1"/>
              <a:t>13</a:t>
            </a:fld>
            <a:endParaRPr lang="en-US" altLang="ja-JP"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児童だけでなく，大人でもはじめて訪れる空間を理解するのには時間がかかります。大人を含めた認知地図の変化を，</a:t>
            </a:r>
            <a:r>
              <a:rPr lang="en-US" altLang="ja-JP" smtClean="0"/>
              <a:t>Golledge</a:t>
            </a:r>
            <a:r>
              <a:rPr lang="ja-JP" altLang="en-US" smtClean="0"/>
              <a:t>のアンカーポイント説によって説明すると，次のようになります。</a:t>
            </a:r>
            <a:endParaRPr lang="en-US" altLang="ja-JP" smtClean="0"/>
          </a:p>
          <a:p>
            <a:r>
              <a:rPr lang="ja-JP" altLang="en-US" smtClean="0"/>
              <a:t>まず生活に必要な自宅と通勤・通学先，買い物先までの経路が組織化されます。その後，時間の経過とともに，生活にとっての重要度に応じて空間を把握する基準となるアンカーポイントが増えていき，次第に面的な広がりをもつようになります。</a:t>
            </a:r>
            <a:endParaRPr lang="en-US" altLang="ja-JP" smtClean="0"/>
          </a:p>
          <a:p>
            <a:r>
              <a:rPr lang="ja-JP" altLang="en-US" smtClean="0"/>
              <a:t>これに対応して，認知地図も曖昧で不正確なものから正確なものに変化しますが，認知過程の性質による系統的歪みは残ります。</a:t>
            </a:r>
          </a:p>
        </p:txBody>
      </p:sp>
      <p:sp>
        <p:nvSpPr>
          <p:cNvPr id="501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65FF01B7-B036-4F92-8F28-575FE84DA4D9}" type="slidenum">
              <a:rPr lang="ja-JP" altLang="en-US" smtClean="0"/>
              <a:pPr eaLnBrk="1" hangingPunct="1"/>
              <a:t>14</a:t>
            </a:fld>
            <a:endParaRPr lang="en-US" altLang="ja-JP"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サーベイマップが形成されても，ルートマップが使われなくなるわけではありません。むしろ両者は併存して，必要に応じて使い分けられていると考えられます。</a:t>
            </a:r>
            <a:endParaRPr lang="en-US" altLang="ja-JP" smtClean="0"/>
          </a:p>
          <a:p>
            <a:endParaRPr lang="ja-JP" altLang="en-US" smtClean="0"/>
          </a:p>
        </p:txBody>
      </p:sp>
      <p:sp>
        <p:nvSpPr>
          <p:cNvPr id="5120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C096624-22BE-4ABD-B831-8119D18FD561}" type="slidenum">
              <a:rPr lang="ja-JP" altLang="en-US" smtClean="0"/>
              <a:pPr eaLnBrk="1" hangingPunct="1"/>
              <a:t>15</a:t>
            </a:fld>
            <a:endParaRPr lang="en-US" altLang="ja-JP"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地理空間上での位置を表現する方法は様々なものがあります（たとえば言葉，略図，地図など）。</a:t>
            </a:r>
            <a:endParaRPr lang="en-US" altLang="ja-JP" smtClean="0"/>
          </a:p>
          <a:p>
            <a:r>
              <a:rPr lang="ja-JP" altLang="en-US" smtClean="0"/>
              <a:t>一例として，恵比寿ガーデンプレイスから東京タワーまでの道案内をとりあげてみます。言葉だけだと移動する空間の全体像がつかめず，道順を間違えると迷ってしまうことになります。</a:t>
            </a:r>
          </a:p>
          <a:p>
            <a:endParaRPr lang="ja-JP" altLang="en-US"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4E6B964-04FC-4D16-B54A-39A8831A313C}" type="slidenum">
              <a:rPr lang="ja-JP" altLang="en-US" smtClean="0"/>
              <a:pPr eaLnBrk="1" hangingPunct="1"/>
              <a:t>16</a:t>
            </a:fld>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図的な表現だと，全体像がつかみやすく，地図なら迷ったときにも迂回路を差がしたりすることができます。</a:t>
            </a:r>
            <a:endParaRPr lang="en-US" altLang="ja-JP" smtClean="0"/>
          </a:p>
          <a:p>
            <a:r>
              <a:rPr lang="ja-JP" altLang="en-US" smtClean="0"/>
              <a:t>ただし，表現方法によって，それぞれ伝達される情報の質に違いがあります。それぞれ利点と欠点があり，状況に応じて使い分けることになりますが，概念図や地図などの図的表現は，全体像を空間的に理解するのに適しているといえます。</a:t>
            </a:r>
          </a:p>
        </p:txBody>
      </p:sp>
      <p:sp>
        <p:nvSpPr>
          <p:cNvPr id="5325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6AAB1DC-40DC-4CD2-A885-2B3309E210C2}" type="slidenum">
              <a:rPr lang="ja-JP" altLang="en-US" smtClean="0"/>
              <a:pPr eaLnBrk="1" hangingPunct="1"/>
              <a:t>17</a:t>
            </a:fld>
            <a:endParaRPr lang="en-US" altLang="ja-JP"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図的に表現することの効果について，テレビのニュースキャスターの池上さんが伝授したわかりやすく話をするためのコツを例にとって紹介します。</a:t>
            </a:r>
            <a:endParaRPr lang="en-US" altLang="ja-JP" smtClean="0"/>
          </a:p>
          <a:p>
            <a:r>
              <a:rPr lang="ja-JP" altLang="en-US" smtClean="0"/>
              <a:t>池上さんは，「聞き手にリードという地図を示す」ことが重要だといっています。つまり，話の全体像を予め“地図”（のようなもの）にして提示すると聞き手も安心して話に入っていけるというのです。</a:t>
            </a:r>
            <a:endParaRPr lang="en-US" altLang="ja-JP" smtClean="0"/>
          </a:p>
          <a:p>
            <a:r>
              <a:rPr lang="ja-JP" altLang="en-US" smtClean="0"/>
              <a:t>“地図”を作る過程では，話す内容を対象化（見える化）することになります。</a:t>
            </a:r>
            <a:endParaRPr lang="en-US" altLang="ja-JP" smtClean="0"/>
          </a:p>
          <a:p>
            <a:r>
              <a:rPr lang="ja-JP" altLang="en-US" smtClean="0"/>
              <a:t>それは，対象化したものを階層化して整理することにつながります。</a:t>
            </a:r>
            <a:endParaRPr lang="en-US" altLang="ja-JP" smtClean="0"/>
          </a:p>
          <a:p>
            <a:r>
              <a:rPr lang="ja-JP" altLang="en-US" smtClean="0"/>
              <a:t>つまり，非空間的なことがらも空間的に表現すると，理解が深まり効果的に伝達できるのです。</a:t>
            </a:r>
            <a:endParaRPr lang="en-US" altLang="ja-JP" smtClean="0"/>
          </a:p>
          <a:p>
            <a:endParaRPr lang="ja-JP" altLang="en-US" smtClean="0"/>
          </a:p>
        </p:txBody>
      </p:sp>
      <p:sp>
        <p:nvSpPr>
          <p:cNvPr id="542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F8D7166-D721-4D97-8A8E-1826E779A3E9}" type="slidenum">
              <a:rPr lang="ja-JP" altLang="en-US" smtClean="0"/>
              <a:pPr eaLnBrk="1" hangingPunct="1"/>
              <a:t>18</a:t>
            </a:fld>
            <a:endParaRPr lang="en-US" altLang="ja-JP"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同じデータから様々な表現の主題図が描けます。どれが最適な表現かは，地図作成の目的により異なります。</a:t>
            </a:r>
            <a:endParaRPr lang="en-US" altLang="ja-JP" smtClean="0"/>
          </a:p>
        </p:txBody>
      </p:sp>
      <p:sp>
        <p:nvSpPr>
          <p:cNvPr id="5530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17F019C-EC1C-46E0-9C7A-079A9F826FCD}" type="slidenum">
              <a:rPr lang="ja-JP" altLang="en-US" smtClean="0"/>
              <a:pPr eaLnBrk="1" hangingPunct="1"/>
              <a:t>19</a:t>
            </a:fld>
            <a:endParaRPr lang="en-US" altLang="ja-JP"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514350" indent="-514350" eaLnBrk="1" hangingPunct="1">
              <a:buFont typeface="Calibri" pitchFamily="34" charset="0"/>
              <a:buNone/>
            </a:pPr>
            <a:r>
              <a:rPr lang="ja-JP" altLang="en-US" smtClean="0"/>
              <a:t>１では，空間的思考の定義とそれを構成する</a:t>
            </a:r>
            <a:r>
              <a:rPr lang="en-US" altLang="ja-JP" smtClean="0"/>
              <a:t>3</a:t>
            </a:r>
            <a:r>
              <a:rPr lang="ja-JP" altLang="en-US" smtClean="0"/>
              <a:t>要素を説明します。以下，これら</a:t>
            </a:r>
            <a:r>
              <a:rPr lang="en-US" altLang="ja-JP" smtClean="0"/>
              <a:t>3</a:t>
            </a:r>
            <a:r>
              <a:rPr lang="ja-JP" altLang="en-US" smtClean="0"/>
              <a:t>つの要素について，具体的に述べます。</a:t>
            </a:r>
            <a:endParaRPr lang="en-US" altLang="ja-JP" smtClean="0"/>
          </a:p>
          <a:p>
            <a:pPr marL="514350" indent="-514350" eaLnBrk="1" hangingPunct="1">
              <a:buFont typeface="Calibri" pitchFamily="34" charset="0"/>
              <a:buNone/>
            </a:pPr>
            <a:r>
              <a:rPr lang="ja-JP" altLang="en-US" smtClean="0"/>
              <a:t>２では，さまざまな空間的概念と，人間の空間認知の発達との関連性を説明します。</a:t>
            </a:r>
            <a:endParaRPr lang="en-US" altLang="ja-JP" smtClean="0"/>
          </a:p>
          <a:p>
            <a:pPr marL="514350" indent="-514350" eaLnBrk="1" hangingPunct="1">
              <a:buFont typeface="Calibri" pitchFamily="34" charset="0"/>
              <a:buNone/>
            </a:pPr>
            <a:r>
              <a:rPr lang="ja-JP" altLang="en-US" smtClean="0"/>
              <a:t>３では，空間的思考のための表現ツールとして，グラフや地図の役割を紹介します。</a:t>
            </a:r>
            <a:endParaRPr lang="en-US" altLang="ja-JP" smtClean="0"/>
          </a:p>
          <a:p>
            <a:pPr marL="514350" indent="-514350" eaLnBrk="1" hangingPunct="1">
              <a:buFont typeface="Calibri" pitchFamily="34" charset="0"/>
              <a:buNone/>
            </a:pPr>
            <a:r>
              <a:rPr lang="ja-JP" altLang="en-US" smtClean="0"/>
              <a:t>４では，空間的推論過程について実例に則して学びます。</a:t>
            </a:r>
            <a:endParaRPr lang="en-US" altLang="ja-JP" smtClean="0"/>
          </a:p>
          <a:p>
            <a:pPr marL="514350" indent="-514350" eaLnBrk="1" hangingPunct="1">
              <a:buFont typeface="Calibri" pitchFamily="34" charset="0"/>
              <a:buNone/>
            </a:pPr>
            <a:r>
              <a:rPr lang="ja-JP" altLang="en-US" smtClean="0"/>
              <a:t>５では，空間的思考の応用と</a:t>
            </a:r>
            <a:r>
              <a:rPr lang="en-US" altLang="ja-JP" smtClean="0"/>
              <a:t>GIS</a:t>
            </a:r>
            <a:r>
              <a:rPr lang="ja-JP" altLang="en-US" smtClean="0"/>
              <a:t>について学習します。</a:t>
            </a:r>
            <a:endParaRPr lang="en-US" altLang="ja-JP" smtClean="0"/>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18A66E7-2135-4257-9AD4-D560C3887958}" type="slidenum">
              <a:rPr lang="ja-JP" altLang="en-US" smtClean="0"/>
              <a:pPr eaLnBrk="1" hangingPunct="1"/>
              <a:t>2</a:t>
            </a:fld>
            <a:endParaRPr lang="en-US" altLang="ja-JP"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デジタル化によって，地図の表現は多様化し，音声や動画を使ったマルチメディア地図，</a:t>
            </a:r>
            <a:r>
              <a:rPr lang="en-US" altLang="ja-JP" smtClean="0"/>
              <a:t>VR</a:t>
            </a:r>
            <a:r>
              <a:rPr lang="ja-JP" altLang="en-US" smtClean="0"/>
              <a:t>（ヴァーチャルリアリティ）地図など，紙地図に比べて表現の自由度が高まっています。</a:t>
            </a:r>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782975D-C1F3-43CC-8DAF-0E242F507BF7}" type="slidenum">
              <a:rPr lang="ja-JP" altLang="en-US" smtClean="0"/>
              <a:pPr eaLnBrk="1" hangingPunct="1"/>
              <a:t>20</a:t>
            </a:fld>
            <a:endParaRPr lang="en-US" altLang="ja-JP"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lnSpcReduction="10000"/>
          </a:bodyPr>
          <a:lstStyle/>
          <a:p>
            <a:pPr eaLnBrk="1" hangingPunct="1">
              <a:defRPr/>
            </a:pPr>
            <a:r>
              <a:rPr lang="ja-JP" altLang="en-US" sz="2400" dirty="0" smtClean="0"/>
              <a:t>空間的推論を用いた問題解決や意志決定は，様々な場面で行われています。たとえば，日常生活（</a:t>
            </a:r>
            <a:r>
              <a:rPr lang="en-US" altLang="ja-JP" sz="2400" dirty="0" smtClean="0"/>
              <a:t>ex.</a:t>
            </a:r>
            <a:r>
              <a:rPr lang="ja-JP" altLang="en-US" sz="2400" dirty="0" smtClean="0"/>
              <a:t>道探し／道案内），業務（</a:t>
            </a:r>
            <a:r>
              <a:rPr lang="en-US" altLang="ja-JP" sz="2400" dirty="0" smtClean="0"/>
              <a:t>ex.</a:t>
            </a:r>
            <a:r>
              <a:rPr lang="ja-JP" altLang="en-US" sz="2400" dirty="0" smtClean="0"/>
              <a:t>建造物の設計），科学的研究（</a:t>
            </a:r>
            <a:r>
              <a:rPr lang="en-US" altLang="ja-JP" sz="2400" dirty="0" smtClean="0"/>
              <a:t>ex.</a:t>
            </a:r>
            <a:r>
              <a:rPr lang="ja-JP" altLang="en-US" sz="2400" dirty="0" smtClean="0"/>
              <a:t>地理学，理工系の研究），社会的問題解決（</a:t>
            </a:r>
            <a:r>
              <a:rPr lang="en-US" altLang="ja-JP" sz="2400" dirty="0" smtClean="0"/>
              <a:t>ex.</a:t>
            </a:r>
            <a:r>
              <a:rPr lang="ja-JP" altLang="en-US" sz="2400" dirty="0" smtClean="0"/>
              <a:t>災害対策，まちづくり）などです。事例として，渋谷駅から東急文化村に行く途中で道に迷ってしまった場面を考えてみます。最も確実な手段として，来た道をたどり直すという方略をとることにします。</a:t>
            </a:r>
            <a:endParaRPr lang="en-US" altLang="ja-JP" sz="2400" dirty="0" smtClean="0"/>
          </a:p>
          <a:p>
            <a:pPr eaLnBrk="1" hangingPunct="1">
              <a:defRPr/>
            </a:pPr>
            <a:r>
              <a:rPr lang="ja-JP" altLang="en-US" dirty="0" smtClean="0"/>
              <a:t>渋谷駅周辺がすり鉢状の地形で，駅は谷の底にあるという知識をもっていれば，道路の傾斜をみながら低い方に歩いて行けば駅にたどり着けるという解決策が導かれます。</a:t>
            </a:r>
            <a:endParaRPr lang="en-US" altLang="ja-JP" dirty="0" smtClean="0"/>
          </a:p>
          <a:p>
            <a:pPr>
              <a:defRPr/>
            </a:pPr>
            <a:endParaRPr lang="ja-JP" altLang="en-US" dirty="0"/>
          </a:p>
        </p:txBody>
      </p:sp>
      <p:sp>
        <p:nvSpPr>
          <p:cNvPr id="5734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B10FA64-7B10-4D87-B501-0D945467FC7B}" type="slidenum">
              <a:rPr lang="ja-JP" altLang="en-US" smtClean="0"/>
              <a:pPr eaLnBrk="1" hangingPunct="1"/>
              <a:t>21</a:t>
            </a:fld>
            <a:endParaRPr lang="en-US" altLang="ja-JP"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ナビゲーションの際のより高度な空間的推論の例として，ミクロネシアの海洋民族が使っている方法を紹介します。彼らは，たとえば西向きの海流が流れている海域で目的地の東に環礁が広がっている場合，目的地より東側に広がる環礁をめざして航海する（つまり，意図的に目標を外す）という方法で，危険を避けています。これは，海流に流されて西側の海域にそれて外洋に出てしまうことを回避するためです。こうした方法は，オリエンテーリング競技では「エイミング・オフ」と呼ばれています。</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うしたはじめて訪れる場所までの道探し（経路探索）の過程は，既にもっている地理空間情報をもとに未知の経路を探し出し，現在地を確認しながら移動するというという推論によって成り立っています。もしルートの維持が失敗すると，道に迷ってしまうことになります。</a:t>
            </a:r>
          </a:p>
        </p:txBody>
      </p:sp>
      <p:sp>
        <p:nvSpPr>
          <p:cNvPr id="593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0EA54B4-75B5-4C1A-9F38-52C4963F2CF5}" type="slidenum">
              <a:rPr lang="ja-JP" altLang="en-US" smtClean="0"/>
              <a:pPr eaLnBrk="1" hangingPunct="1"/>
              <a:t>23</a:t>
            </a:fld>
            <a:endParaRPr lang="en-US" altLang="ja-JP"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一般的な推論過程は，演繹，帰納，アブダクション（仮説的推論）に分けられますが，</a:t>
            </a:r>
            <a:r>
              <a:rPr lang="en-US" altLang="ja-JP" smtClean="0"/>
              <a:t>GIS</a:t>
            </a:r>
            <a:r>
              <a:rPr lang="ja-JP" altLang="en-US" smtClean="0"/>
              <a:t>を用いた問題解決で行われる空間的推論は，アブダクションに適していると考えられます。</a:t>
            </a:r>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E5F1AA3-4EDB-4DC6-B1F5-F061513209C9}" type="slidenum">
              <a:rPr lang="ja-JP" altLang="en-US" smtClean="0"/>
              <a:pPr eaLnBrk="1" hangingPunct="1"/>
              <a:t>24</a:t>
            </a:fld>
            <a:endParaRPr lang="en-US" altLang="ja-JP"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z="1400" smtClean="0"/>
              <a:t>空間的思考の応用として，まず学校教育での指導があります。江戸時代の寺子屋では，</a:t>
            </a:r>
            <a:r>
              <a:rPr lang="ja-JP" altLang="en-US" smtClean="0"/>
              <a:t>「読み書き算盤」と並んで国尽（地誌）が教えられており，空間的思考が初等教育で習得すべき基礎的技能の一つでああったといえます。英語圏でも「読み書き算盤」にあたる</a:t>
            </a:r>
            <a:r>
              <a:rPr lang="en-US" altLang="ja-JP" smtClean="0"/>
              <a:t>”3R</a:t>
            </a:r>
            <a:r>
              <a:rPr lang="ja-JP" altLang="en-US" smtClean="0"/>
              <a:t>“に追加すべき技能としてグラフィカシーや空間的リテラシーが挙げられています。</a:t>
            </a:r>
            <a:endParaRPr lang="en-US" altLang="ja-JP" smtClean="0"/>
          </a:p>
          <a:p>
            <a:pPr eaLnBrk="1" hangingPunct="1"/>
            <a:r>
              <a:rPr lang="ja-JP" altLang="en-US" smtClean="0"/>
              <a:t>日本の学校教育で空間的思考の指導は，初等教育の算数，理科，社会（地理）など複数の教科にまたがって学習されるため，その育成には，理数系の教科教育と地理教育との連携が求められます。</a:t>
            </a:r>
          </a:p>
          <a:p>
            <a:pPr eaLnBrk="1" hangingPunct="1"/>
            <a:endParaRPr lang="ja-JP" altLang="en-US" smtClean="0"/>
          </a:p>
        </p:txBody>
      </p:sp>
      <p:sp>
        <p:nvSpPr>
          <p:cNvPr id="614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9D2C0B5-4396-4B81-8CA7-0ABF20300622}" type="slidenum">
              <a:rPr lang="ja-JP" altLang="en-US" smtClean="0"/>
              <a:pPr eaLnBrk="1" hangingPunct="1"/>
              <a:t>25</a:t>
            </a:fld>
            <a:endParaRPr lang="en-US" altLang="ja-JP"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たとえば，小学校の教科書では，社会（地理）だけでなく，算数の教科書にも空間的思考に関わる指導内容が数多く盛り込まれています。</a:t>
            </a:r>
            <a:endParaRPr lang="en-US" altLang="ja-JP" smtClean="0"/>
          </a:p>
          <a:p>
            <a:r>
              <a:rPr lang="ja-JP" altLang="en-US" smtClean="0"/>
              <a:t>左側の例は，アから</a:t>
            </a:r>
            <a:r>
              <a:rPr lang="en-US" altLang="ja-JP" smtClean="0"/>
              <a:t>6cm</a:t>
            </a:r>
            <a:r>
              <a:rPr lang="ja-JP" altLang="en-US" smtClean="0"/>
              <a:t>，イから</a:t>
            </a:r>
            <a:r>
              <a:rPr lang="en-US" altLang="ja-JP" smtClean="0"/>
              <a:t>5cm</a:t>
            </a:r>
            <a:r>
              <a:rPr lang="ja-JP" altLang="en-US" smtClean="0"/>
              <a:t>の場所に埋まっている金貨のありかを探す問題です。</a:t>
            </a:r>
            <a:endParaRPr lang="en-US" altLang="ja-JP" smtClean="0"/>
          </a:p>
          <a:p>
            <a:r>
              <a:rPr lang="ja-JP" altLang="en-US" smtClean="0"/>
              <a:t>右側の例は，アの写真が撮られた方向を</a:t>
            </a:r>
            <a:r>
              <a:rPr lang="en-US" altLang="ja-JP" smtClean="0"/>
              <a:t>A</a:t>
            </a:r>
            <a:r>
              <a:rPr lang="ja-JP" altLang="en-US" smtClean="0"/>
              <a:t>～</a:t>
            </a:r>
            <a:r>
              <a:rPr lang="en-US" altLang="ja-JP" smtClean="0"/>
              <a:t>D</a:t>
            </a:r>
            <a:r>
              <a:rPr lang="ja-JP" altLang="en-US" smtClean="0"/>
              <a:t>の中から選ぶ問題です。</a:t>
            </a:r>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246674FD-FD74-4B36-A047-8E42EFE9F95F}" type="slidenum">
              <a:rPr lang="ja-JP" altLang="en-US" smtClean="0"/>
              <a:pPr eaLnBrk="1" hangingPunct="1"/>
              <a:t>26</a:t>
            </a:fld>
            <a:endParaRPr lang="en-US" altLang="ja-JP"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それらの教科の中で「地理」は，算数で学んだ空間的思考のスキルを現実世界で応用するのに重要な役割を担っています。アメリカ地理学会が作成した空間的思考のための教材には，比較，影響，地域，階層など小中学校から高校までの間で習得すべき基本的な空間的概念がカバーされています。</a:t>
            </a:r>
            <a:endParaRPr lang="en-US" altLang="ja-JP" smtClean="0"/>
          </a:p>
          <a:p>
            <a:endParaRPr lang="ja-JP" altLang="en-US" smtClean="0"/>
          </a:p>
        </p:txBody>
      </p:sp>
      <p:sp>
        <p:nvSpPr>
          <p:cNvPr id="634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3CB626A-48C4-4111-9FBE-ABCE94FD7D7E}" type="slidenum">
              <a:rPr lang="ja-JP" altLang="en-US" smtClean="0"/>
              <a:pPr eaLnBrk="1" hangingPunct="1"/>
              <a:t>27</a:t>
            </a:fld>
            <a:endParaRPr lang="en-US" altLang="ja-JP"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空間的思考が社会的問題解決に応用された事例として，公衆衛生分野で著名なスノーのコレラ地図があります。彼は，</a:t>
            </a:r>
            <a:r>
              <a:rPr lang="en-US" altLang="ja-JP" smtClean="0"/>
              <a:t>1854</a:t>
            </a:r>
            <a:r>
              <a:rPr lang="ja-JP" altLang="en-US" smtClean="0"/>
              <a:t>年にロンドンで流行したコレラの感染源が井戸水であることを示し、井戸を閉鎖する対策をとるきっかけとなった地図を作りました。これは，コレラ菌が発見される以前のことです。町医者のスノーは，コレラの発生源を地図で確認しただけでなく、説得（コミュニケーション）の手段として地図を作成したといわれています。その裏付けとして、彼は</a:t>
            </a:r>
            <a:r>
              <a:rPr lang="en-US" altLang="ja-JP" smtClean="0"/>
              <a:t>1</a:t>
            </a:r>
            <a:r>
              <a:rPr lang="ja-JP" altLang="en-US" smtClean="0"/>
              <a:t>日</a:t>
            </a:r>
            <a:r>
              <a:rPr lang="en-US" altLang="ja-JP" smtClean="0"/>
              <a:t>70</a:t>
            </a:r>
            <a:r>
              <a:rPr lang="ja-JP" altLang="en-US" smtClean="0"/>
              <a:t>人以上の患者家族に聞き取りをして問題の井戸が利用されていた事実をつきとめました（ジョンソン</a:t>
            </a:r>
            <a:r>
              <a:rPr lang="en-US" altLang="ja-JP" smtClean="0"/>
              <a:t>(2007)『</a:t>
            </a:r>
            <a:r>
              <a:rPr lang="ja-JP" altLang="en-US" smtClean="0"/>
              <a:t>感染地図</a:t>
            </a:r>
            <a:r>
              <a:rPr lang="en-US" altLang="ja-JP" smtClean="0"/>
              <a:t>』</a:t>
            </a:r>
            <a:r>
              <a:rPr lang="ja-JP" altLang="en-US" smtClean="0"/>
              <a:t>）。</a:t>
            </a:r>
          </a:p>
          <a:p>
            <a:endParaRPr lang="ja-JP" altLang="en-US" smtClean="0"/>
          </a:p>
          <a:p>
            <a:endParaRPr lang="ja-JP" altLang="en-US"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39BA4B21-43A7-4F5C-A485-0940ABAA4259}" type="slidenum">
              <a:rPr lang="ja-JP" altLang="en-US" smtClean="0"/>
              <a:pPr eaLnBrk="1" hangingPunct="1"/>
              <a:t>28</a:t>
            </a:fld>
            <a:endParaRPr lang="en-US" altLang="ja-JP"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スノーの意志決定過程は，空間的意志決定の典型例といえます。その過程を静止すると，次の段階に分けられます。</a:t>
            </a:r>
            <a:endParaRPr lang="en-US" altLang="ja-JP" smtClean="0"/>
          </a:p>
          <a:p>
            <a:r>
              <a:rPr lang="ja-JP" altLang="en-US" smtClean="0"/>
              <a:t>①コレラ患者の居住地と井戸の点データの取得，</a:t>
            </a:r>
            <a:endParaRPr lang="en-US" altLang="ja-JP" smtClean="0"/>
          </a:p>
          <a:p>
            <a:r>
              <a:rPr lang="ja-JP" altLang="en-US" smtClean="0"/>
              <a:t>②患者の分布の中心と井戸の意図の対応関係の空間データ分析，</a:t>
            </a:r>
            <a:endParaRPr lang="en-US" altLang="ja-JP" smtClean="0"/>
          </a:p>
          <a:p>
            <a:r>
              <a:rPr lang="ja-JP" altLang="en-US" smtClean="0"/>
              <a:t>③水道ポンプによるコレラ流行の拡大という仮説の形成，</a:t>
            </a:r>
            <a:endParaRPr lang="en-US" altLang="ja-JP" smtClean="0"/>
          </a:p>
          <a:p>
            <a:r>
              <a:rPr lang="ja-JP" altLang="en-US" smtClean="0"/>
              <a:t>④水道ポンプの死闘停止という意志決定。</a:t>
            </a:r>
          </a:p>
        </p:txBody>
      </p:sp>
      <p:sp>
        <p:nvSpPr>
          <p:cNvPr id="655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43F219EE-E9A1-4DC6-B7F3-943FE97A66CA}" type="slidenum">
              <a:rPr lang="ja-JP" altLang="en-US" smtClean="0"/>
              <a:pPr eaLnBrk="1" hangingPunct="1"/>
              <a:t>29</a:t>
            </a:fld>
            <a:endParaRPr lang="en-US" altLang="ja-JP"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fontScale="92500" lnSpcReduction="20000"/>
          </a:bodyPr>
          <a:lstStyle/>
          <a:p>
            <a:pPr eaLnBrk="1">
              <a:buFont typeface="Arial" charset="0"/>
              <a:buNone/>
              <a:defRPr/>
            </a:pPr>
            <a:r>
              <a:rPr lang="ja-JP" altLang="en-US" sz="2400" dirty="0" smtClean="0"/>
              <a:t>空間的思考は，空間的概念に基づいて，空間的表現ツールを用いた推論を行い，問題を解決する過程で，様々な場面で利用されるものを指します。</a:t>
            </a:r>
            <a:endParaRPr lang="en-US" altLang="ja-JP" sz="2400" dirty="0" smtClean="0"/>
          </a:p>
          <a:p>
            <a:pPr eaLnBrk="1">
              <a:defRPr/>
            </a:pPr>
            <a:r>
              <a:rPr lang="ja-JP" altLang="en-US" sz="2400" dirty="0" smtClean="0"/>
              <a:t>たとえば，日常生活では</a:t>
            </a:r>
            <a:r>
              <a:rPr lang="ja-JP" altLang="en-US" sz="2000" dirty="0" smtClean="0"/>
              <a:t>経路探索，荷物のパッキングなどがあげられます。</a:t>
            </a:r>
            <a:endParaRPr lang="en-US" altLang="ja-JP" sz="2000" dirty="0" smtClean="0"/>
          </a:p>
          <a:p>
            <a:pPr eaLnBrk="1">
              <a:defRPr/>
            </a:pPr>
            <a:r>
              <a:rPr lang="ja-JP" altLang="en-US" sz="2400" dirty="0" smtClean="0"/>
              <a:t>仕事場では，タクシーなどの乗り物の運転や，建造物の設計など，地図を使う業務でとくに重要になります。</a:t>
            </a:r>
            <a:endParaRPr lang="ja-JP" altLang="en-US" sz="2000" dirty="0" smtClean="0"/>
          </a:p>
          <a:p>
            <a:pPr eaLnBrk="1">
              <a:defRPr/>
            </a:pPr>
            <a:r>
              <a:rPr lang="ja-JP" altLang="en-US" sz="2400" dirty="0" smtClean="0"/>
              <a:t>科学的研究では，たとえば</a:t>
            </a:r>
            <a:r>
              <a:rPr lang="ja-JP" altLang="en-US" sz="2000" dirty="0" smtClean="0"/>
              <a:t>ワトソンとクリックによる</a:t>
            </a:r>
            <a:r>
              <a:rPr lang="en-US" altLang="ja-JP" sz="2000" dirty="0" smtClean="0"/>
              <a:t>DNA</a:t>
            </a:r>
            <a:r>
              <a:rPr lang="ja-JP" altLang="en-US" sz="2000" dirty="0" smtClean="0"/>
              <a:t>の二重らせん構造の発見は，彼らが</a:t>
            </a:r>
            <a:r>
              <a:rPr lang="en-US" altLang="ja-JP" sz="2000" dirty="0" smtClean="0"/>
              <a:t>2</a:t>
            </a:r>
            <a:r>
              <a:rPr lang="ja-JP" altLang="en-US" sz="2000" dirty="0" smtClean="0"/>
              <a:t>次元の</a:t>
            </a:r>
            <a:r>
              <a:rPr lang="en-US" altLang="ja-JP" sz="2000" dirty="0" smtClean="0"/>
              <a:t>X</a:t>
            </a:r>
            <a:r>
              <a:rPr lang="ja-JP" altLang="en-US" sz="2000" dirty="0" smtClean="0"/>
              <a:t>線画像から</a:t>
            </a:r>
            <a:r>
              <a:rPr lang="en-US" altLang="ja-JP" sz="2000" dirty="0" smtClean="0"/>
              <a:t>3</a:t>
            </a:r>
            <a:r>
              <a:rPr lang="ja-JP" altLang="en-US" sz="2000" dirty="0" smtClean="0"/>
              <a:t>次元的らせん構造を推理したことで可能になったといえます。</a:t>
            </a:r>
            <a:endParaRPr lang="en-US" altLang="ja-JP" sz="2000" dirty="0" smtClean="0"/>
          </a:p>
          <a:p>
            <a:pPr eaLnBrk="1">
              <a:buFont typeface="Arial" charset="0"/>
              <a:buNone/>
              <a:defRPr/>
            </a:pPr>
            <a:endParaRPr lang="ja-JP" altLang="en-US" dirty="0"/>
          </a:p>
        </p:txBody>
      </p:sp>
      <p:sp>
        <p:nvSpPr>
          <p:cNvPr id="389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A1D8B7D1-121D-4856-9AE0-BC75E29DB30E}" type="slidenum">
              <a:rPr lang="ja-JP" altLang="en-US" smtClean="0"/>
              <a:pPr eaLnBrk="1" hangingPunct="1"/>
              <a:t>3</a:t>
            </a:fld>
            <a:endParaRPr lang="en-US" altLang="ja-JP"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また，こうした問題解決過程を支援するツールとして，今日では</a:t>
            </a:r>
            <a:r>
              <a:rPr lang="en-US" altLang="ja-JP" smtClean="0"/>
              <a:t>GIS</a:t>
            </a:r>
            <a:r>
              <a:rPr lang="ja-JP" altLang="en-US" smtClean="0"/>
              <a:t>の解析機能を用いることができます。</a:t>
            </a:r>
          </a:p>
        </p:txBody>
      </p:sp>
      <p:sp>
        <p:nvSpPr>
          <p:cNvPr id="665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C8F3FEE3-8D8B-4723-BDF4-9F97E2779171}" type="slidenum">
              <a:rPr lang="ja-JP" altLang="en-US" smtClean="0"/>
              <a:pPr eaLnBrk="1" hangingPunct="1"/>
              <a:t>30</a:t>
            </a:fld>
            <a:endParaRPr lang="en-US" altLang="ja-JP"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fontScale="85000" lnSpcReduction="20000"/>
          </a:bodyPr>
          <a:lstStyle/>
          <a:p>
            <a:pPr eaLnBrk="1" hangingPunct="1">
              <a:defRPr/>
            </a:pPr>
            <a:r>
              <a:rPr lang="ja-JP" altLang="en-US" sz="2400" dirty="0" smtClean="0"/>
              <a:t>空間的思考の指導における</a:t>
            </a:r>
            <a:r>
              <a:rPr lang="en-US" altLang="ja-JP" sz="2400" dirty="0" smtClean="0"/>
              <a:t>GIS</a:t>
            </a:r>
            <a:r>
              <a:rPr lang="ja-JP" altLang="en-US" sz="2400" dirty="0" smtClean="0"/>
              <a:t>の効果は，</a:t>
            </a:r>
            <a:r>
              <a:rPr lang="en-US" altLang="ja-JP" sz="2400" dirty="0" smtClean="0"/>
              <a:t>NRC(2006)”Leaning to think spatially”</a:t>
            </a:r>
            <a:r>
              <a:rPr lang="ja-JP" altLang="en-US" sz="2400" dirty="0" smtClean="0"/>
              <a:t>でも主張されており，</a:t>
            </a:r>
            <a:r>
              <a:rPr lang="ja-JP" altLang="en-US" sz="2000" dirty="0" smtClean="0"/>
              <a:t>空間的スキルを</a:t>
            </a:r>
            <a:r>
              <a:rPr lang="en-US" altLang="ja-JP" sz="2000" dirty="0" smtClean="0"/>
              <a:t>GIS</a:t>
            </a:r>
            <a:r>
              <a:rPr lang="ja-JP" altLang="en-US" sz="2000" dirty="0" smtClean="0"/>
              <a:t>履修の前後で測定すると，履修後の方が高まるという報告もあります（</a:t>
            </a:r>
            <a:r>
              <a:rPr lang="en-US" altLang="ja-JP" sz="2000" dirty="0" smtClean="0"/>
              <a:t>Lee and </a:t>
            </a:r>
            <a:r>
              <a:rPr lang="en-US" altLang="ja-JP" sz="2000" dirty="0" err="1" smtClean="0"/>
              <a:t>Bednarz</a:t>
            </a:r>
            <a:r>
              <a:rPr lang="en-US" altLang="ja-JP" sz="2000" dirty="0" smtClean="0"/>
              <a:t> 2009</a:t>
            </a:r>
            <a:r>
              <a:rPr lang="ja-JP" altLang="en-US" sz="2000" dirty="0" smtClean="0"/>
              <a:t>）。</a:t>
            </a:r>
            <a:endParaRPr lang="en-US" altLang="ja-JP" sz="2000" dirty="0" smtClean="0"/>
          </a:p>
          <a:p>
            <a:pPr marL="0" lvl="2" eaLnBrk="1" hangingPunct="1">
              <a:defRPr/>
            </a:pPr>
            <a:r>
              <a:rPr lang="ja-JP" altLang="en-US" sz="2400" dirty="0" smtClean="0"/>
              <a:t>ただし，様々なレベルの空間的概念を，初等中等教育の学年進行に合わせて段階的に習得させるためには工夫が必要です。たとえば，「ミニマル</a:t>
            </a:r>
            <a:r>
              <a:rPr lang="en-US" altLang="ja-JP" sz="2400" dirty="0" smtClean="0"/>
              <a:t>GIS (minimal GIS)</a:t>
            </a:r>
            <a:r>
              <a:rPr lang="ja-JP" altLang="en-US" sz="2400" dirty="0" smtClean="0"/>
              <a:t>」（</a:t>
            </a:r>
            <a:r>
              <a:rPr lang="da-DK" altLang="ja-JP" sz="2400" dirty="0" smtClean="0"/>
              <a:t>Golledge et al. 2008)</a:t>
            </a:r>
            <a:r>
              <a:rPr lang="ja-JP" altLang="en-US" sz="2400" dirty="0" smtClean="0"/>
              <a:t>という考え方によれば，</a:t>
            </a:r>
            <a:r>
              <a:rPr lang="ja-JP" altLang="en-US" sz="2000" dirty="0" smtClean="0"/>
              <a:t>ソフトの操作を理解するのでなく，</a:t>
            </a:r>
            <a:r>
              <a:rPr lang="en-US" altLang="ja-JP" sz="2000" dirty="0" smtClean="0"/>
              <a:t>GIS</a:t>
            </a:r>
            <a:r>
              <a:rPr lang="ja-JP" altLang="en-US" sz="2000" dirty="0" smtClean="0"/>
              <a:t>を通して空間的思考や推論の仕方を学ぶことが重要なため，低学年では高機能の</a:t>
            </a:r>
            <a:r>
              <a:rPr lang="en-US" altLang="ja-JP" sz="2000" dirty="0" smtClean="0"/>
              <a:t>GIS</a:t>
            </a:r>
            <a:r>
              <a:rPr lang="ja-JP" altLang="en-US" sz="2000" dirty="0" smtClean="0"/>
              <a:t>ソフトを使うよりも，ローテクの紙と鉛筆による作業の方が有効であるといわれています。</a:t>
            </a:r>
            <a:endParaRPr lang="en-US" altLang="ja-JP" sz="2000" dirty="0" smtClean="0"/>
          </a:p>
          <a:p>
            <a:pPr marL="0" lvl="2" eaLnBrk="1" hangingPunct="1">
              <a:defRPr/>
            </a:pPr>
            <a:r>
              <a:rPr lang="ja-JP" altLang="en-US" sz="2000" dirty="0" smtClean="0"/>
              <a:t>また，学校外での生活経験のも重要で，空間的思考を必要とする折り紙，コンピュータゲーム，家庭環境などが空間的思考の発達に影響する面もあります。</a:t>
            </a:r>
            <a:endParaRPr lang="ja-JP" altLang="en-US" dirty="0"/>
          </a:p>
        </p:txBody>
      </p:sp>
      <p:sp>
        <p:nvSpPr>
          <p:cNvPr id="675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571A96BF-93ED-440F-A0C7-B2C649E11595}" type="slidenum">
              <a:rPr lang="ja-JP" altLang="en-US" smtClean="0"/>
              <a:pPr eaLnBrk="1" hangingPunct="1"/>
              <a:t>31</a:t>
            </a:fld>
            <a:endParaRPr lang="en-US" altLang="ja-JP"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地理情報科学</a:t>
            </a:r>
            <a:r>
              <a:rPr lang="en-US" altLang="ja-JP" smtClean="0"/>
              <a:t>(GIScience</a:t>
            </a:r>
            <a:r>
              <a:rPr lang="ja-JP" altLang="en-US" smtClean="0"/>
              <a:t>）にとっても，空間的思考は重要な役割を担っています。たとえば，「地理情報科学の知識体系」（</a:t>
            </a:r>
            <a:r>
              <a:rPr lang="en-US" altLang="ja-JP" smtClean="0"/>
              <a:t>BoK</a:t>
            </a:r>
            <a:r>
              <a:rPr lang="ja-JP" altLang="en-US" smtClean="0"/>
              <a:t>）の各項目は，空間的思考の三要素にいずれかと関連性があります。そのため，</a:t>
            </a:r>
            <a:r>
              <a:rPr lang="en-US" altLang="ja-JP" smtClean="0"/>
              <a:t>BoK</a:t>
            </a:r>
            <a:r>
              <a:rPr lang="ja-JP" altLang="en-US" smtClean="0"/>
              <a:t>の内容の習得が空間的思考の育成につながると考えられます。</a:t>
            </a:r>
          </a:p>
          <a:p>
            <a:endParaRPr lang="ja-JP" altLang="en-US" smtClean="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B0FF0F5-2653-4F56-8B98-F0C85BD2DCD6}" type="slidenum">
              <a:rPr lang="ja-JP" altLang="en-US" smtClean="0"/>
              <a:pPr eaLnBrk="1" hangingPunct="1"/>
              <a:t>32</a:t>
            </a:fld>
            <a:endParaRPr lang="en-US" altLang="ja-JP"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2AB696E-7F34-42FA-A67E-1235F155FD64}" type="slidenum">
              <a:rPr lang="ja-JP" altLang="en-US" smtClean="0"/>
              <a:pPr>
                <a:defRPr/>
              </a:pPr>
              <a:t>33</a:t>
            </a:fld>
            <a:endParaRPr lang="ja-JP" altLang="en-US"/>
          </a:p>
        </p:txBody>
      </p:sp>
    </p:spTree>
    <p:extLst>
      <p:ext uri="{BB962C8B-B14F-4D97-AF65-F5344CB8AC3E}">
        <p14:creationId xmlns:p14="http://schemas.microsoft.com/office/powerpoint/2010/main" val="2737978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92AB696E-7F34-42FA-A67E-1235F155FD64}" type="slidenum">
              <a:rPr lang="ja-JP" altLang="en-US" smtClean="0"/>
              <a:pPr>
                <a:defRPr/>
              </a:pPr>
              <a:t>34</a:t>
            </a:fld>
            <a:endParaRPr lang="ja-JP" altLang="en-US"/>
          </a:p>
        </p:txBody>
      </p:sp>
    </p:spTree>
    <p:extLst>
      <p:ext uri="{BB962C8B-B14F-4D97-AF65-F5344CB8AC3E}">
        <p14:creationId xmlns:p14="http://schemas.microsoft.com/office/powerpoint/2010/main" val="73592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a:r>
              <a:rPr lang="ja-JP" altLang="en-US" sz="1400" smtClean="0"/>
              <a:t>空間的思考は，次の３つの要素で構成されると考えられています。</a:t>
            </a:r>
            <a:endParaRPr lang="en-US" altLang="ja-JP" sz="1400" smtClean="0"/>
          </a:p>
          <a:p>
            <a:pPr eaLnBrk="1"/>
            <a:r>
              <a:rPr lang="ja-JP" altLang="en-US" sz="1400" smtClean="0"/>
              <a:t>空間的概念は。</a:t>
            </a:r>
            <a:r>
              <a:rPr lang="ja-JP" altLang="en-US" smtClean="0"/>
              <a:t>空間的思考の基礎となる，距離，座標系，次元といった幾何学的側面から，空間を抽象化して理解することです。これには，たとえば様々な距離測度，座標系，次元の違いを区別することが含まれます。</a:t>
            </a:r>
          </a:p>
          <a:p>
            <a:pPr eaLnBrk="1"/>
            <a:r>
              <a:rPr lang="ja-JP" altLang="en-US" sz="1400" smtClean="0"/>
              <a:t>（空間的）表現ツールは，</a:t>
            </a:r>
            <a:r>
              <a:rPr lang="ja-JP" altLang="en-US" smtClean="0"/>
              <a:t>地図，図表，グラフなどの図的表現を用いて，情報を空間的に組織化し，理解し，伝達することです。</a:t>
            </a:r>
          </a:p>
          <a:p>
            <a:pPr eaLnBrk="1"/>
            <a:r>
              <a:rPr lang="ja-JP" altLang="en-US" sz="1400" smtClean="0"/>
              <a:t>推論過程は，</a:t>
            </a:r>
            <a:r>
              <a:rPr lang="ja-JP" altLang="en-US" smtClean="0"/>
              <a:t>既存の情報から未知の事柄を空間的に推し量る高次の認知過程です。たとえば，等高線から傾斜を推定したり，迂回路を探すといった場面で使われます。</a:t>
            </a:r>
            <a:endParaRPr lang="en-US" altLang="ja-JP" smtClean="0"/>
          </a:p>
          <a:p>
            <a:pPr eaLnBrk="1"/>
            <a:r>
              <a:rPr lang="ja-JP" altLang="en-US" smtClean="0"/>
              <a:t>これらを</a:t>
            </a:r>
            <a:r>
              <a:rPr lang="en-US" altLang="ja-JP" smtClean="0"/>
              <a:t>DNA</a:t>
            </a:r>
            <a:r>
              <a:rPr lang="ja-JP" altLang="en-US" smtClean="0"/>
              <a:t>の二重らせん構造を発見したワトソンとクリックの事例にあてはめると右のようになります（ただし，ワトソンらは</a:t>
            </a:r>
            <a:r>
              <a:rPr lang="en-US" altLang="ja-JP" smtClean="0"/>
              <a:t>DNA</a:t>
            </a:r>
            <a:r>
              <a:rPr lang="ja-JP" altLang="en-US" smtClean="0"/>
              <a:t>の</a:t>
            </a:r>
            <a:r>
              <a:rPr lang="en-US" altLang="ja-JP" smtClean="0"/>
              <a:t>X</a:t>
            </a:r>
            <a:r>
              <a:rPr lang="ja-JP" altLang="en-US" smtClean="0"/>
              <a:t>線画像を不正な方法で入手したともいわれています）。</a:t>
            </a:r>
          </a:p>
          <a:p>
            <a:endParaRPr lang="ja-JP" altLang="en-US" smtClean="0"/>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B2507529-43CF-4872-B984-442E03A5D9B7}" type="slidenum">
              <a:rPr lang="ja-JP" altLang="en-US" smtClean="0"/>
              <a:pPr eaLnBrk="1" hangingPunct="1"/>
              <a:t>4</a:t>
            </a:fld>
            <a:endParaRPr lang="en-US" altLang="ja-JP"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空間的思考にはいくつかの関連する用語があり，それらの関係を図示すると，このように表せます。</a:t>
            </a:r>
            <a:endParaRPr lang="en-US" altLang="ja-JP" smtClean="0"/>
          </a:p>
          <a:p>
            <a:r>
              <a:rPr lang="ja-JP" altLang="en-US" smtClean="0"/>
              <a:t>空間的リテラシーとは，読み書き算盤に次ぐ</a:t>
            </a:r>
            <a:r>
              <a:rPr lang="en-US" altLang="ja-JP" smtClean="0"/>
              <a:t>4</a:t>
            </a:r>
            <a:r>
              <a:rPr lang="ja-JP" altLang="en-US" smtClean="0"/>
              <a:t>つめのリテラシーとして提示されたもので，空間的思考を適切な仕方で行うための能力や態度（あるいは空間的思考によって獲得される能力）を指します。</a:t>
            </a:r>
            <a:endParaRPr lang="en-US" altLang="ja-JP" smtClean="0"/>
          </a:p>
          <a:p>
            <a:r>
              <a:rPr lang="ja-JP" altLang="en-US" smtClean="0"/>
              <a:t>グラフィカシーとは，おもにイギリスで使われてきた用語で，地図やグラフなどの図的表現を理解して利用する能力です。これは空間的リテラシーの一部に含まれ，空間的思考の表現ツールとも深い関係があります。</a:t>
            </a:r>
            <a:endParaRPr lang="en-US" altLang="ja-JP" smtClean="0"/>
          </a:p>
          <a:p>
            <a:r>
              <a:rPr lang="ja-JP" altLang="en-US" smtClean="0"/>
              <a:t>これらは，空間的思考によって高まると考えられます。</a:t>
            </a:r>
            <a:endParaRPr lang="en-US" altLang="ja-JP" smtClean="0"/>
          </a:p>
          <a:p>
            <a:r>
              <a:rPr lang="ja-JP" altLang="en-US" smtClean="0"/>
              <a:t>そして空間的思考の基礎になる認知的スキルが空間的能力です。これは視覚化，定位，空間的関係によって構成されます。</a:t>
            </a:r>
            <a:endParaRPr lang="en-US" altLang="ja-JP" smtClean="0"/>
          </a:p>
          <a:p>
            <a:endParaRPr lang="ja-JP" altLang="en-US" smtClean="0"/>
          </a:p>
        </p:txBody>
      </p:sp>
      <p:sp>
        <p:nvSpPr>
          <p:cNvPr id="4096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883BF68D-3FCD-4E15-A18C-3F935D2869DF}" type="slidenum">
              <a:rPr lang="ja-JP" altLang="en-US" smtClean="0"/>
              <a:pPr eaLnBrk="1" hangingPunct="1"/>
              <a:t>5</a:t>
            </a:fld>
            <a:endParaRPr lang="en-US" altLang="ja-JP"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fontScale="77500" lnSpcReduction="20000"/>
          </a:bodyPr>
          <a:lstStyle/>
          <a:p>
            <a:pPr eaLnBrk="1" hangingPunct="1">
              <a:defRPr/>
            </a:pPr>
            <a:r>
              <a:rPr lang="ja-JP" altLang="en-US" sz="2400" dirty="0" smtClean="0"/>
              <a:t>空間的能力の構成要素として，視覚化，定位，空間的関係の理解が挙げられます。</a:t>
            </a:r>
            <a:endParaRPr lang="en-US" altLang="ja-JP" sz="2400" dirty="0" smtClean="0"/>
          </a:p>
          <a:p>
            <a:pPr eaLnBrk="1" hangingPunct="1">
              <a:defRPr/>
            </a:pPr>
            <a:r>
              <a:rPr lang="ja-JP" altLang="en-US" sz="2000" dirty="0" smtClean="0"/>
              <a:t>視覚化は，</a:t>
            </a:r>
            <a:r>
              <a:rPr lang="en-US" altLang="ja-JP" sz="2000" dirty="0" smtClean="0"/>
              <a:t>2</a:t>
            </a:r>
            <a:r>
              <a:rPr lang="ja-JP" altLang="en-US" sz="2000" dirty="0" smtClean="0"/>
              <a:t>次元・</a:t>
            </a:r>
            <a:r>
              <a:rPr lang="en-US" altLang="ja-JP" sz="2000" dirty="0" smtClean="0"/>
              <a:t>3</a:t>
            </a:r>
            <a:r>
              <a:rPr lang="ja-JP" altLang="en-US" sz="2000" dirty="0" smtClean="0"/>
              <a:t>次元の視覚刺激の心的操作能力で，たとえば平面に描かれた展開図から立体図の姿を理解する能力などが含まれます。その下位能力には，空間的配置を認識し，記憶し想起することなどがあり，幾何学的構造を理解するのに不可欠なものです。例題は，折り紙</a:t>
            </a:r>
            <a:r>
              <a:rPr lang="en-US" altLang="ja-JP" sz="2000" dirty="0" smtClean="0"/>
              <a:t>(paper folding)</a:t>
            </a:r>
            <a:r>
              <a:rPr lang="ja-JP" altLang="en-US" sz="2000" dirty="0" smtClean="0"/>
              <a:t>の実験で用いられた課題です。</a:t>
            </a:r>
            <a:endParaRPr lang="en-US" altLang="ja-JP" sz="2000" dirty="0" smtClean="0"/>
          </a:p>
          <a:p>
            <a:pPr eaLnBrk="1" hangingPunct="1">
              <a:defRPr/>
            </a:pPr>
            <a:r>
              <a:rPr lang="ja-JP" altLang="en-US" sz="2000" dirty="0" smtClean="0"/>
              <a:t>定位は，視覚刺激の要素を理解して別の視点からの見え方を想像する能力を指します。たとえば，別の視点からの見え方を理解することが含まれます。これは，地図の読図や空間移動にとって重要で，方向感覚とも関係します。例題は，ピアジェが幼児の空間認知を調べるのに用いた「三つ山課題」と似たものです。</a:t>
            </a:r>
            <a:endParaRPr lang="en-US" altLang="ja-JP" sz="2000" dirty="0" smtClean="0"/>
          </a:p>
          <a:p>
            <a:pPr eaLnBrk="1" hangingPunct="1">
              <a:defRPr/>
            </a:pPr>
            <a:r>
              <a:rPr lang="ja-JP" altLang="en-US" sz="2000" dirty="0" smtClean="0"/>
              <a:t>空間的関係は，空間的パターンや形状，空間的配置，連結関係，空間的自己相関，階層性，地域区分，距離減衰傾向，近隣関係などを分析する能力で，地理学的技能を測るのには重要な項目です。例題は，点分布パターンの識別を等のもですが，こうした機能の多くは，</a:t>
            </a:r>
            <a:r>
              <a:rPr lang="en-US" altLang="ja-JP" sz="2000" dirty="0" smtClean="0"/>
              <a:t>GIS</a:t>
            </a:r>
            <a:r>
              <a:rPr lang="ja-JP" altLang="en-US" sz="2000" dirty="0" err="1" smtClean="0"/>
              <a:t>にも</a:t>
            </a:r>
            <a:r>
              <a:rPr lang="ja-JP" altLang="en-US" sz="2000" dirty="0" smtClean="0"/>
              <a:t>組み込まれています。</a:t>
            </a:r>
            <a:endParaRPr lang="en-US" altLang="ja-JP" sz="2400" dirty="0" smtClean="0"/>
          </a:p>
          <a:p>
            <a:pPr>
              <a:defRPr/>
            </a:pPr>
            <a:endParaRPr lang="ja-JP" altLang="en-US" dirty="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FD64489-5942-4F74-8C5B-C3AE91643FE9}" type="slidenum">
              <a:rPr lang="ja-JP" altLang="en-US" smtClean="0"/>
              <a:pPr eaLnBrk="1" hangingPunct="1"/>
              <a:t>6</a:t>
            </a:fld>
            <a:endParaRPr lang="en-US" altLang="ja-JP"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 2"/>
          <p:cNvSpPr>
            <a:spLocks noGrp="1"/>
          </p:cNvSpPr>
          <p:nvPr>
            <p:ph type="body" idx="1"/>
          </p:nvPr>
        </p:nvSpPr>
        <p:spPr/>
        <p:txBody>
          <a:bodyPr>
            <a:normAutofit fontScale="92500" lnSpcReduction="10000"/>
          </a:bodyPr>
          <a:lstStyle/>
          <a:p>
            <a:pPr>
              <a:defRPr/>
            </a:pPr>
            <a:r>
              <a:rPr lang="ja-JP" altLang="en-US" dirty="0" smtClean="0"/>
              <a:t>空間的思考の中でも地理空間的思考</a:t>
            </a:r>
            <a:r>
              <a:rPr lang="en-US" altLang="ja-JP" dirty="0" smtClean="0"/>
              <a:t>(geospatial thinking)</a:t>
            </a:r>
            <a:r>
              <a:rPr lang="ja-JP" altLang="en-US" dirty="0" smtClean="0"/>
              <a:t>はいくつかの特徴があります。</a:t>
            </a:r>
            <a:endParaRPr lang="en-US" altLang="ja-JP" dirty="0" smtClean="0"/>
          </a:p>
          <a:p>
            <a:pPr eaLnBrk="1" hangingPunct="1">
              <a:defRPr/>
            </a:pPr>
            <a:r>
              <a:rPr lang="ja-JP" altLang="en-US" sz="2400" dirty="0" smtClean="0"/>
              <a:t>一般的な空間的思考との違いとして，</a:t>
            </a:r>
            <a:r>
              <a:rPr lang="ja-JP" altLang="en-US" sz="2000" dirty="0" smtClean="0"/>
              <a:t>対象となる地理空間が，地球表面に実在する，一目で見渡せない大規模空間だということです。</a:t>
            </a:r>
            <a:endParaRPr lang="en-US" altLang="ja-JP" sz="2000" dirty="0" smtClean="0"/>
          </a:p>
          <a:p>
            <a:pPr eaLnBrk="1" hangingPunct="1">
              <a:defRPr/>
            </a:pPr>
            <a:r>
              <a:rPr lang="ja-JP" altLang="en-US" sz="2000" dirty="0" smtClean="0"/>
              <a:t>そのため，空間移動や直接的観察だけでなく，様々な媒体を通して間接的に知ることになります（</a:t>
            </a:r>
            <a:r>
              <a:rPr lang="en-US" altLang="ja-JP" sz="2000" dirty="0" smtClean="0"/>
              <a:t>ex.</a:t>
            </a:r>
            <a:r>
              <a:rPr lang="ja-JP" altLang="en-US" sz="2000" dirty="0" smtClean="0"/>
              <a:t>空間移動，地図，写真，衛星画像，絵，言語，</a:t>
            </a:r>
            <a:r>
              <a:rPr lang="en-US" altLang="ja-JP" sz="2000" dirty="0" smtClean="0"/>
              <a:t>…</a:t>
            </a:r>
            <a:r>
              <a:rPr lang="ja-JP" altLang="en-US" sz="2000" dirty="0" smtClean="0"/>
              <a:t>）</a:t>
            </a:r>
            <a:endParaRPr lang="en-US" altLang="ja-JP" sz="2000" dirty="0" smtClean="0"/>
          </a:p>
          <a:p>
            <a:pPr eaLnBrk="1" hangingPunct="1">
              <a:defRPr/>
            </a:pPr>
            <a:r>
              <a:rPr lang="ja-JP" altLang="en-US" sz="2400" dirty="0" smtClean="0"/>
              <a:t>その空間スケールは，全球から街区や敷地までで，一目で見渡せる室内より小さな空間は通常は対象になりません。</a:t>
            </a:r>
            <a:endParaRPr lang="en-US" altLang="ja-JP" sz="2400" dirty="0" smtClean="0"/>
          </a:p>
          <a:p>
            <a:pPr eaLnBrk="1" hangingPunct="1">
              <a:defRPr/>
            </a:pPr>
            <a:r>
              <a:rPr lang="ja-JP" altLang="en-US" sz="2400" dirty="0" smtClean="0"/>
              <a:t>これまでのところ，一般的な空間的思考と地理空間的思考との関係は十分にわかっていないところがあります。</a:t>
            </a:r>
            <a:endParaRPr lang="en-US" altLang="ja-JP" sz="2400" dirty="0" smtClean="0"/>
          </a:p>
          <a:p>
            <a:pPr>
              <a:defRPr/>
            </a:pPr>
            <a:endParaRPr lang="ja-JP" altLang="en-US" dirty="0"/>
          </a:p>
        </p:txBody>
      </p:sp>
      <p:sp>
        <p:nvSpPr>
          <p:cNvPr id="430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D4A9BBE8-4E5E-462E-A207-F4F6C8EBEBE9}" type="slidenum">
              <a:rPr lang="ja-JP" altLang="en-US" smtClean="0"/>
              <a:pPr eaLnBrk="1" hangingPunct="1"/>
              <a:t>7</a:t>
            </a:fld>
            <a:endParaRPr lang="en-US" altLang="ja-JP"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人が空間を対象化してとらえる仕方としての空間的概念には様々なものがあり，日常生活の中でそれらは使い分けられています。</a:t>
            </a:r>
          </a:p>
          <a:p>
            <a:r>
              <a:rPr lang="ja-JP" altLang="en-US" smtClean="0"/>
              <a:t>一例として，恵比寿ガーデンプレイスから東京タワーまでの道順を思い浮かべてください。</a:t>
            </a:r>
            <a:endParaRPr lang="en-US" altLang="ja-JP" smtClean="0"/>
          </a:p>
          <a:p>
            <a:r>
              <a:rPr lang="en-US" altLang="ja-JP" smtClean="0"/>
              <a:t>GoogleMaps</a:t>
            </a:r>
            <a:r>
              <a:rPr lang="ja-JP" altLang="en-US" smtClean="0"/>
              <a:t>で恵比寿駅から東京タワーまでの最短経路を求めると，鉄道と徒歩を使った最短経路が検索できます。この結果と思い浮かべた道順はおそらく同じではないと思います。頭の中に思い浮かべる空間と地図で表される空間の性質は，それぞれの基になる空間的概念によって異なります。</a:t>
            </a:r>
            <a:endParaRPr lang="en-US" altLang="ja-JP"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030C00F3-E6DC-4353-807E-4DF12FF5F287}" type="slidenum">
              <a:rPr lang="ja-JP" altLang="en-US" smtClean="0"/>
              <a:pPr eaLnBrk="1" hangingPunct="1"/>
              <a:t>8</a:t>
            </a:fld>
            <a:endParaRPr lang="en-US" altLang="ja-JP"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lang="ja-JP" altLang="en-US" smtClean="0"/>
              <a:t>実際に移動する際に使われる空間的概念にも様々な種類のものが含まれています。</a:t>
            </a:r>
            <a:endParaRPr lang="en-US" altLang="ja-JP" smtClean="0"/>
          </a:p>
          <a:p>
            <a:r>
              <a:rPr lang="ja-JP" altLang="en-US" smtClean="0"/>
              <a:t>たとえば，最寄り駅の恵比寿駅までの経路と神谷町から東京タワーまでの徒歩の経路は，景色を眺める射影空間と地図で表されるユークリッド空間とを関連づけながら移動を行います。</a:t>
            </a:r>
            <a:endParaRPr lang="en-US" altLang="ja-JP" smtClean="0"/>
          </a:p>
          <a:p>
            <a:r>
              <a:rPr lang="ja-JP" altLang="en-US" smtClean="0"/>
              <a:t>その途中の地下鉄での移動経路は，鉄道ネットワーク上での駅間のつながりを位相空間として理解していれば，目的地の最寄り駅にたどり着けます。</a:t>
            </a:r>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1368AA-19F9-431E-8898-CEED52B1A7FE}" type="slidenum">
              <a:rPr lang="ja-JP" altLang="en-US" smtClean="0"/>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F4AA93C-3D14-45C3-91B5-7FF8BA167417}" type="datetime1">
              <a:rPr lang="ja-JP" altLang="en-US" smtClean="0"/>
              <a:t>2012/4/2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47A1012-CB77-43A4-A698-3CA23EC37756}" type="slidenum">
              <a:rPr lang="ja-JP" altLang="en-US"/>
              <a:pPr>
                <a:defRPr/>
              </a:pPr>
              <a:t>‹#›</a:t>
            </a:fld>
            <a:endParaRPr lang="ja-JP" altLang="en-US"/>
          </a:p>
        </p:txBody>
      </p:sp>
    </p:spTree>
    <p:extLst>
      <p:ext uri="{BB962C8B-B14F-4D97-AF65-F5344CB8AC3E}">
        <p14:creationId xmlns:p14="http://schemas.microsoft.com/office/powerpoint/2010/main" val="2773406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0FAE01A-13D0-46E3-8B04-4E41475DBB7F}" type="datetime1">
              <a:rPr lang="ja-JP" altLang="en-US" smtClean="0"/>
              <a:t>2012/4/2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B4BA737-1B3B-4579-8101-A85DB7BD72C4}" type="slidenum">
              <a:rPr lang="ja-JP" altLang="en-US"/>
              <a:pPr>
                <a:defRPr/>
              </a:pPr>
              <a:t>‹#›</a:t>
            </a:fld>
            <a:endParaRPr lang="ja-JP" altLang="en-US"/>
          </a:p>
        </p:txBody>
      </p:sp>
    </p:spTree>
    <p:extLst>
      <p:ext uri="{BB962C8B-B14F-4D97-AF65-F5344CB8AC3E}">
        <p14:creationId xmlns:p14="http://schemas.microsoft.com/office/powerpoint/2010/main" val="382198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34DD3268-7E55-4795-9D21-56CA00EE2D76}" type="datetime1">
              <a:rPr lang="ja-JP" altLang="en-US" smtClean="0"/>
              <a:t>2012/4/2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647ED20E-0D5A-48A1-ACED-0000D90CA68A}" type="slidenum">
              <a:rPr lang="ja-JP" altLang="en-US"/>
              <a:pPr>
                <a:defRPr/>
              </a:pPr>
              <a:t>‹#›</a:t>
            </a:fld>
            <a:endParaRPr lang="ja-JP" altLang="en-US"/>
          </a:p>
        </p:txBody>
      </p:sp>
    </p:spTree>
    <p:extLst>
      <p:ext uri="{BB962C8B-B14F-4D97-AF65-F5344CB8AC3E}">
        <p14:creationId xmlns:p14="http://schemas.microsoft.com/office/powerpoint/2010/main" val="1305795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ECA1A09-6B8E-4740-AA7D-A7BE10A24964}" type="datetime1">
              <a:rPr lang="ja-JP" altLang="en-US" smtClean="0"/>
              <a:t>2012/4/2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1C2148DF-1FC7-494F-BD2A-E193518CAF85}" type="slidenum">
              <a:rPr lang="ja-JP" altLang="en-US"/>
              <a:pPr>
                <a:defRPr/>
              </a:pPr>
              <a:t>‹#›</a:t>
            </a:fld>
            <a:endParaRPr lang="ja-JP" altLang="en-US"/>
          </a:p>
        </p:txBody>
      </p:sp>
    </p:spTree>
    <p:extLst>
      <p:ext uri="{BB962C8B-B14F-4D97-AF65-F5344CB8AC3E}">
        <p14:creationId xmlns:p14="http://schemas.microsoft.com/office/powerpoint/2010/main" val="369583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02B3438-9D44-47CC-BB6D-433A9A4009A7}" type="datetime1">
              <a:rPr lang="ja-JP" altLang="en-US" smtClean="0"/>
              <a:t>2012/4/2</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9537AC85-B20D-4520-93AF-FD48D4B7B564}" type="slidenum">
              <a:rPr lang="ja-JP" altLang="en-US"/>
              <a:pPr>
                <a:defRPr/>
              </a:pPr>
              <a:t>‹#›</a:t>
            </a:fld>
            <a:endParaRPr lang="ja-JP" altLang="en-US"/>
          </a:p>
        </p:txBody>
      </p:sp>
    </p:spTree>
    <p:extLst>
      <p:ext uri="{BB962C8B-B14F-4D97-AF65-F5344CB8AC3E}">
        <p14:creationId xmlns:p14="http://schemas.microsoft.com/office/powerpoint/2010/main" val="114710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CBC35AF5-45AC-4DF7-ABE6-3227D46CC324}" type="datetime1">
              <a:rPr lang="ja-JP" altLang="en-US" smtClean="0"/>
              <a:t>2012/4/2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0AE0087-E3D8-4840-ACC5-45E842676C1E}" type="slidenum">
              <a:rPr lang="ja-JP" altLang="en-US"/>
              <a:pPr>
                <a:defRPr/>
              </a:pPr>
              <a:t>‹#›</a:t>
            </a:fld>
            <a:endParaRPr lang="ja-JP" altLang="en-US"/>
          </a:p>
        </p:txBody>
      </p:sp>
    </p:spTree>
    <p:extLst>
      <p:ext uri="{BB962C8B-B14F-4D97-AF65-F5344CB8AC3E}">
        <p14:creationId xmlns:p14="http://schemas.microsoft.com/office/powerpoint/2010/main" val="395687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26F89B85-B729-4B2F-8E60-5DDEDD8C522B}" type="datetime1">
              <a:rPr lang="ja-JP" altLang="en-US" smtClean="0"/>
              <a:t>2012/4/2</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3AEFFBC1-2B00-439B-A294-57075522F442}" type="slidenum">
              <a:rPr lang="ja-JP" altLang="en-US"/>
              <a:pPr>
                <a:defRPr/>
              </a:pPr>
              <a:t>‹#›</a:t>
            </a:fld>
            <a:endParaRPr lang="ja-JP" altLang="en-US"/>
          </a:p>
        </p:txBody>
      </p:sp>
    </p:spTree>
    <p:extLst>
      <p:ext uri="{BB962C8B-B14F-4D97-AF65-F5344CB8AC3E}">
        <p14:creationId xmlns:p14="http://schemas.microsoft.com/office/powerpoint/2010/main" val="2527418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D42029E6-2858-453D-A92D-C9C701B59700}" type="datetime1">
              <a:rPr lang="ja-JP" altLang="en-US" smtClean="0"/>
              <a:t>2012/4/2</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F67AEFD1-A018-4500-95BE-BAAFAA6623D1}" type="slidenum">
              <a:rPr lang="ja-JP" altLang="en-US"/>
              <a:pPr>
                <a:defRPr/>
              </a:pPr>
              <a:t>‹#›</a:t>
            </a:fld>
            <a:endParaRPr lang="ja-JP" altLang="en-US"/>
          </a:p>
        </p:txBody>
      </p:sp>
    </p:spTree>
    <p:extLst>
      <p:ext uri="{BB962C8B-B14F-4D97-AF65-F5344CB8AC3E}">
        <p14:creationId xmlns:p14="http://schemas.microsoft.com/office/powerpoint/2010/main" val="2486051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66B7407C-8529-45CA-92AF-92B0ED8311CB}" type="datetime1">
              <a:rPr lang="ja-JP" altLang="en-US" smtClean="0"/>
              <a:t>2012/4/2</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418A1130-0A19-4C7D-8200-0CB98105C3ED}" type="slidenum">
              <a:rPr lang="ja-JP" altLang="en-US"/>
              <a:pPr>
                <a:defRPr/>
              </a:pPr>
              <a:t>‹#›</a:t>
            </a:fld>
            <a:endParaRPr lang="ja-JP" altLang="en-US"/>
          </a:p>
        </p:txBody>
      </p:sp>
    </p:spTree>
    <p:extLst>
      <p:ext uri="{BB962C8B-B14F-4D97-AF65-F5344CB8AC3E}">
        <p14:creationId xmlns:p14="http://schemas.microsoft.com/office/powerpoint/2010/main" val="83361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F412C83-FB25-4990-AF58-F26D5C0732F8}" type="datetime1">
              <a:rPr lang="ja-JP" altLang="en-US" smtClean="0"/>
              <a:t>2012/4/2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DD8125A9-DA8D-4C7A-9F7A-60223E94CE0E}" type="slidenum">
              <a:rPr lang="ja-JP" altLang="en-US"/>
              <a:pPr>
                <a:defRPr/>
              </a:pPr>
              <a:t>‹#›</a:t>
            </a:fld>
            <a:endParaRPr lang="ja-JP" altLang="en-US"/>
          </a:p>
        </p:txBody>
      </p:sp>
    </p:spTree>
    <p:extLst>
      <p:ext uri="{BB962C8B-B14F-4D97-AF65-F5344CB8AC3E}">
        <p14:creationId xmlns:p14="http://schemas.microsoft.com/office/powerpoint/2010/main" val="3485074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D16FC7-62C7-4C54-B3A2-F0E0C1A2EBC6}" type="datetime1">
              <a:rPr lang="ja-JP" altLang="en-US" smtClean="0"/>
              <a:t>2012/4/2</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64467AB-0989-4E52-A7DE-E9E274C975CD}" type="slidenum">
              <a:rPr lang="ja-JP" altLang="en-US"/>
              <a:pPr>
                <a:defRPr/>
              </a:pPr>
              <a:t>‹#›</a:t>
            </a:fld>
            <a:endParaRPr lang="ja-JP" altLang="en-US"/>
          </a:p>
        </p:txBody>
      </p:sp>
    </p:spTree>
    <p:extLst>
      <p:ext uri="{BB962C8B-B14F-4D97-AF65-F5344CB8AC3E}">
        <p14:creationId xmlns:p14="http://schemas.microsoft.com/office/powerpoint/2010/main" val="869087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D59D6D8F-FD06-43CA-9197-7CDA5D5196DF}" type="datetime1">
              <a:rPr lang="ja-JP" altLang="en-US" smtClean="0"/>
              <a:t>2012/4/2</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475FDCAB-3120-49F1-ACB8-60466FDD24BF}" type="slidenum">
              <a:rPr lang="ja-JP" altLang="en-US"/>
              <a:pPr>
                <a:defRPr/>
              </a:pPr>
              <a:t>‹#›</a:t>
            </a:fld>
            <a:endParaRPr lang="ja-JP" altLang="en-US"/>
          </a:p>
        </p:txBody>
      </p:sp>
      <p:sp>
        <p:nvSpPr>
          <p:cNvPr id="7" name="テキスト ボックス 1"/>
          <p:cNvSpPr txBox="1">
            <a:spLocks noChangeArrowheads="1"/>
          </p:cNvSpPr>
          <p:nvPr userDrawn="1"/>
        </p:nvSpPr>
        <p:spPr bwMode="auto">
          <a:xfrm>
            <a:off x="3123527" y="6639163"/>
            <a:ext cx="28969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a:lstStyle>
          <a:p>
            <a:pPr eaLnBrk="1" hangingPunct="1"/>
            <a:r>
              <a:rPr lang="ja-JP" altLang="ja-JP" sz="1000" dirty="0" smtClean="0">
                <a:solidFill>
                  <a:srgbClr val="7F7F7F"/>
                </a:solidFill>
              </a:rPr>
              <a:t>地理情報科学教育用スライド</a:t>
            </a:r>
            <a:r>
              <a:rPr lang="ja-JP" altLang="en-US" sz="1000" dirty="0" smtClean="0">
                <a:solidFill>
                  <a:srgbClr val="7F7F7F"/>
                </a:solidFill>
              </a:rPr>
              <a:t>　</a:t>
            </a:r>
            <a:r>
              <a:rPr lang="en-US" altLang="ja-JP" sz="1000" dirty="0" smtClean="0">
                <a:solidFill>
                  <a:srgbClr val="7F7F7F"/>
                </a:solidFill>
              </a:rPr>
              <a:t>©</a:t>
            </a:r>
            <a:r>
              <a:rPr lang="ja-JP" altLang="en-US" sz="1000" dirty="0" smtClean="0">
                <a:solidFill>
                  <a:srgbClr val="7F7F7F"/>
                </a:solidFill>
              </a:rPr>
              <a:t>若林芳樹・村越真</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4213" y="1916113"/>
            <a:ext cx="7772400" cy="1470025"/>
          </a:xfrm>
        </p:spPr>
        <p:txBody>
          <a:bodyPr/>
          <a:lstStyle/>
          <a:p>
            <a:pPr eaLnBrk="1" hangingPunct="1"/>
            <a:r>
              <a:rPr lang="ja-JP" altLang="en-US" smtClean="0"/>
              <a:t>序章　地理情報科学概論</a:t>
            </a:r>
            <a:r>
              <a:rPr lang="en-US" altLang="ja-JP" smtClean="0"/>
              <a:t/>
            </a:r>
            <a:br>
              <a:rPr lang="en-US" altLang="ja-JP" smtClean="0"/>
            </a:br>
            <a:r>
              <a:rPr lang="ja-JP" altLang="en-US" smtClean="0"/>
              <a:t>８．空間的思考と</a:t>
            </a:r>
            <a:r>
              <a:rPr lang="en-US" altLang="ja-JP" smtClean="0"/>
              <a:t>GIS</a:t>
            </a:r>
            <a:endParaRPr lang="ja-JP" altLang="en-US" smtClean="0"/>
          </a:p>
        </p:txBody>
      </p:sp>
      <p:sp>
        <p:nvSpPr>
          <p:cNvPr id="3" name="サブタイトル 2"/>
          <p:cNvSpPr>
            <a:spLocks noGrp="1"/>
          </p:cNvSpPr>
          <p:nvPr>
            <p:ph type="subTitle" idx="1"/>
          </p:nvPr>
        </p:nvSpPr>
        <p:spPr>
          <a:xfrm>
            <a:off x="1371600" y="4076700"/>
            <a:ext cx="6400800" cy="1873250"/>
          </a:xfrm>
        </p:spPr>
        <p:txBody>
          <a:bodyPr rtlCol="0">
            <a:noAutofit/>
          </a:bodyPr>
          <a:lstStyle/>
          <a:p>
            <a:pPr eaLnBrk="1" fontAlgn="auto" hangingPunct="1">
              <a:spcAft>
                <a:spcPts val="0"/>
              </a:spcAft>
              <a:buFont typeface="Arial" pitchFamily="34" charset="0"/>
              <a:buNone/>
              <a:defRPr/>
            </a:pPr>
            <a:r>
              <a:rPr lang="ja-JP" altLang="en-US" sz="2400" dirty="0" smtClean="0"/>
              <a:t>若林芳樹</a:t>
            </a:r>
            <a:endParaRPr lang="en-US" altLang="ja-JP" sz="2400" dirty="0" smtClean="0"/>
          </a:p>
          <a:p>
            <a:pPr eaLnBrk="1" fontAlgn="auto" hangingPunct="1">
              <a:spcAft>
                <a:spcPts val="0"/>
              </a:spcAft>
              <a:buFont typeface="Arial" pitchFamily="34" charset="0"/>
              <a:buNone/>
              <a:defRPr/>
            </a:pPr>
            <a:r>
              <a:rPr lang="en-US" altLang="ja-JP" sz="2400" dirty="0" smtClean="0"/>
              <a:t>wakaba@tmu.ac.jp</a:t>
            </a:r>
          </a:p>
          <a:p>
            <a:pPr eaLnBrk="1" fontAlgn="auto" hangingPunct="1">
              <a:spcAft>
                <a:spcPts val="0"/>
              </a:spcAft>
              <a:buFont typeface="Arial" pitchFamily="34" charset="0"/>
              <a:buNone/>
              <a:defRPr/>
            </a:pPr>
            <a:r>
              <a:rPr lang="ja-JP" altLang="en-US" sz="2400" dirty="0" smtClean="0"/>
              <a:t>村越　真</a:t>
            </a:r>
            <a:endParaRPr lang="en-US" altLang="ja-JP" sz="2400" dirty="0" smtClean="0"/>
          </a:p>
          <a:p>
            <a:pPr eaLnBrk="1" fontAlgn="auto" hangingPunct="1">
              <a:spcAft>
                <a:spcPts val="0"/>
              </a:spcAft>
              <a:defRPr/>
            </a:pPr>
            <a:r>
              <a:rPr lang="en-US" altLang="ja-JP" sz="2400" dirty="0" smtClean="0"/>
              <a:t>VEW01245@nifty.com</a:t>
            </a:r>
          </a:p>
        </p:txBody>
      </p:sp>
      <p:sp>
        <p:nvSpPr>
          <p:cNvPr id="2052" name="テキスト ボックス 3"/>
          <p:cNvSpPr txBox="1">
            <a:spLocks noChangeArrowheads="1"/>
          </p:cNvSpPr>
          <p:nvPr/>
        </p:nvSpPr>
        <p:spPr bwMode="auto">
          <a:xfrm>
            <a:off x="6443663" y="404813"/>
            <a:ext cx="16970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latin typeface="Calibri" pitchFamily="34" charset="0"/>
              </a:rPr>
              <a:t>2011</a:t>
            </a:r>
            <a:r>
              <a:rPr lang="ja-JP" altLang="en-US">
                <a:latin typeface="Calibri" pitchFamily="34" charset="0"/>
              </a:rPr>
              <a:t>年</a:t>
            </a:r>
            <a:r>
              <a:rPr lang="en-US" altLang="ja-JP">
                <a:latin typeface="Calibri" pitchFamily="34" charset="0"/>
              </a:rPr>
              <a:t>2</a:t>
            </a:r>
            <a:r>
              <a:rPr lang="ja-JP" altLang="en-US">
                <a:latin typeface="Calibri" pitchFamily="34" charset="0"/>
              </a:rPr>
              <a:t>月</a:t>
            </a:r>
            <a:r>
              <a:rPr lang="en-US" altLang="ja-JP">
                <a:latin typeface="Calibri" pitchFamily="34" charset="0"/>
              </a:rPr>
              <a:t>28</a:t>
            </a:r>
            <a:r>
              <a:rPr lang="ja-JP" altLang="en-US">
                <a:latin typeface="Calibri" pitchFamily="34" charset="0"/>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a:xfrm>
            <a:off x="179388" y="274638"/>
            <a:ext cx="8507412" cy="633412"/>
          </a:xfrm>
        </p:spPr>
        <p:txBody>
          <a:bodyPr/>
          <a:lstStyle/>
          <a:p>
            <a:r>
              <a:rPr lang="ja-JP" altLang="en-US" sz="3200" smtClean="0"/>
              <a:t>空間的概念の構成（</a:t>
            </a:r>
            <a:r>
              <a:rPr lang="en-US" altLang="ja-JP" sz="3200" smtClean="0"/>
              <a:t>Golledge et al. 2008</a:t>
            </a:r>
            <a:r>
              <a:rPr lang="ja-JP" altLang="en-US" sz="3200" smtClean="0"/>
              <a:t>）</a:t>
            </a:r>
          </a:p>
        </p:txBody>
      </p:sp>
      <p:sp>
        <p:nvSpPr>
          <p:cNvPr id="11267" name="コンテンツ プレースホルダ 2"/>
          <p:cNvSpPr>
            <a:spLocks noGrp="1"/>
          </p:cNvSpPr>
          <p:nvPr>
            <p:ph idx="1"/>
          </p:nvPr>
        </p:nvSpPr>
        <p:spPr>
          <a:xfrm>
            <a:off x="457200" y="1123950"/>
            <a:ext cx="8229600" cy="3025775"/>
          </a:xfrm>
        </p:spPr>
        <p:txBody>
          <a:bodyPr/>
          <a:lstStyle/>
          <a:p>
            <a:pPr>
              <a:buFont typeface="Arial" charset="0"/>
              <a:buNone/>
            </a:pPr>
            <a:r>
              <a:rPr lang="ja-JP" altLang="en-US" sz="2400" smtClean="0"/>
              <a:t>単純な空間的概念（空間的プリミティブ）→　単一の対象</a:t>
            </a:r>
          </a:p>
          <a:p>
            <a:pPr lvl="1">
              <a:buFont typeface="Arial" charset="0"/>
              <a:buNone/>
            </a:pPr>
            <a:r>
              <a:rPr lang="en-US" altLang="ja-JP" sz="2000" smtClean="0"/>
              <a:t>【</a:t>
            </a:r>
            <a:r>
              <a:rPr lang="ja-JP" altLang="en-US" sz="2000" smtClean="0"/>
              <a:t>例</a:t>
            </a:r>
            <a:r>
              <a:rPr lang="en-US" altLang="ja-JP" sz="2000" smtClean="0"/>
              <a:t>】</a:t>
            </a:r>
            <a:r>
              <a:rPr lang="ja-JP" altLang="en-US" sz="2000" smtClean="0"/>
              <a:t>恵比寿駅の名称と位置の理解</a:t>
            </a:r>
          </a:p>
          <a:p>
            <a:pPr>
              <a:buFont typeface="Arial" charset="0"/>
              <a:buNone/>
            </a:pPr>
            <a:r>
              <a:rPr lang="ja-JP" altLang="en-US" sz="2400" smtClean="0"/>
              <a:t>複雑な空間的概念（派生概念）→　複数の対象間の関係</a:t>
            </a:r>
          </a:p>
          <a:p>
            <a:pPr lvl="1">
              <a:buFont typeface="Arial" charset="0"/>
              <a:buNone/>
            </a:pPr>
            <a:r>
              <a:rPr lang="ja-JP" altLang="en-US" sz="2000" smtClean="0"/>
              <a:t>一次派生概念：</a:t>
            </a:r>
            <a:r>
              <a:rPr lang="en-US" altLang="ja-JP" sz="2000" smtClean="0"/>
              <a:t>【</a:t>
            </a:r>
            <a:r>
              <a:rPr lang="ja-JP" altLang="en-US" sz="2000" smtClean="0"/>
              <a:t>例</a:t>
            </a:r>
            <a:r>
              <a:rPr lang="en-US" altLang="ja-JP" sz="2000" smtClean="0"/>
              <a:t>】</a:t>
            </a:r>
            <a:r>
              <a:rPr lang="ja-JP" altLang="en-US" sz="2000" smtClean="0"/>
              <a:t>恵比寿駅と東京タワーの位置関係，距離</a:t>
            </a:r>
          </a:p>
          <a:p>
            <a:pPr lvl="1">
              <a:buFont typeface="Arial" charset="0"/>
              <a:buNone/>
            </a:pPr>
            <a:r>
              <a:rPr lang="ja-JP" altLang="en-US" sz="2000" smtClean="0"/>
              <a:t>二次派生概念：</a:t>
            </a:r>
            <a:r>
              <a:rPr lang="en-US" altLang="ja-JP" sz="2000" smtClean="0"/>
              <a:t>【</a:t>
            </a:r>
            <a:r>
              <a:rPr lang="ja-JP" altLang="en-US" sz="2000" smtClean="0"/>
              <a:t>例</a:t>
            </a:r>
            <a:r>
              <a:rPr lang="en-US" altLang="ja-JP" sz="2000" smtClean="0"/>
              <a:t>】</a:t>
            </a:r>
            <a:r>
              <a:rPr lang="ja-JP" altLang="en-US" sz="2000" smtClean="0"/>
              <a:t>恵比寿駅からみた東京タワーの方角</a:t>
            </a:r>
          </a:p>
          <a:p>
            <a:pPr lvl="1">
              <a:buFont typeface="Arial" charset="0"/>
              <a:buNone/>
            </a:pPr>
            <a:r>
              <a:rPr lang="ja-JP" altLang="en-US" sz="2000" smtClean="0"/>
              <a:t>三次派生概念：</a:t>
            </a:r>
            <a:r>
              <a:rPr lang="en-US" altLang="ja-JP" sz="2000" smtClean="0"/>
              <a:t>【</a:t>
            </a:r>
            <a:r>
              <a:rPr lang="ja-JP" altLang="en-US" sz="2000" smtClean="0"/>
              <a:t>例</a:t>
            </a:r>
            <a:r>
              <a:rPr lang="en-US" altLang="ja-JP" sz="2000" smtClean="0"/>
              <a:t>】</a:t>
            </a:r>
            <a:r>
              <a:rPr lang="ja-JP" altLang="en-US" sz="2000" smtClean="0"/>
              <a:t>恵比寿駅につながる鉄道路線，神谷町駅から東京タワーまでの道順</a:t>
            </a:r>
          </a:p>
          <a:p>
            <a:pPr lvl="1">
              <a:buFont typeface="Arial" charset="0"/>
              <a:buNone/>
            </a:pPr>
            <a:r>
              <a:rPr lang="ja-JP" altLang="en-US" sz="2000" smtClean="0"/>
              <a:t>四次派生概念：</a:t>
            </a:r>
            <a:r>
              <a:rPr lang="en-US" altLang="ja-JP" sz="2000" smtClean="0"/>
              <a:t>【</a:t>
            </a:r>
            <a:r>
              <a:rPr lang="ja-JP" altLang="en-US" sz="2000" smtClean="0"/>
              <a:t>例</a:t>
            </a:r>
            <a:r>
              <a:rPr lang="en-US" altLang="ja-JP" sz="2000" smtClean="0"/>
              <a:t>】</a:t>
            </a:r>
            <a:r>
              <a:rPr lang="ja-JP" altLang="en-US" sz="2000" smtClean="0"/>
              <a:t>地図上での道順と景色の違いと対応関係</a:t>
            </a:r>
          </a:p>
          <a:p>
            <a:pPr>
              <a:buFont typeface="Arial" charset="0"/>
              <a:buNone/>
            </a:pPr>
            <a:endParaRPr lang="ja-JP" altLang="en-US" sz="2400" smtClean="0"/>
          </a:p>
        </p:txBody>
      </p:sp>
      <p:graphicFrame>
        <p:nvGraphicFramePr>
          <p:cNvPr id="4" name="図表 3"/>
          <p:cNvGraphicFramePr/>
          <p:nvPr/>
        </p:nvGraphicFramePr>
        <p:xfrm>
          <a:off x="539552" y="4221088"/>
          <a:ext cx="8424936" cy="2520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11188" y="260350"/>
            <a:ext cx="7772400" cy="442913"/>
          </a:xfrm>
        </p:spPr>
        <p:txBody>
          <a:bodyPr/>
          <a:lstStyle/>
          <a:p>
            <a:pPr eaLnBrk="1" hangingPunct="1"/>
            <a:r>
              <a:rPr lang="ja-JP" altLang="en-US" sz="3200" smtClean="0"/>
              <a:t>手描き地図からみた空間認知の発達</a:t>
            </a:r>
          </a:p>
        </p:txBody>
      </p:sp>
      <p:sp>
        <p:nvSpPr>
          <p:cNvPr id="12291" name="Rectangle 3"/>
          <p:cNvSpPr>
            <a:spLocks noGrp="1" noChangeArrowheads="1"/>
          </p:cNvSpPr>
          <p:nvPr>
            <p:ph type="body" idx="1"/>
          </p:nvPr>
        </p:nvSpPr>
        <p:spPr>
          <a:xfrm>
            <a:off x="900113" y="981075"/>
            <a:ext cx="7812087" cy="439738"/>
          </a:xfrm>
        </p:spPr>
        <p:txBody>
          <a:bodyPr/>
          <a:lstStyle/>
          <a:p>
            <a:pPr algn="ctr" eaLnBrk="1" hangingPunct="1">
              <a:lnSpc>
                <a:spcPct val="90000"/>
              </a:lnSpc>
              <a:buFontTx/>
              <a:buNone/>
            </a:pPr>
            <a:r>
              <a:rPr lang="ja-JP" altLang="en-US" sz="2400" smtClean="0"/>
              <a:t>文京区柳町小学校の生徒が描いた通学路の地図</a:t>
            </a:r>
          </a:p>
        </p:txBody>
      </p:sp>
      <p:pic>
        <p:nvPicPr>
          <p:cNvPr id="12292" name="Picture 4" descr="27D195BD"/>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530725" y="1844675"/>
            <a:ext cx="44370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27D195BD"/>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179388" y="2133600"/>
            <a:ext cx="4537075" cy="22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6"/>
          <p:cNvSpPr txBox="1">
            <a:spLocks noChangeArrowheads="1"/>
          </p:cNvSpPr>
          <p:nvPr/>
        </p:nvSpPr>
        <p:spPr bwMode="auto">
          <a:xfrm>
            <a:off x="1258888" y="1484313"/>
            <a:ext cx="22034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＜小学</a:t>
            </a:r>
            <a:r>
              <a:rPr lang="en-US" altLang="ja-JP" sz="2400"/>
              <a:t>1</a:t>
            </a:r>
            <a:r>
              <a:rPr lang="ja-JP" altLang="en-US" sz="2400"/>
              <a:t>年生＞</a:t>
            </a:r>
          </a:p>
        </p:txBody>
      </p:sp>
      <p:sp>
        <p:nvSpPr>
          <p:cNvPr id="12295" name="Text Box 7"/>
          <p:cNvSpPr txBox="1">
            <a:spLocks noChangeArrowheads="1"/>
          </p:cNvSpPr>
          <p:nvPr/>
        </p:nvSpPr>
        <p:spPr bwMode="auto">
          <a:xfrm>
            <a:off x="5940425" y="1484313"/>
            <a:ext cx="2201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＜小学</a:t>
            </a:r>
            <a:r>
              <a:rPr lang="en-US" altLang="ja-JP" sz="2400"/>
              <a:t>6</a:t>
            </a:r>
            <a:r>
              <a:rPr lang="ja-JP" altLang="en-US" sz="2400"/>
              <a:t>年生＞</a:t>
            </a:r>
          </a:p>
        </p:txBody>
      </p:sp>
      <p:sp>
        <p:nvSpPr>
          <p:cNvPr id="12296" name="Text Box 8"/>
          <p:cNvSpPr txBox="1">
            <a:spLocks noChangeArrowheads="1"/>
          </p:cNvSpPr>
          <p:nvPr/>
        </p:nvSpPr>
        <p:spPr bwMode="auto">
          <a:xfrm>
            <a:off x="468313" y="4724400"/>
            <a:ext cx="36718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ルートマップ型</a:t>
            </a:r>
          </a:p>
          <a:p>
            <a:pPr eaLnBrk="1" hangingPunct="1">
              <a:buFont typeface="Arial" charset="0"/>
              <a:buChar char="•"/>
            </a:pPr>
            <a:r>
              <a:rPr lang="ja-JP" altLang="en-US" sz="2400"/>
              <a:t>地上からの視点</a:t>
            </a:r>
            <a:endParaRPr lang="en-US" altLang="ja-JP" sz="2400"/>
          </a:p>
          <a:p>
            <a:pPr eaLnBrk="1" hangingPunct="1">
              <a:buFont typeface="Arial" charset="0"/>
              <a:buChar char="•"/>
            </a:pPr>
            <a:r>
              <a:rPr lang="ja-JP" altLang="en-US" sz="2400"/>
              <a:t>帯状地図，絵地図</a:t>
            </a:r>
            <a:endParaRPr lang="en-US" altLang="ja-JP" sz="2400"/>
          </a:p>
          <a:p>
            <a:pPr eaLnBrk="1" hangingPunct="1">
              <a:buFont typeface="Arial" charset="0"/>
              <a:buChar char="•"/>
            </a:pPr>
            <a:r>
              <a:rPr lang="ja-JP" altLang="en-US" sz="2400"/>
              <a:t>通学路沿いのランドマーク</a:t>
            </a:r>
            <a:endParaRPr lang="en-US" altLang="ja-JP" sz="2400"/>
          </a:p>
        </p:txBody>
      </p:sp>
      <p:sp>
        <p:nvSpPr>
          <p:cNvPr id="12297" name="Text Box 9"/>
          <p:cNvSpPr txBox="1">
            <a:spLocks noChangeArrowheads="1"/>
          </p:cNvSpPr>
          <p:nvPr/>
        </p:nvSpPr>
        <p:spPr bwMode="auto">
          <a:xfrm>
            <a:off x="5435600" y="4724400"/>
            <a:ext cx="24558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サーベイマップ型</a:t>
            </a:r>
          </a:p>
          <a:p>
            <a:pPr eaLnBrk="1" hangingPunct="1">
              <a:buFont typeface="Arial" charset="0"/>
              <a:buChar char="•"/>
            </a:pPr>
            <a:r>
              <a:rPr lang="ja-JP" altLang="en-US" sz="2400"/>
              <a:t>空からの視点</a:t>
            </a:r>
            <a:endParaRPr lang="en-US" altLang="ja-JP" sz="2400"/>
          </a:p>
          <a:p>
            <a:pPr eaLnBrk="1" hangingPunct="1">
              <a:buFont typeface="Arial" charset="0"/>
              <a:buChar char="•"/>
            </a:pPr>
            <a:r>
              <a:rPr lang="ja-JP" altLang="en-US" sz="2400"/>
              <a:t>平面図</a:t>
            </a:r>
            <a:endParaRPr lang="en-US" altLang="ja-JP" sz="2400"/>
          </a:p>
          <a:p>
            <a:pPr eaLnBrk="1" hangingPunct="1">
              <a:buFont typeface="Arial" charset="0"/>
              <a:buChar char="•"/>
            </a:pPr>
            <a:r>
              <a:rPr lang="ja-JP" altLang="en-US" sz="2400"/>
              <a:t>道路ネットワーク</a:t>
            </a:r>
            <a:endParaRPr lang="en-US" altLang="ja-JP" sz="2400"/>
          </a:p>
        </p:txBody>
      </p:sp>
      <p:sp>
        <p:nvSpPr>
          <p:cNvPr id="44042" name="AutoShape 10"/>
          <p:cNvSpPr>
            <a:spLocks noChangeArrowheads="1"/>
          </p:cNvSpPr>
          <p:nvPr/>
        </p:nvSpPr>
        <p:spPr bwMode="auto">
          <a:xfrm>
            <a:off x="4176713" y="5048250"/>
            <a:ext cx="504825" cy="1008063"/>
          </a:xfrm>
          <a:prstGeom prst="rightArrow">
            <a:avLst>
              <a:gd name="adj1" fmla="val 50000"/>
              <a:gd name="adj2" fmla="val 25000"/>
            </a:avLst>
          </a:prstGeom>
          <a:solidFill>
            <a:schemeClr val="tx2">
              <a:lumMod val="20000"/>
              <a:lumOff val="80000"/>
            </a:schemeClr>
          </a:solidFill>
          <a:ln w="9525">
            <a:noFill/>
            <a:miter lim="800000"/>
            <a:headEnd/>
            <a:tailEnd/>
          </a:ln>
        </p:spPr>
        <p:txBody>
          <a:bodyPr wrap="none" anchor="ctr"/>
          <a:lstStyle/>
          <a:p>
            <a:pPr>
              <a:defRPr/>
            </a:pPr>
            <a:endParaRPr lang="ja-JP" altLang="en-US"/>
          </a:p>
        </p:txBody>
      </p:sp>
      <p:sp>
        <p:nvSpPr>
          <p:cNvPr id="12299" name="テキスト ボックス 10"/>
          <p:cNvSpPr txBox="1">
            <a:spLocks noChangeArrowheads="1"/>
          </p:cNvSpPr>
          <p:nvPr/>
        </p:nvSpPr>
        <p:spPr bwMode="auto">
          <a:xfrm>
            <a:off x="2987675" y="6381750"/>
            <a:ext cx="5746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出典：岩本広美</a:t>
            </a:r>
            <a:r>
              <a:rPr lang="en-US" altLang="ja-JP"/>
              <a:t> 『</a:t>
            </a:r>
            <a:r>
              <a:rPr lang="ja-JP" altLang="en-US"/>
              <a:t>フィールドで伸びる子どもたち</a:t>
            </a:r>
            <a:r>
              <a:rPr lang="en-US" altLang="ja-JP"/>
              <a:t>』</a:t>
            </a:r>
            <a:r>
              <a:rPr lang="ja-JP" altLang="en-US"/>
              <a:t>日本書籍</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sotw9_temp0"/>
          <p:cNvPicPr>
            <a:picLocks noChangeAspect="1" noChangeArrowheads="1"/>
          </p:cNvPicPr>
          <p:nvPr/>
        </p:nvPicPr>
        <p:blipFill>
          <a:blip r:embed="rId3" cstate="print">
            <a:lum bright="20000" contrast="20000"/>
            <a:extLst>
              <a:ext uri="{28A0092B-C50C-407E-A947-70E740481C1C}">
                <a14:useLocalDpi xmlns:a14="http://schemas.microsoft.com/office/drawing/2010/main" val="0"/>
              </a:ext>
            </a:extLst>
          </a:blip>
          <a:srcRect l="2129" t="1237" b="11137"/>
          <a:stretch>
            <a:fillRect/>
          </a:stretch>
        </p:blipFill>
        <p:spPr bwMode="auto">
          <a:xfrm rot="-60000">
            <a:off x="746125" y="693738"/>
            <a:ext cx="77089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ChangeArrowheads="1"/>
          </p:cNvSpPr>
          <p:nvPr/>
        </p:nvSpPr>
        <p:spPr bwMode="auto">
          <a:xfrm>
            <a:off x="4479925" y="3048000"/>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ja-JP" altLang="ja-JP" sz="4400">
              <a:solidFill>
                <a:schemeClr val="tx2"/>
              </a:solidFill>
              <a:latin typeface="Times New Roman" pitchFamily="18" charset="0"/>
            </a:endParaRPr>
          </a:p>
        </p:txBody>
      </p:sp>
      <p:sp>
        <p:nvSpPr>
          <p:cNvPr id="13316" name="Text Box 4"/>
          <p:cNvSpPr txBox="1">
            <a:spLocks noChangeArrowheads="1"/>
          </p:cNvSpPr>
          <p:nvPr/>
        </p:nvSpPr>
        <p:spPr bwMode="auto">
          <a:xfrm>
            <a:off x="2484438" y="18891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空間認知の発達モデル</a:t>
            </a:r>
          </a:p>
        </p:txBody>
      </p:sp>
      <p:sp>
        <p:nvSpPr>
          <p:cNvPr id="13317" name="Text Box 5"/>
          <p:cNvSpPr txBox="1">
            <a:spLocks noChangeArrowheads="1"/>
          </p:cNvSpPr>
          <p:nvPr/>
        </p:nvSpPr>
        <p:spPr bwMode="auto">
          <a:xfrm>
            <a:off x="1258888" y="5084763"/>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CC3300"/>
                </a:solidFill>
                <a:latin typeface="Times New Roman" pitchFamily="18" charset="0"/>
              </a:rPr>
              <a:t>2</a:t>
            </a:r>
            <a:r>
              <a:rPr lang="ja-JP" altLang="en-US" sz="1600">
                <a:solidFill>
                  <a:srgbClr val="CC3300"/>
                </a:solidFill>
                <a:latin typeface="Times New Roman" pitchFamily="18" charset="0"/>
              </a:rPr>
              <a:t>歳</a:t>
            </a:r>
          </a:p>
        </p:txBody>
      </p:sp>
      <p:sp>
        <p:nvSpPr>
          <p:cNvPr id="13318" name="Text Box 6"/>
          <p:cNvSpPr txBox="1">
            <a:spLocks noChangeArrowheads="1"/>
          </p:cNvSpPr>
          <p:nvPr/>
        </p:nvSpPr>
        <p:spPr bwMode="auto">
          <a:xfrm>
            <a:off x="1187450" y="184467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CC3300"/>
                </a:solidFill>
                <a:latin typeface="Times New Roman" pitchFamily="18" charset="0"/>
              </a:rPr>
              <a:t>11</a:t>
            </a:r>
            <a:r>
              <a:rPr lang="ja-JP" altLang="en-US" sz="1600">
                <a:solidFill>
                  <a:srgbClr val="CC3300"/>
                </a:solidFill>
                <a:latin typeface="Times New Roman" pitchFamily="18" charset="0"/>
              </a:rPr>
              <a:t>歳</a:t>
            </a:r>
          </a:p>
        </p:txBody>
      </p:sp>
      <p:sp>
        <p:nvSpPr>
          <p:cNvPr id="13319" name="Text Box 7"/>
          <p:cNvSpPr txBox="1">
            <a:spLocks noChangeArrowheads="1"/>
          </p:cNvSpPr>
          <p:nvPr/>
        </p:nvSpPr>
        <p:spPr bwMode="auto">
          <a:xfrm>
            <a:off x="1187450" y="3213100"/>
            <a:ext cx="488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600">
                <a:solidFill>
                  <a:srgbClr val="CC3300"/>
                </a:solidFill>
                <a:latin typeface="Times New Roman" pitchFamily="18" charset="0"/>
              </a:rPr>
              <a:t>7</a:t>
            </a:r>
            <a:r>
              <a:rPr lang="ja-JP" altLang="en-US" sz="1600">
                <a:solidFill>
                  <a:srgbClr val="CC3300"/>
                </a:solidFill>
                <a:latin typeface="Times New Roman" pitchFamily="18" charset="0"/>
              </a:rPr>
              <a:t>歳</a:t>
            </a:r>
          </a:p>
        </p:txBody>
      </p:sp>
      <p:sp>
        <p:nvSpPr>
          <p:cNvPr id="13320" name="テキスト ボックス 7"/>
          <p:cNvSpPr txBox="1">
            <a:spLocks noChangeArrowheads="1"/>
          </p:cNvSpPr>
          <p:nvPr/>
        </p:nvSpPr>
        <p:spPr bwMode="auto">
          <a:xfrm>
            <a:off x="1835150" y="6308725"/>
            <a:ext cx="6983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出典：ダウンズ＆ステア編 </a:t>
            </a:r>
            <a:r>
              <a:rPr lang="en-US" altLang="ja-JP"/>
              <a:t>(1976)『</a:t>
            </a:r>
            <a:r>
              <a:rPr lang="ja-JP" altLang="en-US"/>
              <a:t>環境の空間的イメージ</a:t>
            </a:r>
            <a:r>
              <a:rPr lang="en-US" altLang="ja-JP"/>
              <a:t>』</a:t>
            </a:r>
            <a:r>
              <a:rPr lang="ja-JP" altLang="en-US"/>
              <a:t>鹿島出版会</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611188" y="1268413"/>
            <a:ext cx="764698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latin typeface="Times New Roman" pitchFamily="18" charset="0"/>
              </a:rPr>
              <a:t>　</a:t>
            </a:r>
            <a:r>
              <a:rPr lang="en-US" altLang="ja-JP" sz="2400">
                <a:latin typeface="Times New Roman" pitchFamily="18" charset="0"/>
              </a:rPr>
              <a:t>(a)</a:t>
            </a:r>
            <a:r>
              <a:rPr lang="ja-JP" altLang="en-US" sz="2400">
                <a:latin typeface="Times New Roman" pitchFamily="18" charset="0"/>
              </a:rPr>
              <a:t>自己中心的参照系：身体からみて上・下・前・後・左・右</a:t>
            </a:r>
          </a:p>
          <a:p>
            <a:pPr eaLnBrk="1" hangingPunct="1"/>
            <a:r>
              <a:rPr lang="ja-JP" altLang="en-US" sz="2400">
                <a:latin typeface="Times New Roman" pitchFamily="18" charset="0"/>
              </a:rPr>
              <a:t>　</a:t>
            </a:r>
            <a:r>
              <a:rPr lang="en-US" altLang="ja-JP" sz="2400">
                <a:latin typeface="Times New Roman" pitchFamily="18" charset="0"/>
              </a:rPr>
              <a:t>(b)</a:t>
            </a:r>
            <a:r>
              <a:rPr lang="ja-JP" altLang="en-US" sz="2400">
                <a:latin typeface="Times New Roman" pitchFamily="18" charset="0"/>
              </a:rPr>
              <a:t>固定的参照系：目印（ランドマーク）からみた相対位置</a:t>
            </a:r>
          </a:p>
          <a:p>
            <a:pPr eaLnBrk="1" hangingPunct="1"/>
            <a:r>
              <a:rPr lang="ja-JP" altLang="en-US" sz="2400">
                <a:latin typeface="Times New Roman" pitchFamily="18" charset="0"/>
              </a:rPr>
              <a:t>　</a:t>
            </a:r>
            <a:r>
              <a:rPr lang="en-US" altLang="ja-JP" sz="2400">
                <a:latin typeface="Times New Roman" pitchFamily="18" charset="0"/>
              </a:rPr>
              <a:t>(c)</a:t>
            </a:r>
            <a:r>
              <a:rPr lang="ja-JP" altLang="en-US" sz="2400">
                <a:latin typeface="Times New Roman" pitchFamily="18" charset="0"/>
              </a:rPr>
              <a:t>絶対的参照系：東西南北の基本方位、絶対位置</a:t>
            </a:r>
          </a:p>
        </p:txBody>
      </p:sp>
      <p:pic>
        <p:nvPicPr>
          <p:cNvPr id="14339" name="Picture 3"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38400"/>
            <a:ext cx="81407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13"/>
          <p:cNvSpPr txBox="1">
            <a:spLocks noChangeArrowheads="1"/>
          </p:cNvSpPr>
          <p:nvPr/>
        </p:nvSpPr>
        <p:spPr bwMode="auto">
          <a:xfrm>
            <a:off x="611188" y="5192713"/>
            <a:ext cx="227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latin typeface="Times New Roman" pitchFamily="18" charset="0"/>
              </a:rPr>
              <a:t>ex.)○</a:t>
            </a:r>
            <a:r>
              <a:rPr lang="ja-JP" altLang="en-US" sz="2000">
                <a:latin typeface="Times New Roman" pitchFamily="18" charset="0"/>
              </a:rPr>
              <a:t>は向かって右</a:t>
            </a:r>
          </a:p>
        </p:txBody>
      </p:sp>
      <p:sp>
        <p:nvSpPr>
          <p:cNvPr id="14341" name="Text Box 14"/>
          <p:cNvSpPr txBox="1">
            <a:spLocks noChangeArrowheads="1"/>
          </p:cNvSpPr>
          <p:nvPr/>
        </p:nvSpPr>
        <p:spPr bwMode="auto">
          <a:xfrm>
            <a:off x="5724525" y="5191125"/>
            <a:ext cx="3225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latin typeface="Times New Roman" pitchFamily="18" charset="0"/>
              </a:rPr>
              <a:t>ex.)○</a:t>
            </a:r>
            <a:r>
              <a:rPr lang="ja-JP" altLang="en-US" sz="2000">
                <a:latin typeface="Times New Roman" pitchFamily="18" charset="0"/>
              </a:rPr>
              <a:t>は▲の北西</a:t>
            </a:r>
            <a:r>
              <a:rPr lang="en-US" altLang="ja-JP" sz="2000">
                <a:latin typeface="Times New Roman" pitchFamily="18" charset="0"/>
              </a:rPr>
              <a:t>×</a:t>
            </a:r>
            <a:r>
              <a:rPr lang="ja-JP" altLang="en-US" sz="2000">
                <a:latin typeface="Times New Roman" pitchFamily="18" charset="0"/>
              </a:rPr>
              <a:t>メートル</a:t>
            </a:r>
          </a:p>
        </p:txBody>
      </p:sp>
      <p:sp>
        <p:nvSpPr>
          <p:cNvPr id="14342" name="Text Box 15"/>
          <p:cNvSpPr txBox="1">
            <a:spLocks noChangeArrowheads="1"/>
          </p:cNvSpPr>
          <p:nvPr/>
        </p:nvSpPr>
        <p:spPr bwMode="auto">
          <a:xfrm>
            <a:off x="3276600" y="5192713"/>
            <a:ext cx="1841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latin typeface="Times New Roman" pitchFamily="18" charset="0"/>
              </a:rPr>
              <a:t>ex.)○</a:t>
            </a:r>
            <a:r>
              <a:rPr lang="ja-JP" altLang="en-US" sz="2000">
                <a:latin typeface="Times New Roman" pitchFamily="18" charset="0"/>
              </a:rPr>
              <a:t>は▲の隣</a:t>
            </a:r>
          </a:p>
        </p:txBody>
      </p:sp>
      <p:sp>
        <p:nvSpPr>
          <p:cNvPr id="14343" name="Text Box 16"/>
          <p:cNvSpPr txBox="1">
            <a:spLocks noChangeArrowheads="1"/>
          </p:cNvSpPr>
          <p:nvPr/>
        </p:nvSpPr>
        <p:spPr bwMode="auto">
          <a:xfrm>
            <a:off x="755650" y="549275"/>
            <a:ext cx="79438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3200">
                <a:latin typeface="Times New Roman" pitchFamily="18" charset="0"/>
              </a:rPr>
              <a:t>空間的位置を捉える枠組み（参照系）のタイプ</a:t>
            </a:r>
          </a:p>
        </p:txBody>
      </p:sp>
      <p:sp>
        <p:nvSpPr>
          <p:cNvPr id="14344" name="テキスト ボックス 16"/>
          <p:cNvSpPr txBox="1">
            <a:spLocks noChangeArrowheads="1"/>
          </p:cNvSpPr>
          <p:nvPr/>
        </p:nvSpPr>
        <p:spPr bwMode="auto">
          <a:xfrm>
            <a:off x="5076825" y="5732463"/>
            <a:ext cx="3714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Walmsley and Lewis (1993)</a:t>
            </a:r>
            <a:endParaRPr lang="ja-JP" alt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03238" y="225425"/>
            <a:ext cx="8137525" cy="282575"/>
          </a:xfrm>
        </p:spPr>
        <p:txBody>
          <a:bodyPr/>
          <a:lstStyle/>
          <a:p>
            <a:pPr eaLnBrk="1" hangingPunct="1"/>
            <a:r>
              <a:rPr lang="ja-JP" altLang="en-US" sz="3200" smtClean="0"/>
              <a:t>認知地図の短期間での変化</a:t>
            </a:r>
          </a:p>
        </p:txBody>
      </p:sp>
      <p:sp>
        <p:nvSpPr>
          <p:cNvPr id="15364" name="Rectangle 3"/>
          <p:cNvSpPr>
            <a:spLocks noGrp="1" noChangeArrowheads="1"/>
          </p:cNvSpPr>
          <p:nvPr>
            <p:ph type="body" idx="1"/>
          </p:nvPr>
        </p:nvSpPr>
        <p:spPr>
          <a:xfrm>
            <a:off x="395288" y="617538"/>
            <a:ext cx="8115300" cy="5153025"/>
          </a:xfrm>
        </p:spPr>
        <p:txBody>
          <a:bodyPr/>
          <a:lstStyle/>
          <a:p>
            <a:pPr eaLnBrk="1" hangingPunct="1"/>
            <a:r>
              <a:rPr lang="ja-JP" altLang="en-US" sz="2400" smtClean="0"/>
              <a:t>アンカーポイント説（</a:t>
            </a:r>
            <a:r>
              <a:rPr lang="en-US" altLang="ja-JP" sz="2400" smtClean="0"/>
              <a:t>Golledge,1978</a:t>
            </a:r>
            <a:r>
              <a:rPr lang="ja-JP" altLang="en-US" sz="2400" smtClean="0"/>
              <a:t>）：重要度に応じてアンカーポイント（投錨点）とその関連領域が順次組織化される</a:t>
            </a:r>
          </a:p>
        </p:txBody>
      </p:sp>
      <p:pic>
        <p:nvPicPr>
          <p:cNvPr id="15365" name="Picture 4" descr="5AD19B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3503613"/>
            <a:ext cx="49561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descr="5AD19B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5732463"/>
            <a:ext cx="403383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4" descr="12C4E8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4950" y="1822450"/>
            <a:ext cx="35687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AutoShape 9"/>
          <p:cNvSpPr>
            <a:spLocks noChangeArrowheads="1"/>
          </p:cNvSpPr>
          <p:nvPr/>
        </p:nvSpPr>
        <p:spPr bwMode="auto">
          <a:xfrm rot="16200000">
            <a:off x="6677819" y="4093369"/>
            <a:ext cx="3551237" cy="250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2">
              <a:lumMod val="20000"/>
              <a:lumOff val="80000"/>
            </a:schemeClr>
          </a:solidFill>
          <a:ln w="9525">
            <a:noFill/>
            <a:miter lim="800000"/>
            <a:headEnd/>
            <a:tailEnd/>
          </a:ln>
        </p:spPr>
        <p:txBody>
          <a:bodyPr wrap="none" anchor="ctr"/>
          <a:lstStyle/>
          <a:p>
            <a:pPr>
              <a:defRPr/>
            </a:pPr>
            <a:endParaRPr lang="ja-JP" altLang="en-US"/>
          </a:p>
        </p:txBody>
      </p:sp>
      <p:sp>
        <p:nvSpPr>
          <p:cNvPr id="15369" name="Text Box 6"/>
          <p:cNvSpPr txBox="1">
            <a:spLocks noChangeArrowheads="1"/>
          </p:cNvSpPr>
          <p:nvPr/>
        </p:nvSpPr>
        <p:spPr bwMode="auto">
          <a:xfrm>
            <a:off x="5370513" y="2516188"/>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長期居住者</a:t>
            </a:r>
          </a:p>
        </p:txBody>
      </p:sp>
      <p:sp>
        <p:nvSpPr>
          <p:cNvPr id="15370" name="Text Box 6"/>
          <p:cNvSpPr txBox="1">
            <a:spLocks noChangeArrowheads="1"/>
          </p:cNvSpPr>
          <p:nvPr/>
        </p:nvSpPr>
        <p:spPr bwMode="auto">
          <a:xfrm>
            <a:off x="5370513" y="4159250"/>
            <a:ext cx="1466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短期居住者</a:t>
            </a:r>
          </a:p>
        </p:txBody>
      </p:sp>
      <p:sp>
        <p:nvSpPr>
          <p:cNvPr id="15371" name="テキスト ボックス 8"/>
          <p:cNvSpPr txBox="1">
            <a:spLocks noChangeArrowheads="1"/>
          </p:cNvSpPr>
          <p:nvPr/>
        </p:nvSpPr>
        <p:spPr bwMode="auto">
          <a:xfrm>
            <a:off x="5813425" y="1447800"/>
            <a:ext cx="1979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認知地図の歪み</a:t>
            </a:r>
          </a:p>
        </p:txBody>
      </p:sp>
      <p:sp>
        <p:nvSpPr>
          <p:cNvPr id="15372" name="Text Box 6"/>
          <p:cNvSpPr txBox="1">
            <a:spLocks noChangeArrowheads="1"/>
          </p:cNvSpPr>
          <p:nvPr/>
        </p:nvSpPr>
        <p:spPr bwMode="auto">
          <a:xfrm>
            <a:off x="5626100" y="5692775"/>
            <a:ext cx="954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新来者</a:t>
            </a:r>
          </a:p>
        </p:txBody>
      </p:sp>
      <p:pic>
        <p:nvPicPr>
          <p:cNvPr id="15373" name="Picture 4" descr="5AD19B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025" y="4799013"/>
            <a:ext cx="4956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4" descr="5AD19B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025" y="1414463"/>
            <a:ext cx="49561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テキスト ボックス 14"/>
          <p:cNvSpPr txBox="1">
            <a:spLocks noChangeArrowheads="1"/>
          </p:cNvSpPr>
          <p:nvPr/>
        </p:nvSpPr>
        <p:spPr bwMode="auto">
          <a:xfrm>
            <a:off x="6084168" y="6488113"/>
            <a:ext cx="29610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a:t>出典：</a:t>
            </a:r>
            <a:r>
              <a:rPr lang="en-US" altLang="ja-JP" sz="1400" dirty="0" err="1"/>
              <a:t>Golledge</a:t>
            </a:r>
            <a:r>
              <a:rPr lang="en-US" altLang="ja-JP" sz="1400" dirty="0"/>
              <a:t> and Stimson (1997)</a:t>
            </a:r>
            <a:endParaRPr lang="ja-JP" altLang="en-US" sz="1400"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6"/>
          <p:cNvSpPr>
            <a:spLocks noGrp="1"/>
          </p:cNvSpPr>
          <p:nvPr>
            <p:ph type="title"/>
          </p:nvPr>
        </p:nvSpPr>
        <p:spPr>
          <a:xfrm>
            <a:off x="457200" y="274638"/>
            <a:ext cx="8229600" cy="706437"/>
          </a:xfrm>
        </p:spPr>
        <p:txBody>
          <a:bodyPr/>
          <a:lstStyle/>
          <a:p>
            <a:r>
              <a:rPr lang="ja-JP" altLang="en-US" sz="3200" smtClean="0"/>
              <a:t>ルートマップとサーベイマップの関係</a:t>
            </a:r>
          </a:p>
        </p:txBody>
      </p:sp>
      <p:sp>
        <p:nvSpPr>
          <p:cNvPr id="16387" name="コンテンツ プレースホルダ 7"/>
          <p:cNvSpPr>
            <a:spLocks noGrp="1"/>
          </p:cNvSpPr>
          <p:nvPr>
            <p:ph idx="1"/>
          </p:nvPr>
        </p:nvSpPr>
        <p:spPr>
          <a:xfrm>
            <a:off x="395288" y="908050"/>
            <a:ext cx="8229600" cy="1584325"/>
          </a:xfrm>
        </p:spPr>
        <p:txBody>
          <a:bodyPr/>
          <a:lstStyle/>
          <a:p>
            <a:r>
              <a:rPr lang="ja-JP" altLang="en-US" sz="2400" smtClean="0"/>
              <a:t>サーベイマップが形成されても，ルートマップは存在し，必要に応じて使い分けられている</a:t>
            </a:r>
            <a:endParaRPr lang="en-US" altLang="ja-JP" sz="2400" smtClean="0"/>
          </a:p>
          <a:p>
            <a:pPr>
              <a:buFont typeface="Arial" charset="0"/>
              <a:buNone/>
            </a:pPr>
            <a:r>
              <a:rPr lang="en-US" altLang="ja-JP" sz="2400" smtClean="0"/>
              <a:t>【</a:t>
            </a:r>
            <a:r>
              <a:rPr lang="ja-JP" altLang="en-US" sz="2400" smtClean="0"/>
              <a:t>例</a:t>
            </a:r>
            <a:r>
              <a:rPr lang="en-US" altLang="ja-JP" sz="2400" smtClean="0"/>
              <a:t>】</a:t>
            </a:r>
            <a:r>
              <a:rPr lang="ja-JP" altLang="en-US" sz="2400" smtClean="0"/>
              <a:t>恵比寿ガーデンプレイスから東京タワーまでの道順の認知地図の構成</a:t>
            </a:r>
          </a:p>
        </p:txBody>
      </p:sp>
      <p:sp>
        <p:nvSpPr>
          <p:cNvPr id="9" name="円/楕円 8"/>
          <p:cNvSpPr/>
          <p:nvPr/>
        </p:nvSpPr>
        <p:spPr>
          <a:xfrm>
            <a:off x="2197100" y="3141663"/>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1692275" y="414972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2771775" y="414972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円/楕円 14"/>
          <p:cNvSpPr/>
          <p:nvPr/>
        </p:nvSpPr>
        <p:spPr>
          <a:xfrm>
            <a:off x="1404938"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5"/>
          <p:cNvSpPr/>
          <p:nvPr/>
        </p:nvSpPr>
        <p:spPr>
          <a:xfrm>
            <a:off x="2052638"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楕円 16"/>
          <p:cNvSpPr/>
          <p:nvPr/>
        </p:nvSpPr>
        <p:spPr>
          <a:xfrm>
            <a:off x="3205163"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9" name="直線コネクタ 18"/>
          <p:cNvCxnSpPr>
            <a:stCxn id="9" idx="4"/>
            <a:endCxn id="10" idx="7"/>
          </p:cNvCxnSpPr>
          <p:nvPr/>
        </p:nvCxnSpPr>
        <p:spPr>
          <a:xfrm rot="5400000">
            <a:off x="1678782" y="3555206"/>
            <a:ext cx="823912"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9" idx="4"/>
            <a:endCxn id="11" idx="0"/>
          </p:cNvCxnSpPr>
          <p:nvPr/>
        </p:nvCxnSpPr>
        <p:spPr>
          <a:xfrm rot="16200000" flipH="1">
            <a:off x="2196307" y="3466306"/>
            <a:ext cx="792162" cy="5746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0" idx="4"/>
            <a:endCxn id="15" idx="0"/>
          </p:cNvCxnSpPr>
          <p:nvPr/>
        </p:nvCxnSpPr>
        <p:spPr>
          <a:xfrm rot="5400000">
            <a:off x="1260475" y="4618038"/>
            <a:ext cx="792163" cy="2873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0" idx="4"/>
            <a:endCxn id="16" idx="1"/>
          </p:cNvCxnSpPr>
          <p:nvPr/>
        </p:nvCxnSpPr>
        <p:spPr>
          <a:xfrm rot="16200000" flipH="1">
            <a:off x="1530350" y="4635500"/>
            <a:ext cx="823913" cy="284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a:stCxn id="11" idx="4"/>
            <a:endCxn id="31" idx="0"/>
          </p:cNvCxnSpPr>
          <p:nvPr/>
        </p:nvCxnSpPr>
        <p:spPr>
          <a:xfrm rot="5400000">
            <a:off x="2412206" y="4690269"/>
            <a:ext cx="792163" cy="142875"/>
          </a:xfrm>
          <a:prstGeom prst="line">
            <a:avLst/>
          </a:prstGeom>
        </p:spPr>
        <p:style>
          <a:lnRef idx="1">
            <a:schemeClr val="accent1"/>
          </a:lnRef>
          <a:fillRef idx="0">
            <a:schemeClr val="accent1"/>
          </a:fillRef>
          <a:effectRef idx="0">
            <a:schemeClr val="accent1"/>
          </a:effectRef>
          <a:fontRef idx="minor">
            <a:schemeClr val="tx1"/>
          </a:fontRef>
        </p:style>
      </p:cxnSp>
      <p:sp>
        <p:nvSpPr>
          <p:cNvPr id="31" name="円/楕円 30"/>
          <p:cNvSpPr/>
          <p:nvPr/>
        </p:nvSpPr>
        <p:spPr>
          <a:xfrm>
            <a:off x="2628900"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7" name="直線コネクタ 46"/>
          <p:cNvCxnSpPr>
            <a:stCxn id="11" idx="4"/>
            <a:endCxn id="17" idx="0"/>
          </p:cNvCxnSpPr>
          <p:nvPr/>
        </p:nvCxnSpPr>
        <p:spPr>
          <a:xfrm rot="16200000" flipH="1">
            <a:off x="2700337" y="4545013"/>
            <a:ext cx="792163" cy="433388"/>
          </a:xfrm>
          <a:prstGeom prst="line">
            <a:avLst/>
          </a:prstGeom>
        </p:spPr>
        <p:style>
          <a:lnRef idx="1">
            <a:schemeClr val="accent1"/>
          </a:lnRef>
          <a:fillRef idx="0">
            <a:schemeClr val="accent1"/>
          </a:fillRef>
          <a:effectRef idx="0">
            <a:schemeClr val="accent1"/>
          </a:effectRef>
          <a:fontRef idx="minor">
            <a:schemeClr val="tx1"/>
          </a:fontRef>
        </p:style>
      </p:cxnSp>
      <p:sp>
        <p:nvSpPr>
          <p:cNvPr id="53" name="円/楕円 52"/>
          <p:cNvSpPr/>
          <p:nvPr/>
        </p:nvSpPr>
        <p:spPr>
          <a:xfrm>
            <a:off x="5148263" y="3141663"/>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円/楕円 53"/>
          <p:cNvSpPr/>
          <p:nvPr/>
        </p:nvSpPr>
        <p:spPr>
          <a:xfrm>
            <a:off x="4645025" y="414972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円/楕円 54"/>
          <p:cNvSpPr/>
          <p:nvPr/>
        </p:nvSpPr>
        <p:spPr>
          <a:xfrm>
            <a:off x="5724525" y="4149725"/>
            <a:ext cx="215900" cy="215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円/楕円 55"/>
          <p:cNvSpPr/>
          <p:nvPr/>
        </p:nvSpPr>
        <p:spPr>
          <a:xfrm>
            <a:off x="4356100"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円/楕円 56"/>
          <p:cNvSpPr/>
          <p:nvPr/>
        </p:nvSpPr>
        <p:spPr>
          <a:xfrm>
            <a:off x="5005388"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円/楕円 57"/>
          <p:cNvSpPr/>
          <p:nvPr/>
        </p:nvSpPr>
        <p:spPr>
          <a:xfrm>
            <a:off x="6156325"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9" name="直線コネクタ 58"/>
          <p:cNvCxnSpPr>
            <a:stCxn id="53" idx="4"/>
            <a:endCxn id="54" idx="7"/>
          </p:cNvCxnSpPr>
          <p:nvPr/>
        </p:nvCxnSpPr>
        <p:spPr>
          <a:xfrm rot="5400000">
            <a:off x="4630738" y="3556000"/>
            <a:ext cx="823912" cy="4270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直線コネクタ 59"/>
          <p:cNvCxnSpPr>
            <a:stCxn id="53" idx="4"/>
            <a:endCxn id="55" idx="0"/>
          </p:cNvCxnSpPr>
          <p:nvPr/>
        </p:nvCxnSpPr>
        <p:spPr>
          <a:xfrm rot="16200000" flipH="1">
            <a:off x="5148263" y="3465513"/>
            <a:ext cx="792162" cy="57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直線コネクタ 60"/>
          <p:cNvCxnSpPr>
            <a:stCxn id="54" idx="4"/>
            <a:endCxn id="56" idx="0"/>
          </p:cNvCxnSpPr>
          <p:nvPr/>
        </p:nvCxnSpPr>
        <p:spPr>
          <a:xfrm rot="5400000">
            <a:off x="4212431" y="4617244"/>
            <a:ext cx="792163" cy="288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直線コネクタ 61"/>
          <p:cNvCxnSpPr>
            <a:stCxn id="54" idx="4"/>
            <a:endCxn id="57" idx="1"/>
          </p:cNvCxnSpPr>
          <p:nvPr/>
        </p:nvCxnSpPr>
        <p:spPr>
          <a:xfrm rot="16200000" flipH="1">
            <a:off x="4482306" y="4636294"/>
            <a:ext cx="823913" cy="2825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直線コネクタ 62"/>
          <p:cNvCxnSpPr>
            <a:stCxn id="55" idx="4"/>
            <a:endCxn id="64" idx="0"/>
          </p:cNvCxnSpPr>
          <p:nvPr/>
        </p:nvCxnSpPr>
        <p:spPr>
          <a:xfrm rot="5400000">
            <a:off x="5364162" y="4689476"/>
            <a:ext cx="792163" cy="144462"/>
          </a:xfrm>
          <a:prstGeom prst="line">
            <a:avLst/>
          </a:prstGeom>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5580063" y="5157788"/>
            <a:ext cx="215900" cy="2159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5" name="直線コネクタ 64"/>
          <p:cNvCxnSpPr>
            <a:stCxn id="55" idx="4"/>
            <a:endCxn id="58" idx="0"/>
          </p:cNvCxnSpPr>
          <p:nvPr/>
        </p:nvCxnSpPr>
        <p:spPr>
          <a:xfrm rot="16200000" flipH="1">
            <a:off x="5652293" y="4545807"/>
            <a:ext cx="792163" cy="431800"/>
          </a:xfrm>
          <a:prstGeom prst="line">
            <a:avLst/>
          </a:prstGeom>
        </p:spPr>
        <p:style>
          <a:lnRef idx="1">
            <a:schemeClr val="accent1"/>
          </a:lnRef>
          <a:fillRef idx="0">
            <a:schemeClr val="accent1"/>
          </a:fillRef>
          <a:effectRef idx="0">
            <a:schemeClr val="accent1"/>
          </a:effectRef>
          <a:fontRef idx="minor">
            <a:schemeClr val="tx1"/>
          </a:fontRef>
        </p:style>
      </p:cxnSp>
      <p:sp>
        <p:nvSpPr>
          <p:cNvPr id="16414" name="テキスト ボックス 65"/>
          <p:cNvSpPr txBox="1">
            <a:spLocks noChangeArrowheads="1"/>
          </p:cNvSpPr>
          <p:nvPr/>
        </p:nvSpPr>
        <p:spPr bwMode="auto">
          <a:xfrm>
            <a:off x="684213" y="3573463"/>
            <a:ext cx="1512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恵比寿ガーデンプレイス</a:t>
            </a:r>
          </a:p>
        </p:txBody>
      </p:sp>
      <p:sp>
        <p:nvSpPr>
          <p:cNvPr id="16415" name="テキスト ボックス 66"/>
          <p:cNvSpPr txBox="1">
            <a:spLocks noChangeArrowheads="1"/>
          </p:cNvSpPr>
          <p:nvPr/>
        </p:nvSpPr>
        <p:spPr bwMode="auto">
          <a:xfrm>
            <a:off x="2339975" y="378936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恵比寿駅</a:t>
            </a:r>
          </a:p>
        </p:txBody>
      </p:sp>
      <p:sp>
        <p:nvSpPr>
          <p:cNvPr id="16416" name="テキスト ボックス 67"/>
          <p:cNvSpPr txBox="1">
            <a:spLocks noChangeArrowheads="1"/>
          </p:cNvSpPr>
          <p:nvPr/>
        </p:nvSpPr>
        <p:spPr bwMode="auto">
          <a:xfrm>
            <a:off x="4213225" y="3789363"/>
            <a:ext cx="1108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神谷町駅</a:t>
            </a:r>
          </a:p>
        </p:txBody>
      </p:sp>
      <p:sp>
        <p:nvSpPr>
          <p:cNvPr id="16417" name="テキスト ボックス 68"/>
          <p:cNvSpPr txBox="1">
            <a:spLocks noChangeArrowheads="1"/>
          </p:cNvSpPr>
          <p:nvPr/>
        </p:nvSpPr>
        <p:spPr bwMode="auto">
          <a:xfrm>
            <a:off x="5364163" y="3789363"/>
            <a:ext cx="1262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東京タワー</a:t>
            </a:r>
          </a:p>
        </p:txBody>
      </p:sp>
      <p:sp>
        <p:nvSpPr>
          <p:cNvPr id="16418" name="テキスト ボックス 69"/>
          <p:cNvSpPr txBox="1">
            <a:spLocks noChangeArrowheads="1"/>
          </p:cNvSpPr>
          <p:nvPr/>
        </p:nvSpPr>
        <p:spPr bwMode="auto">
          <a:xfrm>
            <a:off x="1187450" y="2781300"/>
            <a:ext cx="214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渋谷区・恵比寿界隈</a:t>
            </a:r>
          </a:p>
        </p:txBody>
      </p:sp>
      <p:sp>
        <p:nvSpPr>
          <p:cNvPr id="16419" name="テキスト ボックス 70"/>
          <p:cNvSpPr txBox="1">
            <a:spLocks noChangeArrowheads="1"/>
          </p:cNvSpPr>
          <p:nvPr/>
        </p:nvSpPr>
        <p:spPr bwMode="auto">
          <a:xfrm>
            <a:off x="4356100" y="2781300"/>
            <a:ext cx="191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港区・芝公園界隈</a:t>
            </a:r>
          </a:p>
        </p:txBody>
      </p:sp>
      <p:cxnSp>
        <p:nvCxnSpPr>
          <p:cNvPr id="73" name="直線矢印コネクタ 72"/>
          <p:cNvCxnSpPr>
            <a:stCxn id="15" idx="6"/>
            <a:endCxn id="16" idx="2"/>
          </p:cNvCxnSpPr>
          <p:nvPr/>
        </p:nvCxnSpPr>
        <p:spPr>
          <a:xfrm>
            <a:off x="1620838" y="5265738"/>
            <a:ext cx="431800"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a:stCxn id="16" idx="6"/>
            <a:endCxn id="31" idx="2"/>
          </p:cNvCxnSpPr>
          <p:nvPr/>
        </p:nvCxnSpPr>
        <p:spPr>
          <a:xfrm>
            <a:off x="2268538" y="5265738"/>
            <a:ext cx="360362"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a:stCxn id="31" idx="6"/>
            <a:endCxn id="17" idx="2"/>
          </p:cNvCxnSpPr>
          <p:nvPr/>
        </p:nvCxnSpPr>
        <p:spPr>
          <a:xfrm>
            <a:off x="2844800" y="5265738"/>
            <a:ext cx="360363"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a:stCxn id="17" idx="6"/>
            <a:endCxn id="56" idx="2"/>
          </p:cNvCxnSpPr>
          <p:nvPr/>
        </p:nvCxnSpPr>
        <p:spPr>
          <a:xfrm>
            <a:off x="3421063" y="5265738"/>
            <a:ext cx="935037"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a:stCxn id="56" idx="6"/>
            <a:endCxn id="57" idx="2"/>
          </p:cNvCxnSpPr>
          <p:nvPr/>
        </p:nvCxnSpPr>
        <p:spPr>
          <a:xfrm>
            <a:off x="4572000" y="5265738"/>
            <a:ext cx="433388"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4" name="直線矢印コネクタ 83"/>
          <p:cNvCxnSpPr>
            <a:stCxn id="57" idx="6"/>
            <a:endCxn id="64" idx="2"/>
          </p:cNvCxnSpPr>
          <p:nvPr/>
        </p:nvCxnSpPr>
        <p:spPr>
          <a:xfrm>
            <a:off x="5221288" y="5265738"/>
            <a:ext cx="358775"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stCxn id="64" idx="6"/>
            <a:endCxn id="58" idx="2"/>
          </p:cNvCxnSpPr>
          <p:nvPr/>
        </p:nvCxnSpPr>
        <p:spPr>
          <a:xfrm>
            <a:off x="5795963" y="5265738"/>
            <a:ext cx="360362" cy="158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971550" y="4797425"/>
            <a:ext cx="5905500" cy="115252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428" name="テキスト ボックス 87"/>
          <p:cNvSpPr txBox="1">
            <a:spLocks noChangeArrowheads="1"/>
          </p:cNvSpPr>
          <p:nvPr/>
        </p:nvSpPr>
        <p:spPr bwMode="auto">
          <a:xfrm>
            <a:off x="1836738" y="537368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通路</a:t>
            </a:r>
          </a:p>
        </p:txBody>
      </p:sp>
      <p:sp>
        <p:nvSpPr>
          <p:cNvPr id="16429" name="テキスト ボックス 88"/>
          <p:cNvSpPr txBox="1">
            <a:spLocks noChangeArrowheads="1"/>
          </p:cNvSpPr>
          <p:nvPr/>
        </p:nvSpPr>
        <p:spPr bwMode="auto">
          <a:xfrm>
            <a:off x="1116013" y="5373688"/>
            <a:ext cx="6461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店舗</a:t>
            </a:r>
          </a:p>
        </p:txBody>
      </p:sp>
      <p:sp>
        <p:nvSpPr>
          <p:cNvPr id="16430" name="テキスト ボックス 89"/>
          <p:cNvSpPr txBox="1">
            <a:spLocks noChangeArrowheads="1"/>
          </p:cNvSpPr>
          <p:nvPr/>
        </p:nvSpPr>
        <p:spPr bwMode="auto">
          <a:xfrm>
            <a:off x="2555875" y="53736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駅</a:t>
            </a:r>
          </a:p>
        </p:txBody>
      </p:sp>
      <p:sp>
        <p:nvSpPr>
          <p:cNvPr id="16431" name="テキスト ボックス 90"/>
          <p:cNvSpPr txBox="1">
            <a:spLocks noChangeArrowheads="1"/>
          </p:cNvSpPr>
          <p:nvPr/>
        </p:nvSpPr>
        <p:spPr bwMode="auto">
          <a:xfrm>
            <a:off x="2916238" y="53736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改札口</a:t>
            </a:r>
          </a:p>
        </p:txBody>
      </p:sp>
      <p:sp>
        <p:nvSpPr>
          <p:cNvPr id="16432" name="テキスト ボックス 92"/>
          <p:cNvSpPr txBox="1">
            <a:spLocks noChangeArrowheads="1"/>
          </p:cNvSpPr>
          <p:nvPr/>
        </p:nvSpPr>
        <p:spPr bwMode="auto">
          <a:xfrm>
            <a:off x="3563938" y="4437063"/>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地下鉄</a:t>
            </a:r>
          </a:p>
        </p:txBody>
      </p:sp>
      <p:sp>
        <p:nvSpPr>
          <p:cNvPr id="16433" name="テキスト ボックス 93"/>
          <p:cNvSpPr txBox="1">
            <a:spLocks noChangeArrowheads="1"/>
          </p:cNvSpPr>
          <p:nvPr/>
        </p:nvSpPr>
        <p:spPr bwMode="auto">
          <a:xfrm>
            <a:off x="3995738" y="53736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改札口</a:t>
            </a:r>
          </a:p>
        </p:txBody>
      </p:sp>
      <p:sp>
        <p:nvSpPr>
          <p:cNvPr id="16434" name="テキスト ボックス 97"/>
          <p:cNvSpPr txBox="1">
            <a:spLocks noChangeArrowheads="1"/>
          </p:cNvSpPr>
          <p:nvPr/>
        </p:nvSpPr>
        <p:spPr bwMode="auto">
          <a:xfrm>
            <a:off x="4932363" y="5373688"/>
            <a:ext cx="415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駅</a:t>
            </a:r>
          </a:p>
        </p:txBody>
      </p:sp>
      <p:sp>
        <p:nvSpPr>
          <p:cNvPr id="16435" name="テキスト ボックス 98"/>
          <p:cNvSpPr txBox="1">
            <a:spLocks noChangeArrowheads="1"/>
          </p:cNvSpPr>
          <p:nvPr/>
        </p:nvSpPr>
        <p:spPr bwMode="auto">
          <a:xfrm>
            <a:off x="5364163" y="5373688"/>
            <a:ext cx="877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交差点</a:t>
            </a:r>
          </a:p>
        </p:txBody>
      </p:sp>
      <p:sp>
        <p:nvSpPr>
          <p:cNvPr id="16436" name="テキスト ボックス 99"/>
          <p:cNvSpPr txBox="1">
            <a:spLocks noChangeArrowheads="1"/>
          </p:cNvSpPr>
          <p:nvPr/>
        </p:nvSpPr>
        <p:spPr bwMode="auto">
          <a:xfrm>
            <a:off x="6156325" y="5373688"/>
            <a:ext cx="80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タワー</a:t>
            </a:r>
          </a:p>
        </p:txBody>
      </p:sp>
      <p:sp>
        <p:nvSpPr>
          <p:cNvPr id="16437" name="テキスト ボックス 100"/>
          <p:cNvSpPr txBox="1">
            <a:spLocks noChangeArrowheads="1"/>
          </p:cNvSpPr>
          <p:nvPr/>
        </p:nvSpPr>
        <p:spPr bwMode="auto">
          <a:xfrm>
            <a:off x="7092950" y="3573463"/>
            <a:ext cx="178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サーベイマップ</a:t>
            </a:r>
          </a:p>
        </p:txBody>
      </p:sp>
      <p:sp>
        <p:nvSpPr>
          <p:cNvPr id="16438" name="テキスト ボックス 101"/>
          <p:cNvSpPr txBox="1">
            <a:spLocks noChangeArrowheads="1"/>
          </p:cNvSpPr>
          <p:nvPr/>
        </p:nvSpPr>
        <p:spPr bwMode="auto">
          <a:xfrm>
            <a:off x="7237413" y="5157788"/>
            <a:ext cx="15001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ルートマップ</a:t>
            </a:r>
          </a:p>
        </p:txBody>
      </p:sp>
      <p:sp>
        <p:nvSpPr>
          <p:cNvPr id="103" name="右中かっこ 102"/>
          <p:cNvSpPr/>
          <p:nvPr/>
        </p:nvSpPr>
        <p:spPr>
          <a:xfrm>
            <a:off x="6588125" y="2854325"/>
            <a:ext cx="433388" cy="1727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441" name="テキスト ボックス 66"/>
          <p:cNvSpPr txBox="1">
            <a:spLocks noChangeArrowheads="1"/>
          </p:cNvSpPr>
          <p:nvPr/>
        </p:nvSpPr>
        <p:spPr bwMode="auto">
          <a:xfrm>
            <a:off x="2195513" y="6669088"/>
            <a:ext cx="73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sp>
        <p:nvSpPr>
          <p:cNvPr id="16442" name="テキスト ボックス 67"/>
          <p:cNvSpPr txBox="1">
            <a:spLocks noChangeArrowheads="1"/>
          </p:cNvSpPr>
          <p:nvPr/>
        </p:nvSpPr>
        <p:spPr bwMode="auto">
          <a:xfrm>
            <a:off x="2627313" y="6165850"/>
            <a:ext cx="553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空間認知の発達研究会編（</a:t>
            </a:r>
            <a:r>
              <a:rPr lang="en-US" altLang="ja-JP"/>
              <a:t>1995</a:t>
            </a:r>
            <a:r>
              <a:rPr lang="ja-JP" altLang="en-US"/>
              <a:t>，</a:t>
            </a:r>
            <a:r>
              <a:rPr lang="en-US" altLang="ja-JP"/>
              <a:t>p.129</a:t>
            </a:r>
            <a:r>
              <a:rPr lang="ja-JP" altLang="en-US"/>
              <a:t>）を参考に作成</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a:xfrm>
            <a:off x="457200" y="274638"/>
            <a:ext cx="8229600" cy="633412"/>
          </a:xfrm>
        </p:spPr>
        <p:txBody>
          <a:bodyPr/>
          <a:lstStyle/>
          <a:p>
            <a:pPr eaLnBrk="1" hangingPunct="1"/>
            <a:r>
              <a:rPr lang="ja-JP" altLang="en-US" smtClean="0"/>
              <a:t>３．空間的表現</a:t>
            </a:r>
          </a:p>
        </p:txBody>
      </p:sp>
      <p:sp>
        <p:nvSpPr>
          <p:cNvPr id="18436" name="コンテンツ プレースホルダ 3"/>
          <p:cNvSpPr>
            <a:spLocks noGrp="1"/>
          </p:cNvSpPr>
          <p:nvPr>
            <p:ph idx="1"/>
          </p:nvPr>
        </p:nvSpPr>
        <p:spPr>
          <a:xfrm>
            <a:off x="611188" y="1196975"/>
            <a:ext cx="8147050" cy="4535488"/>
          </a:xfrm>
        </p:spPr>
        <p:txBody>
          <a:bodyPr/>
          <a:lstStyle/>
          <a:p>
            <a:pPr>
              <a:defRPr/>
            </a:pPr>
            <a:r>
              <a:rPr lang="ja-JP" altLang="en-US" sz="2400" dirty="0" smtClean="0"/>
              <a:t>地理空間上での位置を表現する方法には様々なものがある：</a:t>
            </a:r>
            <a:r>
              <a:rPr lang="en-US" altLang="ja-JP" sz="2400" dirty="0" smtClean="0"/>
              <a:t>ex.</a:t>
            </a:r>
            <a:r>
              <a:rPr lang="ja-JP" altLang="en-US" sz="2400" dirty="0" smtClean="0"/>
              <a:t>言葉，略図，地図</a:t>
            </a:r>
            <a:r>
              <a:rPr lang="en-US" altLang="ja-JP" sz="2400" dirty="0" smtClean="0"/>
              <a:t>…</a:t>
            </a:r>
          </a:p>
          <a:p>
            <a:pPr>
              <a:buFont typeface="Arial" charset="0"/>
              <a:buNone/>
              <a:defRPr/>
            </a:pPr>
            <a:r>
              <a:rPr lang="en-US" altLang="ja-JP" sz="2400" dirty="0" smtClean="0"/>
              <a:t>【</a:t>
            </a:r>
            <a:r>
              <a:rPr lang="ja-JP" altLang="en-US" sz="2400" dirty="0" smtClean="0"/>
              <a:t>質問</a:t>
            </a:r>
            <a:r>
              <a:rPr lang="en-US" altLang="ja-JP" sz="2400" dirty="0" smtClean="0"/>
              <a:t>】</a:t>
            </a:r>
            <a:r>
              <a:rPr lang="ja-JP" altLang="en-US" sz="2400" dirty="0" smtClean="0"/>
              <a:t>恵比寿ガーデンプレイスから東京タワーまでの道案内としてどれがわかりやすいですか？</a:t>
            </a:r>
            <a:endParaRPr lang="en-US" altLang="ja-JP" sz="2400" dirty="0" smtClean="0"/>
          </a:p>
          <a:p>
            <a:pPr>
              <a:buFont typeface="Arial" charset="0"/>
              <a:buNone/>
              <a:defRPr/>
            </a:pPr>
            <a:r>
              <a:rPr lang="en-US" altLang="ja-JP" sz="2400" dirty="0" smtClean="0"/>
              <a:t>【</a:t>
            </a:r>
            <a:r>
              <a:rPr lang="ja-JP" altLang="en-US" sz="2400" dirty="0" smtClean="0"/>
              <a:t>回答例</a:t>
            </a:r>
            <a:r>
              <a:rPr lang="en-US" altLang="ja-JP" sz="2400" dirty="0" smtClean="0"/>
              <a:t>】</a:t>
            </a:r>
            <a:endParaRPr lang="ja-JP" altLang="en-US" sz="2400" dirty="0" smtClean="0"/>
          </a:p>
          <a:p>
            <a:pPr marL="514350" indent="-457200">
              <a:buFontTx/>
              <a:buAutoNum type="circleNumDbPlain"/>
              <a:defRPr/>
            </a:pPr>
            <a:r>
              <a:rPr lang="ja-JP" altLang="en-US" sz="2400" dirty="0" smtClean="0"/>
              <a:t>言葉：　“恵比寿駅から東京メトロ日比谷線に乗り，神谷町駅で降りて桜田通りを南下し，飯倉交差点を左折する”</a:t>
            </a:r>
            <a:endParaRPr lang="en-US" altLang="ja-JP" sz="2400" dirty="0" smtClean="0"/>
          </a:p>
          <a:p>
            <a:pPr marL="514350" indent="-457200">
              <a:buFont typeface="Arial" charset="0"/>
              <a:buNone/>
              <a:defRPr/>
            </a:pPr>
            <a:endParaRPr lang="en-US" altLang="ja-JP" sz="2400" dirty="0" smtClean="0"/>
          </a:p>
          <a:p>
            <a:pPr marL="514350" indent="-457200">
              <a:buFont typeface="Arial" charset="0"/>
              <a:buNone/>
              <a:defRPr/>
            </a:pPr>
            <a:r>
              <a:rPr lang="ja-JP" altLang="en-US" sz="2400" dirty="0" smtClean="0"/>
              <a:t>利点：道順に沿って詳しく説明することができる。</a:t>
            </a:r>
          </a:p>
          <a:p>
            <a:pPr marL="514350" indent="-457200">
              <a:buFont typeface="Arial" charset="0"/>
              <a:buNone/>
              <a:defRPr/>
            </a:pPr>
            <a:r>
              <a:rPr lang="ja-JP" altLang="en-US" sz="2400" dirty="0" smtClean="0"/>
              <a:t>欠点：移動する空間の全体像がつかみにくい。道順を間違えると迷ってしまう。</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コンテンツ プレースホルダ 10"/>
          <p:cNvSpPr>
            <a:spLocks noGrp="1"/>
          </p:cNvSpPr>
          <p:nvPr>
            <p:ph sz="half" idx="1"/>
          </p:nvPr>
        </p:nvSpPr>
        <p:spPr>
          <a:xfrm>
            <a:off x="395288" y="476250"/>
            <a:ext cx="4038600" cy="2665413"/>
          </a:xfrm>
        </p:spPr>
        <p:txBody>
          <a:bodyPr/>
          <a:lstStyle/>
          <a:p>
            <a:pPr marL="514350" indent="-457200">
              <a:buFont typeface="Arial" charset="0"/>
              <a:buNone/>
              <a:defRPr/>
            </a:pPr>
            <a:r>
              <a:rPr lang="ja-JP" altLang="en-US" sz="2400" dirty="0" smtClean="0"/>
              <a:t>②概念図</a:t>
            </a:r>
            <a:endParaRPr lang="en-US" altLang="ja-JP" sz="2400" dirty="0" smtClean="0"/>
          </a:p>
          <a:p>
            <a:pPr marL="514350" indent="-457200">
              <a:buFont typeface="Arial" charset="0"/>
              <a:buNone/>
              <a:defRPr/>
            </a:pPr>
            <a:r>
              <a:rPr lang="ja-JP" altLang="en-US" sz="2400" dirty="0" smtClean="0"/>
              <a:t>利点：道順の全体像がつかみやすい。</a:t>
            </a:r>
            <a:endParaRPr lang="en-US" altLang="ja-JP" sz="2400" dirty="0" smtClean="0"/>
          </a:p>
          <a:p>
            <a:pPr marL="514350" indent="-457200">
              <a:buFont typeface="Arial" charset="0"/>
              <a:buNone/>
              <a:defRPr/>
            </a:pPr>
            <a:r>
              <a:rPr lang="ja-JP" altLang="en-US" sz="2400" dirty="0" smtClean="0"/>
              <a:t>欠点：移動する空間の位置関係はわからない。道順を間違えると迷ってしまう。</a:t>
            </a:r>
            <a:endParaRPr lang="en-US" altLang="ja-JP" sz="2400" dirty="0" smtClean="0"/>
          </a:p>
          <a:p>
            <a:pPr>
              <a:defRPr/>
            </a:pPr>
            <a:endParaRPr lang="ja-JP" altLang="en-US" sz="2400" dirty="0"/>
          </a:p>
        </p:txBody>
      </p:sp>
      <p:sp>
        <p:nvSpPr>
          <p:cNvPr id="12" name="コンテンツ プレースホルダ 11"/>
          <p:cNvSpPr>
            <a:spLocks noGrp="1"/>
          </p:cNvSpPr>
          <p:nvPr>
            <p:ph sz="half" idx="2"/>
          </p:nvPr>
        </p:nvSpPr>
        <p:spPr>
          <a:xfrm>
            <a:off x="4643438" y="404813"/>
            <a:ext cx="4038600" cy="2736850"/>
          </a:xfrm>
        </p:spPr>
        <p:txBody>
          <a:bodyPr/>
          <a:lstStyle/>
          <a:p>
            <a:pPr marL="514350" indent="-457200" eaLnBrk="1">
              <a:buFont typeface="Arial" charset="0"/>
              <a:buNone/>
              <a:defRPr/>
            </a:pPr>
            <a:r>
              <a:rPr lang="ja-JP" altLang="en-US" sz="2400" dirty="0" smtClean="0"/>
              <a:t>③鉄道路線図（地図）</a:t>
            </a:r>
            <a:endParaRPr lang="en-US" altLang="ja-JP" sz="2400" dirty="0" smtClean="0"/>
          </a:p>
          <a:p>
            <a:pPr marL="514350" indent="-457200" eaLnBrk="1">
              <a:buFont typeface="Arial" charset="0"/>
              <a:buNone/>
              <a:defRPr/>
            </a:pPr>
            <a:r>
              <a:rPr lang="ja-JP" altLang="en-US" sz="2400" dirty="0" smtClean="0"/>
              <a:t>利点：道順の全体像と他の場所との関係が一目でわかる。迷ったときに別の経路を探すことができる。</a:t>
            </a:r>
            <a:endParaRPr lang="en-US" altLang="ja-JP" sz="2400" dirty="0" smtClean="0"/>
          </a:p>
          <a:p>
            <a:pPr marL="514350" indent="-457200" eaLnBrk="1">
              <a:buFont typeface="Arial" charset="0"/>
              <a:buNone/>
              <a:defRPr/>
            </a:pPr>
            <a:r>
              <a:rPr lang="ja-JP" altLang="en-US" sz="2400" dirty="0" smtClean="0"/>
              <a:t>欠点：細かな道順はわからないので言葉で補う。</a:t>
            </a:r>
            <a:endParaRPr lang="en-US" altLang="ja-JP" sz="2400" dirty="0" smtClean="0"/>
          </a:p>
          <a:p>
            <a:pPr eaLnBrk="1">
              <a:defRPr/>
            </a:pPr>
            <a:endParaRPr lang="ja-JP" altLang="en-US" dirty="0"/>
          </a:p>
        </p:txBody>
      </p:sp>
      <p:pic>
        <p:nvPicPr>
          <p:cNvPr id="1843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908300"/>
            <a:ext cx="3455987"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284538"/>
            <a:ext cx="4319587"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テキスト ボックス 7"/>
          <p:cNvSpPr txBox="1">
            <a:spLocks noChangeArrowheads="1"/>
          </p:cNvSpPr>
          <p:nvPr/>
        </p:nvSpPr>
        <p:spPr bwMode="auto">
          <a:xfrm>
            <a:off x="2195513" y="6381750"/>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Google Maps</a:t>
            </a:r>
            <a:endParaRPr lang="ja-JP" altLang="en-US"/>
          </a:p>
        </p:txBody>
      </p:sp>
      <p:sp>
        <p:nvSpPr>
          <p:cNvPr id="18439" name="テキスト ボックス 8"/>
          <p:cNvSpPr txBox="1">
            <a:spLocks noChangeArrowheads="1"/>
          </p:cNvSpPr>
          <p:nvPr/>
        </p:nvSpPr>
        <p:spPr bwMode="auto">
          <a:xfrm>
            <a:off x="6372225" y="6381750"/>
            <a:ext cx="243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出典：東京メトロ路線図</a:t>
            </a:r>
          </a:p>
        </p:txBody>
      </p:sp>
      <p:sp>
        <p:nvSpPr>
          <p:cNvPr id="13" name="円/楕円 12"/>
          <p:cNvSpPr/>
          <p:nvPr/>
        </p:nvSpPr>
        <p:spPr>
          <a:xfrm>
            <a:off x="5795963" y="5084763"/>
            <a:ext cx="576262" cy="533400"/>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7740650" y="4508500"/>
            <a:ext cx="503238" cy="504825"/>
          </a:xfrm>
          <a:prstGeom prst="ellipse">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ja-JP" altLang="en-US" sz="3200" smtClean="0"/>
              <a:t>図的表現の効果</a:t>
            </a:r>
          </a:p>
        </p:txBody>
      </p:sp>
      <p:sp>
        <p:nvSpPr>
          <p:cNvPr id="19459" name="コンテンツ プレースホルダ 2"/>
          <p:cNvSpPr>
            <a:spLocks noGrp="1"/>
          </p:cNvSpPr>
          <p:nvPr>
            <p:ph idx="1"/>
          </p:nvPr>
        </p:nvSpPr>
        <p:spPr>
          <a:xfrm>
            <a:off x="457200" y="1196975"/>
            <a:ext cx="4186238" cy="4929188"/>
          </a:xfrm>
        </p:spPr>
        <p:txBody>
          <a:bodyPr/>
          <a:lstStyle/>
          <a:p>
            <a:pPr eaLnBrk="1">
              <a:buFont typeface="Arial" charset="0"/>
              <a:buNone/>
            </a:pPr>
            <a:r>
              <a:rPr lang="en-US" altLang="ja-JP" sz="2400" smtClean="0"/>
              <a:t>【</a:t>
            </a:r>
            <a:r>
              <a:rPr lang="ja-JP" altLang="en-US" sz="2400" smtClean="0"/>
              <a:t>事例</a:t>
            </a:r>
            <a:r>
              <a:rPr lang="en-US" altLang="ja-JP" sz="2400" smtClean="0"/>
              <a:t>】</a:t>
            </a:r>
            <a:r>
              <a:rPr lang="ja-JP" altLang="en-US" sz="2400" smtClean="0"/>
              <a:t>テレビのニュースキャスターが伝授するわかりやすく話をするためのコツ</a:t>
            </a:r>
            <a:endParaRPr lang="en-US" altLang="ja-JP" sz="2400" smtClean="0"/>
          </a:p>
          <a:p>
            <a:pPr eaLnBrk="1"/>
            <a:r>
              <a:rPr lang="ja-JP" altLang="en-US" sz="2400" smtClean="0"/>
              <a:t>「聞き手にリードという地図を示す」：話の全体像を予め“地図”にして提示する</a:t>
            </a:r>
            <a:endParaRPr lang="en-US" altLang="ja-JP" sz="2400" smtClean="0"/>
          </a:p>
          <a:p>
            <a:pPr eaLnBrk="1"/>
            <a:r>
              <a:rPr lang="ja-JP" altLang="en-US" sz="2400" smtClean="0"/>
              <a:t>“地図”を作る過程：話す内容を対象化（見える化）する</a:t>
            </a:r>
            <a:endParaRPr lang="en-US" altLang="ja-JP" sz="2400" smtClean="0"/>
          </a:p>
          <a:p>
            <a:pPr eaLnBrk="1"/>
            <a:r>
              <a:rPr lang="ja-JP" altLang="en-US" sz="2400" smtClean="0"/>
              <a:t>対象化したものを階層化して整理する</a:t>
            </a:r>
            <a:endParaRPr lang="en-US" altLang="ja-JP" sz="2400" smtClean="0"/>
          </a:p>
          <a:p>
            <a:pPr eaLnBrk="1">
              <a:buFont typeface="Arial" charset="0"/>
              <a:buNone/>
            </a:pPr>
            <a:r>
              <a:rPr lang="ja-JP" altLang="en-US" sz="2400" smtClean="0"/>
              <a:t>→　非空間的なことがらも空間的に表現すると，理解が深まり効果的に伝達できる</a:t>
            </a:r>
            <a:endParaRPr lang="en-US" altLang="ja-JP" sz="2400" smtClean="0"/>
          </a:p>
          <a:p>
            <a:pPr eaLnBrk="1"/>
            <a:endParaRPr lang="ja-JP" altLang="en-US" sz="2400" smtClean="0"/>
          </a:p>
        </p:txBody>
      </p:sp>
      <p:sp>
        <p:nvSpPr>
          <p:cNvPr id="19460" name="テキスト ボックス 3"/>
          <p:cNvSpPr txBox="1">
            <a:spLocks noChangeArrowheads="1"/>
          </p:cNvSpPr>
          <p:nvPr/>
        </p:nvSpPr>
        <p:spPr bwMode="auto">
          <a:xfrm>
            <a:off x="4560888" y="5661025"/>
            <a:ext cx="45831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出典：池上彰</a:t>
            </a:r>
            <a:r>
              <a:rPr lang="en-US" altLang="ja-JP"/>
              <a:t>『</a:t>
            </a:r>
            <a:r>
              <a:rPr lang="ja-JP" altLang="en-US"/>
              <a:t>わかりやすく＜伝える＞技術</a:t>
            </a:r>
            <a:r>
              <a:rPr lang="en-US" altLang="ja-JP"/>
              <a:t>』</a:t>
            </a:r>
            <a:endParaRPr lang="ja-JP" altLang="en-US"/>
          </a:p>
        </p:txBody>
      </p:sp>
      <p:pic>
        <p:nvPicPr>
          <p:cNvPr id="19461" name="図 4" descr="池上1.jpg"/>
          <p:cNvPicPr>
            <a:picLocks noChangeAspect="1"/>
          </p:cNvPicPr>
          <p:nvPr/>
        </p:nvPicPr>
        <p:blipFill>
          <a:blip r:embed="rId3" cstate="print">
            <a:extLst>
              <a:ext uri="{28A0092B-C50C-407E-A947-70E740481C1C}">
                <a14:useLocalDpi xmlns:a14="http://schemas.microsoft.com/office/drawing/2010/main" val="0"/>
              </a:ext>
            </a:extLst>
          </a:blip>
          <a:srcRect l="7747" r="10031" b="22536"/>
          <a:stretch>
            <a:fillRect/>
          </a:stretch>
        </p:blipFill>
        <p:spPr bwMode="auto">
          <a:xfrm>
            <a:off x="4500563" y="1844675"/>
            <a:ext cx="43529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msotw9_temp0"/>
          <p:cNvPicPr>
            <a:picLocks noGrp="1" noChangeAspect="1" noChangeArrowheads="1"/>
          </p:cNvPicPr>
          <p:nvPr>
            <p:ph sz="half" idx="1"/>
          </p:nvPr>
        </p:nvPicPr>
        <p:blipFill>
          <a:blip r:embed="rId3">
            <a:lum bright="-12000" contrast="24000"/>
            <a:extLst>
              <a:ext uri="{28A0092B-C50C-407E-A947-70E740481C1C}">
                <a14:useLocalDpi xmlns:a14="http://schemas.microsoft.com/office/drawing/2010/main" val="0"/>
              </a:ext>
            </a:extLst>
          </a:blip>
          <a:srcRect/>
          <a:stretch>
            <a:fillRect/>
          </a:stretch>
        </p:blipFill>
        <p:spPr>
          <a:xfrm>
            <a:off x="3795713" y="581025"/>
            <a:ext cx="5348287" cy="6072695"/>
          </a:xfrm>
          <a:noFill/>
        </p:spPr>
      </p:pic>
      <p:sp>
        <p:nvSpPr>
          <p:cNvPr id="20483" name="テキスト ボックス 11"/>
          <p:cNvSpPr txBox="1">
            <a:spLocks noChangeArrowheads="1"/>
          </p:cNvSpPr>
          <p:nvPr/>
        </p:nvSpPr>
        <p:spPr bwMode="auto">
          <a:xfrm>
            <a:off x="1331913" y="1412875"/>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sz="2000"/>
          </a:p>
        </p:txBody>
      </p:sp>
      <p:sp>
        <p:nvSpPr>
          <p:cNvPr id="12" name="コンテンツ プレースホルダ 11"/>
          <p:cNvSpPr>
            <a:spLocks noGrp="1"/>
          </p:cNvSpPr>
          <p:nvPr>
            <p:ph sz="half" idx="2"/>
          </p:nvPr>
        </p:nvSpPr>
        <p:spPr>
          <a:xfrm>
            <a:off x="250825" y="836613"/>
            <a:ext cx="3600450" cy="5246687"/>
          </a:xfrm>
        </p:spPr>
        <p:txBody>
          <a:bodyPr/>
          <a:lstStyle/>
          <a:p>
            <a:pPr>
              <a:buFont typeface="Arial" charset="0"/>
              <a:buNone/>
              <a:defRPr/>
            </a:pPr>
            <a:r>
              <a:rPr lang="ja-JP" altLang="en-US" sz="2400" dirty="0" smtClean="0"/>
              <a:t>同じデータから様々な表現の主題図が描ける</a:t>
            </a:r>
            <a:endParaRPr lang="en-US" altLang="ja-JP" sz="2400" dirty="0" smtClean="0"/>
          </a:p>
          <a:p>
            <a:pPr marL="457200" indent="-457200">
              <a:buFont typeface="+mj-lt"/>
              <a:buAutoNum type="alphaLcPeriod"/>
              <a:defRPr/>
            </a:pPr>
            <a:r>
              <a:rPr lang="ja-JP" altLang="en-US" sz="2400" dirty="0" smtClean="0"/>
              <a:t>ドットマップ</a:t>
            </a:r>
          </a:p>
          <a:p>
            <a:pPr marL="457200" indent="-457200">
              <a:buFont typeface="+mj-lt"/>
              <a:buAutoNum type="alphaLcPeriod"/>
              <a:defRPr/>
            </a:pPr>
            <a:r>
              <a:rPr lang="ja-JP" altLang="en-US" sz="2400" dirty="0" smtClean="0"/>
              <a:t>コロプレスマップ（階級区分図）</a:t>
            </a:r>
          </a:p>
          <a:p>
            <a:pPr marL="457200" indent="-457200">
              <a:buFont typeface="+mj-lt"/>
              <a:buAutoNum type="alphaLcPeriod"/>
              <a:defRPr/>
            </a:pPr>
            <a:r>
              <a:rPr lang="ja-JP" altLang="en-US" sz="2400" dirty="0" smtClean="0"/>
              <a:t>（同上）</a:t>
            </a:r>
            <a:endParaRPr lang="en-US" altLang="ja-JP" sz="2400" dirty="0" smtClean="0"/>
          </a:p>
          <a:p>
            <a:pPr marL="457200" indent="-457200">
              <a:buFont typeface="+mj-lt"/>
              <a:buAutoNum type="alphaLcPeriod"/>
              <a:defRPr/>
            </a:pPr>
            <a:r>
              <a:rPr lang="ja-JP" altLang="en-US" sz="2400" dirty="0" smtClean="0"/>
              <a:t>等値線図</a:t>
            </a:r>
          </a:p>
          <a:p>
            <a:pPr marL="457200" indent="-457200">
              <a:buFont typeface="+mj-lt"/>
              <a:buAutoNum type="alphaLcPeriod"/>
              <a:defRPr/>
            </a:pPr>
            <a:r>
              <a:rPr lang="ja-JP" altLang="en-US" sz="2400" dirty="0" smtClean="0"/>
              <a:t>レリーフマップ</a:t>
            </a:r>
            <a:endParaRPr lang="en-US" altLang="ja-JP" sz="2400" dirty="0" smtClean="0"/>
          </a:p>
          <a:p>
            <a:pPr marL="457200" indent="-457200">
              <a:buFont typeface="+mj-lt"/>
              <a:buAutoNum type="alphaLcPeriod"/>
              <a:defRPr/>
            </a:pPr>
            <a:r>
              <a:rPr lang="ja-JP" altLang="en-US" sz="2400" dirty="0" smtClean="0"/>
              <a:t>比例記号図（図形図）</a:t>
            </a:r>
          </a:p>
          <a:p>
            <a:pPr marL="457200" indent="-457200">
              <a:buFont typeface="+mj-lt"/>
              <a:buAutoNum type="alphaLcPeriod"/>
              <a:defRPr/>
            </a:pPr>
            <a:r>
              <a:rPr lang="ja-JP" altLang="en-US" sz="2400" dirty="0" smtClean="0"/>
              <a:t>流線図</a:t>
            </a:r>
            <a:endParaRPr lang="en-US" altLang="ja-JP" sz="2400" dirty="0" smtClean="0"/>
          </a:p>
          <a:p>
            <a:pPr marL="457200" indent="-457200">
              <a:buFont typeface="+mj-lt"/>
              <a:buAutoNum type="alphaLcPeriod"/>
              <a:defRPr/>
            </a:pPr>
            <a:r>
              <a:rPr lang="ja-JP" altLang="en-US" sz="2400" dirty="0" smtClean="0"/>
              <a:t>カルトグラム</a:t>
            </a:r>
          </a:p>
          <a:p>
            <a:pPr marL="457200" indent="-457200">
              <a:buFont typeface="+mj-lt"/>
              <a:buAutoNum type="alphaLcPeriod"/>
              <a:defRPr/>
            </a:pPr>
            <a:r>
              <a:rPr lang="ja-JP" altLang="en-US" sz="2400" dirty="0" smtClean="0"/>
              <a:t>立体図</a:t>
            </a:r>
          </a:p>
          <a:p>
            <a:pPr>
              <a:defRPr/>
            </a:pPr>
            <a:endParaRPr lang="en-US" altLang="ja-JP" sz="2400" dirty="0" smtClean="0"/>
          </a:p>
          <a:p>
            <a:pPr>
              <a:defRPr/>
            </a:pPr>
            <a:endParaRPr lang="ja-JP" altLang="en-US" sz="2400" dirty="0" smtClean="0"/>
          </a:p>
          <a:p>
            <a:pPr>
              <a:defRPr/>
            </a:pPr>
            <a:endParaRPr lang="ja-JP" altLang="en-US" sz="2400" dirty="0"/>
          </a:p>
        </p:txBody>
      </p:sp>
      <p:sp>
        <p:nvSpPr>
          <p:cNvPr id="20485" name="テキスト ボックス 12"/>
          <p:cNvSpPr txBox="1">
            <a:spLocks noChangeArrowheads="1"/>
          </p:cNvSpPr>
          <p:nvPr/>
        </p:nvSpPr>
        <p:spPr bwMode="auto">
          <a:xfrm>
            <a:off x="250825" y="6381750"/>
            <a:ext cx="35448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Kraak and Ormeling (2003)</a:t>
            </a:r>
            <a:endParaRPr lang="ja-JP" altLang="en-US"/>
          </a:p>
        </p:txBody>
      </p:sp>
      <p:sp>
        <p:nvSpPr>
          <p:cNvPr id="20486" name="タイトル 4"/>
          <p:cNvSpPr>
            <a:spLocks noGrp="1"/>
          </p:cNvSpPr>
          <p:nvPr>
            <p:ph type="title"/>
          </p:nvPr>
        </p:nvSpPr>
        <p:spPr>
          <a:xfrm>
            <a:off x="468313" y="188913"/>
            <a:ext cx="8229600" cy="563562"/>
          </a:xfrm>
        </p:spPr>
        <p:txBody>
          <a:bodyPr/>
          <a:lstStyle/>
          <a:p>
            <a:r>
              <a:rPr lang="ja-JP" altLang="en-US" sz="3200" smtClean="0"/>
              <a:t>様々な地図表現</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274638"/>
            <a:ext cx="8229600" cy="706437"/>
          </a:xfrm>
        </p:spPr>
        <p:txBody>
          <a:bodyPr/>
          <a:lstStyle/>
          <a:p>
            <a:pPr eaLnBrk="1" hangingPunct="1"/>
            <a:r>
              <a:rPr lang="ja-JP" altLang="en-US" smtClean="0"/>
              <a:t>ここで学ぶこと</a:t>
            </a:r>
          </a:p>
        </p:txBody>
      </p:sp>
      <p:sp>
        <p:nvSpPr>
          <p:cNvPr id="3075" name="コンテンツ プレースホルダ 2"/>
          <p:cNvSpPr>
            <a:spLocks noGrp="1"/>
          </p:cNvSpPr>
          <p:nvPr>
            <p:ph idx="1"/>
          </p:nvPr>
        </p:nvSpPr>
        <p:spPr>
          <a:xfrm>
            <a:off x="611188" y="1052513"/>
            <a:ext cx="8075612" cy="5329237"/>
          </a:xfrm>
        </p:spPr>
        <p:txBody>
          <a:bodyPr/>
          <a:lstStyle/>
          <a:p>
            <a:pPr marL="514350" indent="-514350" eaLnBrk="1" hangingPunct="1">
              <a:buFont typeface="Calibri" pitchFamily="34" charset="0"/>
              <a:buAutoNum type="arabicPeriod"/>
            </a:pPr>
            <a:r>
              <a:rPr lang="ja-JP" altLang="en-US" sz="2800" smtClean="0"/>
              <a:t>空間的思考とその構成</a:t>
            </a:r>
            <a:endParaRPr lang="en-US" altLang="ja-JP" sz="2800" smtClean="0"/>
          </a:p>
          <a:p>
            <a:pPr marL="914400" lvl="1" indent="-514350" eaLnBrk="1" hangingPunct="1"/>
            <a:r>
              <a:rPr lang="ja-JP" altLang="en-US" sz="2400" smtClean="0"/>
              <a:t>関連する用語：空間的リテラシー，グラフィカシー，空間的能力</a:t>
            </a:r>
            <a:endParaRPr lang="en-US" altLang="ja-JP" sz="2400" smtClean="0"/>
          </a:p>
          <a:p>
            <a:pPr marL="914400" lvl="1" indent="-514350" eaLnBrk="1" hangingPunct="1"/>
            <a:r>
              <a:rPr lang="ja-JP" altLang="en-US" sz="2400" smtClean="0"/>
              <a:t>構成要素：空間的概念，表現ツール，推論過程</a:t>
            </a:r>
            <a:endParaRPr lang="en-US" altLang="ja-JP" sz="2400" smtClean="0"/>
          </a:p>
          <a:p>
            <a:pPr marL="514350" indent="-514350" eaLnBrk="1" hangingPunct="1">
              <a:buFont typeface="Calibri" pitchFamily="34" charset="0"/>
              <a:buAutoNum type="arabicPeriod"/>
            </a:pPr>
            <a:r>
              <a:rPr lang="ja-JP" altLang="en-US" sz="2800" smtClean="0"/>
              <a:t>空間的概念と人間の空間認知</a:t>
            </a:r>
            <a:endParaRPr lang="en-US" altLang="ja-JP" sz="2800" smtClean="0"/>
          </a:p>
          <a:p>
            <a:pPr marL="514350" indent="-514350" eaLnBrk="1" hangingPunct="1">
              <a:buFont typeface="Calibri" pitchFamily="34" charset="0"/>
              <a:buAutoNum type="arabicPeriod"/>
            </a:pPr>
            <a:r>
              <a:rPr lang="ja-JP" altLang="en-US" sz="2800" smtClean="0"/>
              <a:t>空間的表現ツール</a:t>
            </a:r>
            <a:endParaRPr lang="en-US" altLang="ja-JP" sz="2800" smtClean="0"/>
          </a:p>
          <a:p>
            <a:pPr marL="514350" indent="-514350" eaLnBrk="1" hangingPunct="1">
              <a:buFont typeface="Calibri" pitchFamily="34" charset="0"/>
              <a:buAutoNum type="arabicPeriod"/>
            </a:pPr>
            <a:r>
              <a:rPr lang="ja-JP" altLang="en-US" sz="2800" smtClean="0"/>
              <a:t>空間的推論過程</a:t>
            </a:r>
            <a:endParaRPr lang="en-US" altLang="ja-JP" sz="2800" smtClean="0"/>
          </a:p>
          <a:p>
            <a:pPr marL="514350" indent="-514350" eaLnBrk="1" hangingPunct="1">
              <a:buFont typeface="Calibri" pitchFamily="34" charset="0"/>
              <a:buAutoNum type="arabicPeriod"/>
            </a:pPr>
            <a:r>
              <a:rPr lang="ja-JP" altLang="en-US" sz="2800" smtClean="0"/>
              <a:t>空間的思考の応用</a:t>
            </a:r>
            <a:endParaRPr lang="en-US" altLang="ja-JP" sz="2800" smtClean="0"/>
          </a:p>
          <a:p>
            <a:pPr marL="914400" lvl="1" indent="-514350" eaLnBrk="1" hangingPunct="1"/>
            <a:r>
              <a:rPr lang="ja-JP" altLang="en-US" sz="2400" smtClean="0"/>
              <a:t>学校教育における空間的思考の指導</a:t>
            </a:r>
            <a:endParaRPr lang="en-US" altLang="ja-JP" sz="2400" smtClean="0"/>
          </a:p>
          <a:p>
            <a:pPr marL="914400" lvl="1" indent="-514350" eaLnBrk="1" hangingPunct="1"/>
            <a:r>
              <a:rPr lang="ja-JP" altLang="en-US" sz="2400" smtClean="0"/>
              <a:t>空間的思考の社会的応用</a:t>
            </a:r>
            <a:endParaRPr lang="en-US" altLang="ja-JP" sz="2400" smtClean="0"/>
          </a:p>
          <a:p>
            <a:pPr marL="914400" lvl="1" indent="-514350" eaLnBrk="1" hangingPunct="1"/>
            <a:r>
              <a:rPr lang="ja-JP" altLang="en-US" sz="2400" smtClean="0"/>
              <a:t>地理情報科学と空間的思考</a:t>
            </a:r>
            <a:endParaRPr lang="en-US" altLang="ja-JP" sz="2400" smtClean="0"/>
          </a:p>
          <a:p>
            <a:pPr marL="914400" lvl="1" indent="-514350" eaLnBrk="1" hangingPunct="1"/>
            <a:endParaRPr lang="en-US" altLang="ja-JP" sz="240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a:xfrm>
            <a:off x="457200" y="274638"/>
            <a:ext cx="8229600" cy="850900"/>
          </a:xfrm>
        </p:spPr>
        <p:txBody>
          <a:bodyPr/>
          <a:lstStyle/>
          <a:p>
            <a:r>
              <a:rPr lang="ja-JP" altLang="en-US" sz="3200" smtClean="0"/>
              <a:t>デジタル化で多様化する地図表現</a:t>
            </a:r>
          </a:p>
        </p:txBody>
      </p:sp>
      <p:pic>
        <p:nvPicPr>
          <p:cNvPr id="21508" name="Picture 5"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0938"/>
            <a:ext cx="51911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テキスト ボックス 12"/>
          <p:cNvSpPr txBox="1">
            <a:spLocks noChangeArrowheads="1"/>
          </p:cNvSpPr>
          <p:nvPr/>
        </p:nvSpPr>
        <p:spPr bwMode="auto">
          <a:xfrm>
            <a:off x="1187450" y="1773238"/>
            <a:ext cx="2662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400"/>
              <a:t>マルチメディア地図</a:t>
            </a:r>
          </a:p>
        </p:txBody>
      </p:sp>
      <p:sp>
        <p:nvSpPr>
          <p:cNvPr id="21510" name="テキスト ボックス 14"/>
          <p:cNvSpPr txBox="1">
            <a:spLocks noChangeArrowheads="1"/>
          </p:cNvSpPr>
          <p:nvPr/>
        </p:nvSpPr>
        <p:spPr bwMode="auto">
          <a:xfrm>
            <a:off x="5148263" y="1700213"/>
            <a:ext cx="3744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400"/>
              <a:t>ヴァーチャル地図</a:t>
            </a:r>
          </a:p>
        </p:txBody>
      </p:sp>
      <p:sp>
        <p:nvSpPr>
          <p:cNvPr id="21511" name="テキスト ボックス 11"/>
          <p:cNvSpPr txBox="1">
            <a:spLocks noChangeArrowheads="1"/>
          </p:cNvSpPr>
          <p:nvPr/>
        </p:nvSpPr>
        <p:spPr bwMode="auto">
          <a:xfrm>
            <a:off x="827088" y="5516563"/>
            <a:ext cx="367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Kraak and Ormeling (2003)</a:t>
            </a:r>
            <a:endParaRPr lang="ja-JP" altLang="en-US"/>
          </a:p>
        </p:txBody>
      </p:sp>
      <p:sp>
        <p:nvSpPr>
          <p:cNvPr id="21512" name="テキスト ボックス 12"/>
          <p:cNvSpPr txBox="1">
            <a:spLocks noChangeArrowheads="1"/>
          </p:cNvSpPr>
          <p:nvPr/>
        </p:nvSpPr>
        <p:spPr bwMode="auto">
          <a:xfrm>
            <a:off x="5940425" y="5516563"/>
            <a:ext cx="2940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Google Earth</a:t>
            </a:r>
            <a:endParaRPr lang="ja-JP" altLang="en-US"/>
          </a:p>
        </p:txBody>
      </p:sp>
      <p:pic>
        <p:nvPicPr>
          <p:cNvPr id="2151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2225" y="2349500"/>
            <a:ext cx="3897313"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a:xfrm>
            <a:off x="457200" y="274638"/>
            <a:ext cx="8229600" cy="850900"/>
          </a:xfrm>
        </p:spPr>
        <p:txBody>
          <a:bodyPr/>
          <a:lstStyle/>
          <a:p>
            <a:pPr eaLnBrk="1" hangingPunct="1"/>
            <a:r>
              <a:rPr lang="ja-JP" altLang="en-US" smtClean="0"/>
              <a:t>４．空間的推論過程</a:t>
            </a:r>
          </a:p>
        </p:txBody>
      </p:sp>
      <p:sp>
        <p:nvSpPr>
          <p:cNvPr id="25603" name="コンテンツ プレースホルダ 2"/>
          <p:cNvSpPr>
            <a:spLocks noGrp="1"/>
          </p:cNvSpPr>
          <p:nvPr>
            <p:ph sz="half" idx="1"/>
          </p:nvPr>
        </p:nvSpPr>
        <p:spPr>
          <a:xfrm>
            <a:off x="457200" y="1268413"/>
            <a:ext cx="3970338" cy="4857750"/>
          </a:xfrm>
        </p:spPr>
        <p:txBody>
          <a:bodyPr/>
          <a:lstStyle/>
          <a:p>
            <a:pPr eaLnBrk="1" hangingPunct="1">
              <a:defRPr/>
            </a:pPr>
            <a:r>
              <a:rPr lang="ja-JP" altLang="en-US" dirty="0" smtClean="0"/>
              <a:t>空間的推論を用いた問題解決と意志決定の場面</a:t>
            </a:r>
            <a:endParaRPr lang="en-US" altLang="ja-JP" dirty="0" smtClean="0"/>
          </a:p>
          <a:p>
            <a:pPr lvl="1" eaLnBrk="1" hangingPunct="1">
              <a:defRPr/>
            </a:pPr>
            <a:r>
              <a:rPr lang="ja-JP" altLang="en-US" dirty="0" smtClean="0"/>
              <a:t>日常生活：</a:t>
            </a:r>
            <a:r>
              <a:rPr lang="en-US" altLang="ja-JP" dirty="0" smtClean="0"/>
              <a:t>ex.</a:t>
            </a:r>
            <a:r>
              <a:rPr lang="ja-JP" altLang="en-US" dirty="0" smtClean="0"/>
              <a:t>道探し／道案内</a:t>
            </a:r>
            <a:endParaRPr lang="en-US" altLang="ja-JP" dirty="0" smtClean="0"/>
          </a:p>
          <a:p>
            <a:pPr lvl="1" eaLnBrk="1" hangingPunct="1">
              <a:defRPr/>
            </a:pPr>
            <a:r>
              <a:rPr lang="ja-JP" altLang="en-US" dirty="0" smtClean="0"/>
              <a:t>業務：</a:t>
            </a:r>
            <a:r>
              <a:rPr lang="en-US" altLang="ja-JP" dirty="0" smtClean="0"/>
              <a:t>ex.</a:t>
            </a:r>
            <a:r>
              <a:rPr lang="ja-JP" altLang="en-US" dirty="0" smtClean="0"/>
              <a:t>建造物の設計，乗り物の運転</a:t>
            </a:r>
            <a:endParaRPr lang="en-US" altLang="ja-JP" dirty="0" smtClean="0"/>
          </a:p>
          <a:p>
            <a:pPr lvl="1" eaLnBrk="1" hangingPunct="1">
              <a:defRPr/>
            </a:pPr>
            <a:r>
              <a:rPr lang="ja-JP" altLang="en-US" dirty="0" smtClean="0"/>
              <a:t>科学的研究：</a:t>
            </a:r>
            <a:r>
              <a:rPr lang="en-US" altLang="ja-JP" dirty="0" smtClean="0"/>
              <a:t>ex.</a:t>
            </a:r>
            <a:r>
              <a:rPr lang="ja-JP" altLang="en-US" dirty="0" smtClean="0"/>
              <a:t>地理学，理工系の研究</a:t>
            </a:r>
            <a:endParaRPr lang="en-US" altLang="ja-JP" dirty="0" smtClean="0"/>
          </a:p>
          <a:p>
            <a:pPr lvl="1" eaLnBrk="1" hangingPunct="1">
              <a:defRPr/>
            </a:pPr>
            <a:r>
              <a:rPr lang="ja-JP" altLang="en-US" dirty="0" smtClean="0"/>
              <a:t>社会的問題解決：</a:t>
            </a:r>
            <a:r>
              <a:rPr lang="en-US" altLang="ja-JP" dirty="0" smtClean="0"/>
              <a:t>ex.</a:t>
            </a:r>
            <a:r>
              <a:rPr lang="ja-JP" altLang="en-US" dirty="0" smtClean="0"/>
              <a:t>災害対策，まちづくり</a:t>
            </a:r>
            <a:endParaRPr lang="en-US" altLang="ja-JP" dirty="0" smtClean="0"/>
          </a:p>
          <a:p>
            <a:pPr marL="914400" lvl="1" indent="-457200" eaLnBrk="1" hangingPunct="1">
              <a:buFont typeface="+mj-ea"/>
              <a:buAutoNum type="circleNumDbPlain"/>
              <a:defRPr/>
            </a:pPr>
            <a:endParaRPr lang="en-US" altLang="ja-JP" dirty="0" smtClean="0"/>
          </a:p>
        </p:txBody>
      </p:sp>
      <p:sp>
        <p:nvSpPr>
          <p:cNvPr id="22532" name="コンテンツ プレースホルダ 4"/>
          <p:cNvSpPr>
            <a:spLocks noGrp="1"/>
          </p:cNvSpPr>
          <p:nvPr>
            <p:ph sz="half" idx="2"/>
          </p:nvPr>
        </p:nvSpPr>
        <p:spPr>
          <a:xfrm>
            <a:off x="4500563" y="1196975"/>
            <a:ext cx="4186237" cy="5400675"/>
          </a:xfrm>
        </p:spPr>
        <p:txBody>
          <a:bodyPr/>
          <a:lstStyle/>
          <a:p>
            <a:pPr eaLnBrk="1" hangingPunct="1">
              <a:buFont typeface="Arial" charset="0"/>
              <a:buNone/>
            </a:pPr>
            <a:r>
              <a:rPr lang="en-US" altLang="ja-JP" sz="2400" smtClean="0"/>
              <a:t>【</a:t>
            </a:r>
            <a:r>
              <a:rPr lang="ja-JP" altLang="en-US" sz="2400" smtClean="0"/>
              <a:t>事例</a:t>
            </a:r>
            <a:r>
              <a:rPr lang="en-US" altLang="ja-JP" sz="2400" smtClean="0"/>
              <a:t>】</a:t>
            </a:r>
          </a:p>
          <a:p>
            <a:pPr eaLnBrk="1" hangingPunct="1">
              <a:buFont typeface="Arial" charset="0"/>
              <a:buNone/>
            </a:pPr>
            <a:r>
              <a:rPr lang="ja-JP" altLang="en-US" sz="2400" smtClean="0"/>
              <a:t>＜問題＞渋谷駅から東急文化村に行く途中で道に迷ってしまった。どうするか？</a:t>
            </a:r>
            <a:endParaRPr lang="en-US" altLang="ja-JP" sz="2400" smtClean="0"/>
          </a:p>
          <a:p>
            <a:pPr eaLnBrk="1" hangingPunct="1">
              <a:buFont typeface="Arial" charset="0"/>
              <a:buNone/>
            </a:pPr>
            <a:r>
              <a:rPr lang="en-US" altLang="ja-JP" sz="2400" smtClean="0"/>
              <a:t>【</a:t>
            </a:r>
            <a:r>
              <a:rPr lang="ja-JP" altLang="en-US" sz="2400" smtClean="0"/>
              <a:t>推論過程</a:t>
            </a:r>
            <a:r>
              <a:rPr lang="en-US" altLang="ja-JP" sz="2400" smtClean="0"/>
              <a:t>】</a:t>
            </a:r>
          </a:p>
          <a:p>
            <a:pPr eaLnBrk="1" hangingPunct="1">
              <a:buFont typeface="Arial" charset="0"/>
              <a:buNone/>
            </a:pPr>
            <a:r>
              <a:rPr lang="ja-JP" altLang="en-US" sz="2400" smtClean="0"/>
              <a:t>＜方略＞出発点の駅に戻って、道をたどり直す。</a:t>
            </a:r>
            <a:endParaRPr lang="en-US" altLang="ja-JP" sz="2400" smtClean="0"/>
          </a:p>
          <a:p>
            <a:pPr eaLnBrk="1" hangingPunct="1">
              <a:buFont typeface="Arial" charset="0"/>
              <a:buNone/>
            </a:pPr>
            <a:r>
              <a:rPr lang="ja-JP" altLang="en-US" sz="2400" smtClean="0"/>
              <a:t>＜既有知識＞渋谷駅周辺はすり鉢状の地形で，駅は谷の底にある。</a:t>
            </a:r>
            <a:endParaRPr lang="en-US" altLang="ja-JP" sz="2400" smtClean="0"/>
          </a:p>
          <a:p>
            <a:pPr eaLnBrk="1" hangingPunct="1">
              <a:buFont typeface="Arial" charset="0"/>
              <a:buNone/>
            </a:pPr>
            <a:r>
              <a:rPr lang="ja-JP" altLang="en-US" sz="2400" smtClean="0"/>
              <a:t>＜解決策＞道路の傾斜をみて，低い方に歩いて行けば駅にたどり着ける。</a:t>
            </a:r>
            <a:endParaRPr lang="en-US" altLang="ja-JP" sz="2400" smtClean="0"/>
          </a:p>
          <a:p>
            <a:endParaRPr lang="ja-JP" altLang="en-US" sz="24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4"/>
          <p:cNvSpPr>
            <a:spLocks noGrp="1"/>
          </p:cNvSpPr>
          <p:nvPr>
            <p:ph type="title"/>
          </p:nvPr>
        </p:nvSpPr>
        <p:spPr>
          <a:xfrm>
            <a:off x="457200" y="274638"/>
            <a:ext cx="8229600" cy="706437"/>
          </a:xfrm>
        </p:spPr>
        <p:txBody>
          <a:bodyPr/>
          <a:lstStyle/>
          <a:p>
            <a:r>
              <a:rPr lang="ja-JP" altLang="en-US" sz="3200" smtClean="0"/>
              <a:t>エイミング・オフ</a:t>
            </a:r>
            <a:r>
              <a:rPr lang="en-US" altLang="ja-JP" sz="3200" smtClean="0"/>
              <a:t>(aiming-off)</a:t>
            </a:r>
            <a:endParaRPr lang="ja-JP" altLang="en-US" sz="3200" smtClean="0"/>
          </a:p>
        </p:txBody>
      </p:sp>
      <p:sp>
        <p:nvSpPr>
          <p:cNvPr id="23555" name="コンテンツ プレースホルダ 5"/>
          <p:cNvSpPr>
            <a:spLocks noGrp="1"/>
          </p:cNvSpPr>
          <p:nvPr>
            <p:ph sz="half" idx="1"/>
          </p:nvPr>
        </p:nvSpPr>
        <p:spPr>
          <a:xfrm>
            <a:off x="457200" y="1125538"/>
            <a:ext cx="4038600" cy="5000625"/>
          </a:xfrm>
        </p:spPr>
        <p:txBody>
          <a:bodyPr/>
          <a:lstStyle/>
          <a:p>
            <a:pPr>
              <a:buFont typeface="Arial" charset="0"/>
              <a:buNone/>
            </a:pPr>
            <a:r>
              <a:rPr lang="en-US" altLang="ja-JP" sz="2400" smtClean="0"/>
              <a:t>【</a:t>
            </a:r>
            <a:r>
              <a:rPr lang="ja-JP" altLang="en-US" sz="2400" smtClean="0"/>
              <a:t>ミクロネシアで用いられている航海術の例</a:t>
            </a:r>
            <a:r>
              <a:rPr lang="en-US" altLang="ja-JP" sz="2400" smtClean="0"/>
              <a:t>】</a:t>
            </a:r>
          </a:p>
          <a:p>
            <a:r>
              <a:rPr lang="ja-JP" altLang="en-US" sz="2400" smtClean="0"/>
              <a:t>西向きの海流が流れている海域で目的地の東に環礁が広がっている場合，目的地より東側に広がる環礁をめざして航海する（つまり，意図的に目標を外す）</a:t>
            </a:r>
            <a:endParaRPr lang="en-US" altLang="ja-JP" sz="2400" smtClean="0"/>
          </a:p>
          <a:p>
            <a:pPr>
              <a:buFont typeface="Arial" charset="0"/>
              <a:buNone/>
            </a:pPr>
            <a:r>
              <a:rPr lang="ja-JP" altLang="en-US" sz="2400" smtClean="0"/>
              <a:t>→　海流に流されて西側の海域にそれて外洋に出てしまうことを回避する</a:t>
            </a:r>
            <a:endParaRPr lang="en-US" altLang="ja-JP" sz="2400" smtClean="0"/>
          </a:p>
          <a:p>
            <a:pPr>
              <a:buFont typeface="Arial" charset="0"/>
              <a:buNone/>
            </a:pPr>
            <a:r>
              <a:rPr lang="en-US" altLang="ja-JP" sz="2400" smtClean="0"/>
              <a:t>※</a:t>
            </a:r>
            <a:r>
              <a:rPr lang="ja-JP" altLang="en-US" sz="2400" smtClean="0"/>
              <a:t>　オリエンテーリング競技では「エイミング・オフ」と呼ばれる方法と同じ。</a:t>
            </a:r>
          </a:p>
        </p:txBody>
      </p:sp>
      <p:pic>
        <p:nvPicPr>
          <p:cNvPr id="23556" name="Picture 4" descr="fig5_19"/>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1196975"/>
            <a:ext cx="3898900" cy="53022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2"/>
          <p:cNvSpPr>
            <a:spLocks noGrp="1"/>
          </p:cNvSpPr>
          <p:nvPr>
            <p:ph type="title"/>
          </p:nvPr>
        </p:nvSpPr>
        <p:spPr>
          <a:xfrm>
            <a:off x="457200" y="274638"/>
            <a:ext cx="8229600" cy="777875"/>
          </a:xfrm>
        </p:spPr>
        <p:txBody>
          <a:bodyPr/>
          <a:lstStyle/>
          <a:p>
            <a:r>
              <a:rPr lang="ja-JP" altLang="en-US" sz="3200" smtClean="0"/>
              <a:t>ナビゲーション（道探し）過程の事例</a:t>
            </a:r>
          </a:p>
        </p:txBody>
      </p:sp>
      <p:sp>
        <p:nvSpPr>
          <p:cNvPr id="24579" name="コンテンツ プレースホルダ 3"/>
          <p:cNvSpPr>
            <a:spLocks noGrp="1"/>
          </p:cNvSpPr>
          <p:nvPr>
            <p:ph sz="half" idx="1"/>
          </p:nvPr>
        </p:nvSpPr>
        <p:spPr>
          <a:xfrm>
            <a:off x="457200" y="1125538"/>
            <a:ext cx="8218488" cy="1871662"/>
          </a:xfrm>
        </p:spPr>
        <p:txBody>
          <a:bodyPr/>
          <a:lstStyle/>
          <a:p>
            <a:r>
              <a:rPr lang="ja-JP" altLang="en-US" sz="2400" smtClean="0"/>
              <a:t>既知の情報から未知の空間的関係を推論し問題を解決する</a:t>
            </a:r>
            <a:endParaRPr lang="en-US" altLang="ja-JP" sz="2400" smtClean="0"/>
          </a:p>
          <a:p>
            <a:pPr lvl="1">
              <a:buFont typeface="Arial" charset="0"/>
              <a:buNone/>
            </a:pPr>
            <a:r>
              <a:rPr lang="en-US" altLang="ja-JP" sz="2000" smtClean="0"/>
              <a:t>Ex.)</a:t>
            </a:r>
            <a:r>
              <a:rPr lang="ja-JP" altLang="en-US" sz="2000" smtClean="0"/>
              <a:t>はじめて訪れる場所への行き方を探す</a:t>
            </a:r>
            <a:endParaRPr lang="en-US" altLang="ja-JP" sz="2000" smtClean="0"/>
          </a:p>
          <a:p>
            <a:r>
              <a:rPr lang="ja-JP" altLang="en-US" sz="2400" smtClean="0"/>
              <a:t>目的地に向かう空間移動（ナビゲーション）の一般的な過程</a:t>
            </a:r>
          </a:p>
        </p:txBody>
      </p:sp>
      <p:pic>
        <p:nvPicPr>
          <p:cNvPr id="24580" name="Picture 2" descr="msotw9_temp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988" y="2349500"/>
            <a:ext cx="688498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テキスト ボックス 4"/>
          <p:cNvSpPr txBox="1">
            <a:spLocks noChangeArrowheads="1"/>
          </p:cNvSpPr>
          <p:nvPr/>
        </p:nvSpPr>
        <p:spPr bwMode="auto">
          <a:xfrm>
            <a:off x="6588125" y="6381750"/>
            <a:ext cx="1966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出典：村越（</a:t>
            </a:r>
            <a:r>
              <a:rPr lang="en-US" altLang="ja-JP"/>
              <a:t>2001</a:t>
            </a:r>
            <a:r>
              <a:rPr lang="ja-JP" altLang="en-US"/>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r>
              <a:rPr lang="ja-JP" altLang="en-US" sz="3200" smtClean="0"/>
              <a:t>一般的な推論モデル</a:t>
            </a:r>
          </a:p>
        </p:txBody>
      </p:sp>
      <p:sp>
        <p:nvSpPr>
          <p:cNvPr id="25603" name="コンテンツ プレースホルダ 2"/>
          <p:cNvSpPr>
            <a:spLocks noGrp="1"/>
          </p:cNvSpPr>
          <p:nvPr>
            <p:ph idx="1"/>
          </p:nvPr>
        </p:nvSpPr>
        <p:spPr>
          <a:xfrm>
            <a:off x="457200" y="1341438"/>
            <a:ext cx="8229600" cy="4784725"/>
          </a:xfrm>
        </p:spPr>
        <p:txBody>
          <a:bodyPr/>
          <a:lstStyle/>
          <a:p>
            <a:pPr eaLnBrk="1"/>
            <a:r>
              <a:rPr lang="ja-JP" altLang="en-US" sz="2800" smtClean="0"/>
              <a:t>演繹：一般的な前提から経験に頼らずに論理的に結論を導き出す（</a:t>
            </a:r>
            <a:r>
              <a:rPr lang="en-US" altLang="ja-JP" sz="2800" smtClean="0"/>
              <a:t>ex.</a:t>
            </a:r>
            <a:r>
              <a:rPr lang="ja-JP" altLang="en-US" sz="2800" smtClean="0"/>
              <a:t>三段論法）</a:t>
            </a:r>
            <a:endParaRPr lang="en-US" altLang="ja-JP" sz="2800" smtClean="0"/>
          </a:p>
          <a:p>
            <a:pPr eaLnBrk="1"/>
            <a:r>
              <a:rPr lang="ja-JP" altLang="en-US" sz="2800" smtClean="0"/>
              <a:t>帰納：個々の事例から一般的な結論を導き出す</a:t>
            </a:r>
            <a:endParaRPr lang="en-US" altLang="ja-JP" sz="2800" smtClean="0"/>
          </a:p>
          <a:p>
            <a:pPr eaLnBrk="1"/>
            <a:r>
              <a:rPr lang="ja-JP" altLang="en-US" sz="2800" smtClean="0"/>
              <a:t>アブダクション（仮説的推論）：観察された事実から出発して，それを最もよく説明する仮説を導き出す</a:t>
            </a:r>
            <a:endParaRPr lang="en-US" altLang="ja-JP" sz="2800" smtClean="0"/>
          </a:p>
          <a:p>
            <a:pPr lvl="1" eaLnBrk="1"/>
            <a:r>
              <a:rPr lang="ja-JP" altLang="en-US" smtClean="0"/>
              <a:t>地理空間情報を対話的または視覚的に処理して，現実世界の問題の解決を可能にする</a:t>
            </a:r>
            <a:r>
              <a:rPr lang="en-US" altLang="ja-JP" smtClean="0"/>
              <a:t>GIS</a:t>
            </a:r>
            <a:r>
              <a:rPr lang="ja-JP" altLang="en-US" smtClean="0"/>
              <a:t>は，アブダクションに適している。</a:t>
            </a:r>
            <a:endParaRPr lang="en-US" altLang="ja-JP" smtClean="0"/>
          </a:p>
          <a:p>
            <a:pPr lvl="1" eaLnBrk="1"/>
            <a:r>
              <a:rPr lang="en-US" altLang="ja-JP" smtClean="0"/>
              <a:t>GIS</a:t>
            </a:r>
            <a:r>
              <a:rPr lang="ja-JP" altLang="en-US" smtClean="0"/>
              <a:t>の様々な空間解析機能は，空間的推論を支援するツールとしての役割を果たす。</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395288" y="333375"/>
            <a:ext cx="8229600" cy="1143000"/>
          </a:xfrm>
        </p:spPr>
        <p:txBody>
          <a:bodyPr/>
          <a:lstStyle/>
          <a:p>
            <a:pPr eaLnBrk="1" hangingPunct="1"/>
            <a:r>
              <a:rPr lang="ja-JP" altLang="en-US" smtClean="0"/>
              <a:t>５</a:t>
            </a:r>
            <a:r>
              <a:rPr lang="en-US" altLang="ja-JP" smtClean="0"/>
              <a:t>.</a:t>
            </a:r>
            <a:r>
              <a:rPr lang="ja-JP" altLang="ja-JP" smtClean="0"/>
              <a:t>　空間的思考の</a:t>
            </a:r>
            <a:r>
              <a:rPr lang="ja-JP" altLang="en-US" smtClean="0"/>
              <a:t>応用</a:t>
            </a:r>
            <a:r>
              <a:rPr lang="en-US" altLang="ja-JP" smtClean="0"/>
              <a:t/>
            </a:r>
            <a:br>
              <a:rPr lang="en-US" altLang="ja-JP" smtClean="0"/>
            </a:br>
            <a:r>
              <a:rPr lang="en-US" altLang="ja-JP" sz="3200" smtClean="0"/>
              <a:t>5.1</a:t>
            </a:r>
            <a:r>
              <a:rPr lang="ja-JP" altLang="en-US" sz="3200" smtClean="0"/>
              <a:t>　学校教育における空間的思考の指導</a:t>
            </a:r>
          </a:p>
        </p:txBody>
      </p:sp>
      <p:sp>
        <p:nvSpPr>
          <p:cNvPr id="26627" name="コンテンツ プレースホルダ 2"/>
          <p:cNvSpPr>
            <a:spLocks noGrp="1"/>
          </p:cNvSpPr>
          <p:nvPr>
            <p:ph idx="1"/>
          </p:nvPr>
        </p:nvSpPr>
        <p:spPr>
          <a:xfrm>
            <a:off x="395288" y="1700213"/>
            <a:ext cx="8229600" cy="4465637"/>
          </a:xfrm>
        </p:spPr>
        <p:txBody>
          <a:bodyPr/>
          <a:lstStyle/>
          <a:p>
            <a:pPr eaLnBrk="1" hangingPunct="1"/>
            <a:r>
              <a:rPr lang="ja-JP" altLang="en-US" sz="2400" smtClean="0"/>
              <a:t>初等教育で習得される基礎的技能</a:t>
            </a:r>
            <a:endParaRPr lang="en-US" altLang="ja-JP" sz="2400" smtClean="0"/>
          </a:p>
          <a:p>
            <a:pPr eaLnBrk="1" hangingPunct="1">
              <a:buFont typeface="Arial" charset="0"/>
              <a:buNone/>
            </a:pPr>
            <a:r>
              <a:rPr lang="ja-JP" altLang="en-US" sz="2400" smtClean="0"/>
              <a:t>　英語圏：“</a:t>
            </a:r>
            <a:r>
              <a:rPr lang="en-US" altLang="ja-JP" sz="2400" smtClean="0"/>
              <a:t>3R</a:t>
            </a:r>
            <a:r>
              <a:rPr lang="ja-JP" altLang="en-US" sz="2400" smtClean="0"/>
              <a:t>”（</a:t>
            </a:r>
            <a:r>
              <a:rPr lang="en-US" altLang="ja-JP" sz="2400" smtClean="0"/>
              <a:t>Reading</a:t>
            </a:r>
            <a:r>
              <a:rPr lang="ja-JP" altLang="en-US" sz="2400" smtClean="0"/>
              <a:t>、</a:t>
            </a:r>
            <a:r>
              <a:rPr lang="en-US" altLang="ja-JP" sz="2400" smtClean="0"/>
              <a:t>Writing</a:t>
            </a:r>
            <a:r>
              <a:rPr lang="ja-JP" altLang="en-US" sz="2400" smtClean="0"/>
              <a:t>、</a:t>
            </a:r>
            <a:r>
              <a:rPr lang="en-US" altLang="ja-JP" sz="2400" smtClean="0"/>
              <a:t>Arithmetic</a:t>
            </a:r>
            <a:r>
              <a:rPr lang="ja-JP" altLang="en-US" sz="2400" smtClean="0"/>
              <a:t>）＋グラフィカシー（または，空間的リテラシー）</a:t>
            </a:r>
            <a:endParaRPr lang="en-US" altLang="ja-JP" sz="2400" smtClean="0"/>
          </a:p>
          <a:p>
            <a:pPr eaLnBrk="1" hangingPunct="1">
              <a:buFont typeface="Arial" charset="0"/>
              <a:buNone/>
            </a:pPr>
            <a:r>
              <a:rPr lang="ja-JP" altLang="en-US" sz="2400" smtClean="0"/>
              <a:t>　日本：「読み書き，算盤」＋地誌？</a:t>
            </a:r>
            <a:endParaRPr lang="en-US" altLang="ja-JP" sz="2400" smtClean="0"/>
          </a:p>
          <a:p>
            <a:pPr lvl="1" eaLnBrk="1" hangingPunct="1">
              <a:buFont typeface="Arial" charset="0"/>
              <a:buNone/>
            </a:pPr>
            <a:r>
              <a:rPr lang="ja-JP" altLang="en-US" sz="2000" smtClean="0"/>
              <a:t>江戸時代の寺子屋教育では，国尽（地誌）が指導内容に含まれていた（高橋　敏</a:t>
            </a:r>
            <a:r>
              <a:rPr lang="en-US" altLang="ja-JP" sz="2000" smtClean="0"/>
              <a:t>『</a:t>
            </a:r>
            <a:r>
              <a:rPr lang="ja-JP" altLang="en-US" sz="2000" smtClean="0"/>
              <a:t>江戸の教育力</a:t>
            </a:r>
            <a:r>
              <a:rPr lang="en-US" altLang="ja-JP" sz="2000" smtClean="0"/>
              <a:t>』</a:t>
            </a:r>
            <a:r>
              <a:rPr lang="ja-JP" altLang="en-US" sz="2000" smtClean="0"/>
              <a:t>筑摩書房）</a:t>
            </a:r>
            <a:endParaRPr lang="en-US" altLang="ja-JP" sz="2000" smtClean="0"/>
          </a:p>
          <a:p>
            <a:pPr lvl="1" eaLnBrk="1" hangingPunct="1">
              <a:buFont typeface="Arial" charset="0"/>
              <a:buNone/>
            </a:pPr>
            <a:endParaRPr lang="en-US" altLang="ja-JP" sz="2000" smtClean="0"/>
          </a:p>
          <a:p>
            <a:pPr eaLnBrk="1" hangingPunct="1"/>
            <a:r>
              <a:rPr lang="ja-JP" altLang="en-US" sz="2400" smtClean="0"/>
              <a:t>日本の学校教育で空間的思考の指導：初等教育では算数，理科，社会（地理）など複数の教科にまたがって学習される</a:t>
            </a:r>
            <a:endParaRPr lang="en-US" altLang="ja-JP" sz="2400" smtClean="0"/>
          </a:p>
          <a:p>
            <a:pPr eaLnBrk="1" hangingPunct="1">
              <a:buFont typeface="Arial" charset="0"/>
              <a:buNone/>
            </a:pPr>
            <a:r>
              <a:rPr lang="ja-JP" altLang="en-US" sz="2400" smtClean="0"/>
              <a:t>　→　空間的思考の育成には，理数系の教科教育と地理教育との連携が求められる</a:t>
            </a:r>
          </a:p>
          <a:p>
            <a:pPr eaLnBrk="1" hangingPunct="1"/>
            <a:endParaRPr lang="ja-JP" altLang="en-US" sz="2400"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a:xfrm>
            <a:off x="457200" y="274638"/>
            <a:ext cx="8229600" cy="708025"/>
          </a:xfrm>
        </p:spPr>
        <p:txBody>
          <a:bodyPr/>
          <a:lstStyle/>
          <a:p>
            <a:pPr eaLnBrk="1" hangingPunct="1"/>
            <a:r>
              <a:rPr lang="ja-JP" altLang="en-US" sz="2800" smtClean="0"/>
              <a:t>日本の初等教育の教科書での空間的思考の取り扱い</a:t>
            </a:r>
          </a:p>
        </p:txBody>
      </p:sp>
      <p:sp>
        <p:nvSpPr>
          <p:cNvPr id="27651" name="コンテンツ プレースホルダ 2"/>
          <p:cNvSpPr>
            <a:spLocks noGrp="1"/>
          </p:cNvSpPr>
          <p:nvPr>
            <p:ph idx="1"/>
          </p:nvPr>
        </p:nvSpPr>
        <p:spPr>
          <a:xfrm>
            <a:off x="446088" y="1092200"/>
            <a:ext cx="8229600" cy="1716088"/>
          </a:xfrm>
        </p:spPr>
        <p:txBody>
          <a:bodyPr/>
          <a:lstStyle/>
          <a:p>
            <a:pPr eaLnBrk="1" hangingPunct="1"/>
            <a:r>
              <a:rPr lang="ja-JP" altLang="en-US" sz="2400" smtClean="0"/>
              <a:t>小学校「算数」の事例</a:t>
            </a:r>
          </a:p>
        </p:txBody>
      </p:sp>
      <p:pic>
        <p:nvPicPr>
          <p:cNvPr id="27652" name="図 3" descr="算数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2276475"/>
            <a:ext cx="486251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図 4" descr="算数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488" y="1844675"/>
            <a:ext cx="3684587"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テキスト ボックス 5"/>
          <p:cNvSpPr txBox="1">
            <a:spLocks noChangeArrowheads="1"/>
          </p:cNvSpPr>
          <p:nvPr/>
        </p:nvSpPr>
        <p:spPr bwMode="auto">
          <a:xfrm>
            <a:off x="5724525" y="5661025"/>
            <a:ext cx="2155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latin typeface="Constantia" pitchFamily="18" charset="0"/>
                <a:ea typeface="HGP明朝E" pitchFamily="18" charset="-128"/>
              </a:rPr>
              <a:t>小</a:t>
            </a:r>
            <a:r>
              <a:rPr lang="en-US" altLang="ja-JP">
                <a:latin typeface="Constantia" pitchFamily="18" charset="0"/>
                <a:ea typeface="HGP明朝E" pitchFamily="18" charset="-128"/>
              </a:rPr>
              <a:t>6</a:t>
            </a:r>
            <a:r>
              <a:rPr lang="ja-JP" altLang="en-US">
                <a:latin typeface="Constantia" pitchFamily="18" charset="0"/>
                <a:ea typeface="HGP明朝E" pitchFamily="18" charset="-128"/>
              </a:rPr>
              <a:t>算数（東京書籍）</a:t>
            </a:r>
          </a:p>
        </p:txBody>
      </p:sp>
      <p:sp>
        <p:nvSpPr>
          <p:cNvPr id="27655" name="テキスト ボックス 6"/>
          <p:cNvSpPr txBox="1">
            <a:spLocks noChangeArrowheads="1"/>
          </p:cNvSpPr>
          <p:nvPr/>
        </p:nvSpPr>
        <p:spPr bwMode="auto">
          <a:xfrm>
            <a:off x="1187450" y="5732463"/>
            <a:ext cx="2152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latin typeface="Constantia" pitchFamily="18" charset="0"/>
                <a:ea typeface="HGP明朝E" pitchFamily="18" charset="-128"/>
              </a:rPr>
              <a:t>小</a:t>
            </a:r>
            <a:r>
              <a:rPr lang="en-US" altLang="ja-JP">
                <a:latin typeface="Constantia" pitchFamily="18" charset="0"/>
                <a:ea typeface="HGP明朝E" pitchFamily="18" charset="-128"/>
              </a:rPr>
              <a:t>4</a:t>
            </a:r>
            <a:r>
              <a:rPr lang="ja-JP" altLang="en-US">
                <a:latin typeface="Constantia" pitchFamily="18" charset="0"/>
                <a:ea typeface="HGP明朝E" pitchFamily="18" charset="-128"/>
              </a:rPr>
              <a:t>算数（東京書籍）</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a:xfrm>
            <a:off x="539750" y="333375"/>
            <a:ext cx="8229600" cy="358775"/>
          </a:xfrm>
        </p:spPr>
        <p:txBody>
          <a:bodyPr/>
          <a:lstStyle/>
          <a:p>
            <a:pPr eaLnBrk="1" hangingPunct="1"/>
            <a:r>
              <a:rPr lang="ja-JP" altLang="en-US" sz="3200" smtClean="0"/>
              <a:t>空間的思考と地理教育</a:t>
            </a:r>
          </a:p>
        </p:txBody>
      </p:sp>
      <p:sp>
        <p:nvSpPr>
          <p:cNvPr id="3" name="コンテンツ プレースホルダ 2"/>
          <p:cNvSpPr>
            <a:spLocks noGrp="1"/>
          </p:cNvSpPr>
          <p:nvPr>
            <p:ph idx="1"/>
          </p:nvPr>
        </p:nvSpPr>
        <p:spPr>
          <a:xfrm>
            <a:off x="457200" y="836613"/>
            <a:ext cx="8229600" cy="5761037"/>
          </a:xfrm>
        </p:spPr>
        <p:txBody>
          <a:bodyPr>
            <a:normAutofit/>
          </a:bodyPr>
          <a:lstStyle/>
          <a:p>
            <a:pPr marL="274320" indent="-274320" eaLnBrk="1" fontAlgn="auto" hangingPunct="1">
              <a:spcAft>
                <a:spcPts val="0"/>
              </a:spcAft>
              <a:buClr>
                <a:schemeClr val="accent3"/>
              </a:buClr>
              <a:buFont typeface="Wingdings 2"/>
              <a:buChar char=""/>
              <a:defRPr/>
            </a:pPr>
            <a:r>
              <a:rPr lang="ja-JP" altLang="en-US" sz="2400" dirty="0" smtClean="0"/>
              <a:t>教科「地理」は，空間的思考を現実世界に即して応用するのに重要な役割を担っている</a:t>
            </a:r>
            <a:endParaRPr lang="en-US" altLang="ja-JP" sz="2400" dirty="0" smtClean="0"/>
          </a:p>
          <a:p>
            <a:pPr marL="274320" indent="-274320" eaLnBrk="1" fontAlgn="auto" hangingPunct="1">
              <a:spcAft>
                <a:spcPts val="0"/>
              </a:spcAft>
              <a:buClr>
                <a:schemeClr val="accent3"/>
              </a:buClr>
              <a:buFont typeface="Wingdings 2"/>
              <a:buChar char=""/>
              <a:defRPr/>
            </a:pPr>
            <a:endParaRPr lang="en-US" altLang="ja-JP" sz="2400" dirty="0" smtClean="0"/>
          </a:p>
          <a:p>
            <a:pPr marL="274320" indent="-274320" eaLnBrk="1" fontAlgn="auto" hangingPunct="1">
              <a:spcAft>
                <a:spcPts val="0"/>
              </a:spcAft>
              <a:buClr>
                <a:schemeClr val="accent3"/>
              </a:buClr>
              <a:buFont typeface="Wingdings 2"/>
              <a:buChar char=""/>
              <a:defRPr/>
            </a:pPr>
            <a:r>
              <a:rPr lang="ja-JP" altLang="en-US" sz="2400" dirty="0" smtClean="0"/>
              <a:t>アメリカの地理教育における空間的思考の要素（</a:t>
            </a:r>
            <a:r>
              <a:rPr lang="en-US" altLang="ja-JP" sz="2400" dirty="0" err="1" smtClean="0"/>
              <a:t>Gehsmehl</a:t>
            </a:r>
            <a:r>
              <a:rPr lang="en-US" altLang="ja-JP" sz="2400" dirty="0" smtClean="0"/>
              <a:t>, P. 2008: Teaching Geography 2</a:t>
            </a:r>
            <a:r>
              <a:rPr lang="en-US" altLang="ja-JP" sz="2400" baseline="30000" dirty="0" smtClean="0"/>
              <a:t>nd</a:t>
            </a:r>
            <a:r>
              <a:rPr lang="en-US" altLang="ja-JP" sz="2400" dirty="0" smtClean="0"/>
              <a:t> ed.</a:t>
            </a:r>
            <a:r>
              <a:rPr lang="ja-JP" altLang="en-US" sz="2400" dirty="0" smtClean="0"/>
              <a:t>）：</a:t>
            </a:r>
            <a:endParaRPr lang="en-US" altLang="ja-JP" sz="2400" dirty="0" smtClean="0"/>
          </a:p>
          <a:p>
            <a:pPr marL="674370" lvl="1" indent="-274320" eaLnBrk="1" fontAlgn="auto" hangingPunct="1">
              <a:spcAft>
                <a:spcPts val="0"/>
              </a:spcAft>
              <a:buClr>
                <a:schemeClr val="accent3"/>
              </a:buClr>
              <a:buFont typeface="Wingdings 2"/>
              <a:buChar char=""/>
              <a:defRPr/>
            </a:pPr>
            <a:r>
              <a:rPr lang="ja-JP" altLang="en-US" sz="2000" dirty="0" smtClean="0"/>
              <a:t>比較（</a:t>
            </a:r>
            <a:r>
              <a:rPr lang="en-US" altLang="ja-JP" sz="2000" dirty="0" smtClean="0"/>
              <a:t>Comparison</a:t>
            </a:r>
            <a:r>
              <a:rPr lang="ja-JP" altLang="en-US" sz="2000" dirty="0" smtClean="0"/>
              <a:t>）　場所はどのように類似し，また異なっているか</a:t>
            </a:r>
          </a:p>
          <a:p>
            <a:pPr marL="674370" lvl="1" indent="-274320" eaLnBrk="1" fontAlgn="auto" hangingPunct="1">
              <a:spcAft>
                <a:spcPts val="0"/>
              </a:spcAft>
              <a:buClr>
                <a:schemeClr val="accent3"/>
              </a:buClr>
              <a:buFont typeface="Wingdings 2"/>
              <a:buChar char=""/>
              <a:defRPr/>
            </a:pPr>
            <a:r>
              <a:rPr lang="ja-JP" altLang="en-US" sz="2000" dirty="0" smtClean="0"/>
              <a:t>影響</a:t>
            </a:r>
            <a:r>
              <a:rPr lang="en-US" altLang="ja-JP" sz="2000" dirty="0" smtClean="0"/>
              <a:t> (influence)</a:t>
            </a:r>
            <a:r>
              <a:rPr lang="ja-JP" altLang="en-US" sz="2000" dirty="0" smtClean="0"/>
              <a:t>　ある地物が近くの地域にどんな影響を与えているか</a:t>
            </a:r>
          </a:p>
          <a:p>
            <a:pPr marL="674370" lvl="1" indent="-274320" eaLnBrk="1" fontAlgn="auto" hangingPunct="1">
              <a:spcAft>
                <a:spcPts val="0"/>
              </a:spcAft>
              <a:buClr>
                <a:schemeClr val="accent3"/>
              </a:buClr>
              <a:buFont typeface="Wingdings 2"/>
              <a:buChar char=""/>
              <a:defRPr/>
            </a:pPr>
            <a:r>
              <a:rPr lang="ja-JP" altLang="en-US" sz="2000" dirty="0" smtClean="0"/>
              <a:t>地域（</a:t>
            </a:r>
            <a:r>
              <a:rPr lang="en-US" altLang="ja-JP" sz="2000" dirty="0" smtClean="0"/>
              <a:t>Region</a:t>
            </a:r>
            <a:r>
              <a:rPr lang="ja-JP" altLang="en-US" sz="2000" dirty="0" smtClean="0"/>
              <a:t>）　場所は何が似ていて，どことグループ化できるか</a:t>
            </a:r>
          </a:p>
          <a:p>
            <a:pPr marL="674370" lvl="1" indent="-274320" eaLnBrk="1" fontAlgn="auto" hangingPunct="1">
              <a:spcAft>
                <a:spcPts val="0"/>
              </a:spcAft>
              <a:buClr>
                <a:schemeClr val="accent3"/>
              </a:buClr>
              <a:buFont typeface="Wingdings 2"/>
              <a:buChar char=""/>
              <a:defRPr/>
            </a:pPr>
            <a:r>
              <a:rPr lang="ja-JP" altLang="en-US" sz="2000" dirty="0" smtClean="0"/>
              <a:t>階層（</a:t>
            </a:r>
            <a:r>
              <a:rPr lang="en-US" altLang="ja-JP" sz="2000" dirty="0" smtClean="0"/>
              <a:t>Hierarchy</a:t>
            </a:r>
            <a:r>
              <a:rPr lang="ja-JP" altLang="en-US" sz="2000" dirty="0" smtClean="0"/>
              <a:t>）　地域階層の中で当該の場所はどこに当てはまるか</a:t>
            </a:r>
          </a:p>
          <a:p>
            <a:pPr marL="674370" lvl="1" indent="-274320" eaLnBrk="1" fontAlgn="auto" hangingPunct="1">
              <a:spcAft>
                <a:spcPts val="0"/>
              </a:spcAft>
              <a:buClr>
                <a:schemeClr val="accent3"/>
              </a:buClr>
              <a:buFont typeface="Wingdings 2"/>
              <a:buChar char=""/>
              <a:defRPr/>
            </a:pPr>
            <a:r>
              <a:rPr lang="ja-JP" altLang="en-US" sz="2000" dirty="0" smtClean="0"/>
              <a:t>推移（</a:t>
            </a:r>
            <a:r>
              <a:rPr lang="en-US" altLang="ja-JP" sz="2000" dirty="0" smtClean="0"/>
              <a:t>Transition</a:t>
            </a:r>
            <a:r>
              <a:rPr lang="ja-JP" altLang="en-US" sz="2000" dirty="0" smtClean="0"/>
              <a:t>）　場所間の変化は急激か，ゆるやかか，不規則か</a:t>
            </a:r>
          </a:p>
          <a:p>
            <a:pPr marL="674370" lvl="1" indent="-274320" eaLnBrk="1" fontAlgn="auto" hangingPunct="1">
              <a:spcAft>
                <a:spcPts val="0"/>
              </a:spcAft>
              <a:buClr>
                <a:schemeClr val="accent3"/>
              </a:buClr>
              <a:buFont typeface="Wingdings 2"/>
              <a:buChar char=""/>
              <a:defRPr/>
            </a:pPr>
            <a:r>
              <a:rPr lang="ja-JP" altLang="en-US" sz="2000" dirty="0" smtClean="0"/>
              <a:t>類推（</a:t>
            </a:r>
            <a:r>
              <a:rPr lang="en-US" altLang="ja-JP" sz="2000" dirty="0" smtClean="0"/>
              <a:t>Analogy</a:t>
            </a:r>
            <a:r>
              <a:rPr lang="ja-JP" altLang="en-US" sz="2000" dirty="0" smtClean="0"/>
              <a:t>）　遠くの場所で類似した状況にあってよく似た状態のところはあるか</a:t>
            </a:r>
          </a:p>
          <a:p>
            <a:pPr marL="674370" lvl="1" indent="-274320" eaLnBrk="1" fontAlgn="auto" hangingPunct="1">
              <a:spcAft>
                <a:spcPts val="0"/>
              </a:spcAft>
              <a:buClr>
                <a:schemeClr val="accent3"/>
              </a:buClr>
              <a:buFont typeface="Wingdings 2"/>
              <a:buChar char=""/>
              <a:defRPr/>
            </a:pPr>
            <a:r>
              <a:rPr lang="ja-JP" altLang="en-US" sz="2000" dirty="0" smtClean="0"/>
              <a:t>パターン（</a:t>
            </a:r>
            <a:r>
              <a:rPr lang="en-US" altLang="ja-JP" sz="2000" dirty="0" smtClean="0"/>
              <a:t>Pattern</a:t>
            </a:r>
            <a:r>
              <a:rPr lang="ja-JP" altLang="en-US" sz="2000" dirty="0" smtClean="0"/>
              <a:t>）　クラスター状，</a:t>
            </a:r>
            <a:r>
              <a:rPr lang="ja-JP" altLang="en-US" sz="2000" dirty="0" err="1" smtClean="0"/>
              <a:t>ひも</a:t>
            </a:r>
            <a:r>
              <a:rPr lang="ja-JP" altLang="en-US" sz="2000" dirty="0" smtClean="0"/>
              <a:t>状，円環状，波状，などのランダムでない地物の配置はあるか</a:t>
            </a:r>
          </a:p>
          <a:p>
            <a:pPr marL="674370" lvl="1" indent="-274320" eaLnBrk="1" fontAlgn="auto" hangingPunct="1">
              <a:spcAft>
                <a:spcPts val="0"/>
              </a:spcAft>
              <a:buClr>
                <a:schemeClr val="accent3"/>
              </a:buClr>
              <a:buFont typeface="Wingdings 2"/>
              <a:buChar char=""/>
              <a:defRPr/>
            </a:pPr>
            <a:r>
              <a:rPr lang="ja-JP" altLang="en-US" sz="2000" dirty="0" smtClean="0"/>
              <a:t>相関</a:t>
            </a:r>
            <a:r>
              <a:rPr lang="en-US" altLang="ja-JP" sz="2000" dirty="0" smtClean="0"/>
              <a:t> (Correlation)</a:t>
            </a:r>
            <a:r>
              <a:rPr lang="ja-JP" altLang="en-US" sz="2000" dirty="0" smtClean="0"/>
              <a:t>　地物に類似したパターンがあるか</a:t>
            </a:r>
          </a:p>
          <a:p>
            <a:pPr marL="674370" lvl="1" indent="-274320" eaLnBrk="1" fontAlgn="auto" hangingPunct="1">
              <a:spcAft>
                <a:spcPts val="0"/>
              </a:spcAft>
              <a:buClr>
                <a:schemeClr val="accent3"/>
              </a:buClr>
              <a:buFont typeface="Wingdings 2"/>
              <a:buChar char=""/>
              <a:defRPr/>
            </a:pPr>
            <a:endParaRPr lang="ja-JP" altLang="en-US" sz="2000"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125538"/>
            <a:ext cx="5075237"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prstDash val="sysDot"/>
                <a:miter lim="800000"/>
                <a:headEnd/>
                <a:tailEnd/>
              </a14:hiddenLine>
            </a:ext>
          </a:extLst>
        </p:spPr>
      </p:pic>
      <p:pic>
        <p:nvPicPr>
          <p:cNvPr id="29699" name="Picture 7" descr="6564185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123950"/>
            <a:ext cx="187325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10"/>
          <p:cNvSpPr>
            <a:spLocks noGrp="1" noChangeArrowheads="1"/>
          </p:cNvSpPr>
          <p:nvPr>
            <p:ph type="title"/>
          </p:nvPr>
        </p:nvSpPr>
        <p:spPr>
          <a:xfrm>
            <a:off x="484188" y="115888"/>
            <a:ext cx="8321675" cy="884237"/>
          </a:xfrm>
        </p:spPr>
        <p:txBody>
          <a:bodyPr/>
          <a:lstStyle/>
          <a:p>
            <a:r>
              <a:rPr lang="en-US" altLang="ja-JP" sz="3200" smtClean="0"/>
              <a:t>5.2</a:t>
            </a:r>
            <a:r>
              <a:rPr lang="ja-JP" altLang="en-US" sz="3200" smtClean="0"/>
              <a:t>　空間的思考の社会的応用</a:t>
            </a:r>
            <a:r>
              <a:rPr lang="en-US" altLang="ja-JP" sz="3200" smtClean="0"/>
              <a:t/>
            </a:r>
            <a:br>
              <a:rPr lang="en-US" altLang="ja-JP" sz="3200" smtClean="0"/>
            </a:br>
            <a:r>
              <a:rPr lang="ja-JP" altLang="en-US" sz="3200" smtClean="0"/>
              <a:t>スノー</a:t>
            </a:r>
            <a:r>
              <a:rPr lang="ja-JP" altLang="en-US" sz="2800" smtClean="0"/>
              <a:t>のコレラ地図の事例</a:t>
            </a:r>
            <a:endParaRPr lang="en-US" altLang="ja-JP" sz="2800" smtClean="0"/>
          </a:p>
        </p:txBody>
      </p:sp>
      <p:sp>
        <p:nvSpPr>
          <p:cNvPr id="29701" name="テキスト ボックス 8"/>
          <p:cNvSpPr txBox="1">
            <a:spLocks noChangeArrowheads="1"/>
          </p:cNvSpPr>
          <p:nvPr/>
        </p:nvSpPr>
        <p:spPr bwMode="auto">
          <a:xfrm>
            <a:off x="684213" y="6308725"/>
            <a:ext cx="2568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出典：</a:t>
            </a:r>
            <a:r>
              <a:rPr lang="en-US" altLang="ja-JP" sz="1600"/>
              <a:t>Longley et al. (2005)</a:t>
            </a:r>
            <a:endParaRPr lang="ja-JP" altLang="en-US" sz="1600"/>
          </a:p>
        </p:txBody>
      </p:sp>
      <p:sp>
        <p:nvSpPr>
          <p:cNvPr id="29702" name="テキスト ボックス 8"/>
          <p:cNvSpPr txBox="1">
            <a:spLocks noChangeArrowheads="1"/>
          </p:cNvSpPr>
          <p:nvPr/>
        </p:nvSpPr>
        <p:spPr bwMode="auto">
          <a:xfrm>
            <a:off x="4427538" y="6381750"/>
            <a:ext cx="3586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t>出典：スタンプ</a:t>
            </a:r>
            <a:r>
              <a:rPr lang="en-US" altLang="ja-JP" sz="1600"/>
              <a:t>(1967)『</a:t>
            </a:r>
            <a:r>
              <a:rPr lang="ja-JP" altLang="en-US" sz="1600"/>
              <a:t>生と死の地理学</a:t>
            </a:r>
            <a:r>
              <a:rPr lang="en-US" altLang="ja-JP" sz="1600"/>
              <a:t>』</a:t>
            </a:r>
            <a:endParaRPr lang="ja-JP" altLang="en-US" sz="1600"/>
          </a:p>
        </p:txBody>
      </p:sp>
      <p:pic>
        <p:nvPicPr>
          <p:cNvPr id="29703" name="Picture 6" descr="B0E4A36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3573463"/>
            <a:ext cx="1924050" cy="24193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9704" name="テキスト ボックス 9"/>
          <p:cNvSpPr txBox="1">
            <a:spLocks noChangeArrowheads="1"/>
          </p:cNvSpPr>
          <p:nvPr/>
        </p:nvSpPr>
        <p:spPr bwMode="auto">
          <a:xfrm>
            <a:off x="2195513" y="2781300"/>
            <a:ext cx="1479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John Snow</a:t>
            </a:r>
          </a:p>
          <a:p>
            <a:pPr eaLnBrk="1" hangingPunct="1"/>
            <a:r>
              <a:rPr lang="ja-JP" altLang="en-US"/>
              <a:t>（</a:t>
            </a:r>
            <a:r>
              <a:rPr lang="en-US" altLang="ja-JP"/>
              <a:t>1813-1858)</a:t>
            </a:r>
            <a:endParaRPr lang="ja-JP" altLang="en-US"/>
          </a:p>
        </p:txBody>
      </p:sp>
      <p:sp>
        <p:nvSpPr>
          <p:cNvPr id="29705" name="テキスト ボックス 10"/>
          <p:cNvSpPr txBox="1">
            <a:spLocks noChangeArrowheads="1"/>
          </p:cNvSpPr>
          <p:nvPr/>
        </p:nvSpPr>
        <p:spPr bwMode="auto">
          <a:xfrm>
            <a:off x="179388" y="5084763"/>
            <a:ext cx="14398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ロンドンに残された感染源のポンプ</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a:xfrm>
            <a:off x="323850" y="333375"/>
            <a:ext cx="8440738" cy="457200"/>
          </a:xfrm>
        </p:spPr>
        <p:txBody>
          <a:bodyPr/>
          <a:lstStyle/>
          <a:p>
            <a:pPr eaLnBrk="1" hangingPunct="1"/>
            <a:r>
              <a:rPr lang="ja-JP" altLang="en-US" sz="3200" smtClean="0"/>
              <a:t>スノーの空間的意思決定過程　</a:t>
            </a:r>
          </a:p>
        </p:txBody>
      </p:sp>
      <p:pic>
        <p:nvPicPr>
          <p:cNvPr id="30723" name="図 4" descr="Snow1.jpg"/>
          <p:cNvPicPr>
            <a:picLocks noChangeAspect="1"/>
          </p:cNvPicPr>
          <p:nvPr/>
        </p:nvPicPr>
        <p:blipFill>
          <a:blip r:embed="rId3" cstate="print">
            <a:extLst>
              <a:ext uri="{28A0092B-C50C-407E-A947-70E740481C1C}">
                <a14:useLocalDpi xmlns:a14="http://schemas.microsoft.com/office/drawing/2010/main" val="0"/>
              </a:ext>
            </a:extLst>
          </a:blip>
          <a:srcRect l="3967" r="3305"/>
          <a:stretch>
            <a:fillRect/>
          </a:stretch>
        </p:blipFill>
        <p:spPr bwMode="auto">
          <a:xfrm>
            <a:off x="1476375" y="765175"/>
            <a:ext cx="5975350" cy="524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テキスト ボックス 7"/>
          <p:cNvSpPr txBox="1">
            <a:spLocks noChangeArrowheads="1"/>
          </p:cNvSpPr>
          <p:nvPr/>
        </p:nvSpPr>
        <p:spPr bwMode="auto">
          <a:xfrm>
            <a:off x="1835150" y="6165850"/>
            <a:ext cx="6143625" cy="400050"/>
          </a:xfrm>
          <a:prstGeom prst="rect">
            <a:avLst/>
          </a:prstGeom>
          <a:noFill/>
          <a:ln w="9525">
            <a:noFill/>
            <a:miter lim="800000"/>
            <a:headEnd/>
            <a:tailEnd/>
          </a:ln>
        </p:spPr>
        <p:txBody>
          <a:bodyPr wrap="none">
            <a:spAutoFit/>
          </a:bodyPr>
          <a:lstStyle/>
          <a:p>
            <a:pPr>
              <a:defRPr/>
            </a:pPr>
            <a:r>
              <a:rPr lang="ja-JP" altLang="en-US" sz="2000" dirty="0">
                <a:latin typeface="+mj-ea"/>
                <a:ea typeface="+mj-ea"/>
              </a:rPr>
              <a:t>出典：中谷友樹ほか</a:t>
            </a:r>
            <a:r>
              <a:rPr lang="en-US" altLang="ja-JP" sz="2000" dirty="0">
                <a:latin typeface="+mj-ea"/>
                <a:ea typeface="+mj-ea"/>
              </a:rPr>
              <a:t> 『</a:t>
            </a:r>
            <a:r>
              <a:rPr lang="ja-JP" altLang="en-US" sz="2000" dirty="0">
                <a:latin typeface="+mj-ea"/>
                <a:ea typeface="+mj-ea"/>
              </a:rPr>
              <a:t>保健医療のための</a:t>
            </a:r>
            <a:r>
              <a:rPr lang="en-US" altLang="ja-JP" sz="2000" dirty="0">
                <a:latin typeface="+mj-ea"/>
                <a:ea typeface="+mj-ea"/>
              </a:rPr>
              <a:t>GIS』</a:t>
            </a:r>
            <a:r>
              <a:rPr lang="ja-JP" altLang="en-US" sz="2000" dirty="0">
                <a:latin typeface="+mj-ea"/>
                <a:ea typeface="+mj-ea"/>
              </a:rPr>
              <a:t>古今書院</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539750" y="260350"/>
            <a:ext cx="8229600" cy="720725"/>
          </a:xfrm>
        </p:spPr>
        <p:txBody>
          <a:bodyPr/>
          <a:lstStyle/>
          <a:p>
            <a:r>
              <a:rPr lang="ja-JP" altLang="en-US" sz="4000" smtClean="0"/>
              <a:t>１．空間的思考とその構成</a:t>
            </a:r>
          </a:p>
        </p:txBody>
      </p:sp>
      <p:sp>
        <p:nvSpPr>
          <p:cNvPr id="4099" name="コンテンツ プレースホルダ 2"/>
          <p:cNvSpPr>
            <a:spLocks noGrp="1"/>
          </p:cNvSpPr>
          <p:nvPr>
            <p:ph sz="half" idx="1"/>
          </p:nvPr>
        </p:nvSpPr>
        <p:spPr>
          <a:xfrm>
            <a:off x="457200" y="1196975"/>
            <a:ext cx="4330700" cy="4929188"/>
          </a:xfrm>
        </p:spPr>
        <p:txBody>
          <a:bodyPr/>
          <a:lstStyle/>
          <a:p>
            <a:pPr eaLnBrk="1"/>
            <a:r>
              <a:rPr lang="ja-JP" altLang="en-US" sz="2400" smtClean="0"/>
              <a:t>空間的思考</a:t>
            </a:r>
            <a:r>
              <a:rPr lang="en-US" altLang="ja-JP" sz="2400" smtClean="0"/>
              <a:t>(Spatial thinking)</a:t>
            </a:r>
            <a:r>
              <a:rPr lang="ja-JP" altLang="en-US" sz="2400" smtClean="0"/>
              <a:t>：</a:t>
            </a:r>
            <a:endParaRPr lang="en-US" altLang="ja-JP" sz="2400" smtClean="0"/>
          </a:p>
          <a:p>
            <a:pPr lvl="1" eaLnBrk="1"/>
            <a:r>
              <a:rPr lang="ja-JP" altLang="en-US" sz="2000" smtClean="0"/>
              <a:t>空間的概念に基づいて，空間的表現ツールを用いた推論を行い，問題を解決する過程</a:t>
            </a:r>
            <a:r>
              <a:rPr lang="en-US" altLang="ja-JP" sz="2000" smtClean="0"/>
              <a:t>(NRC 2006)</a:t>
            </a:r>
          </a:p>
          <a:p>
            <a:pPr eaLnBrk="1"/>
            <a:endParaRPr lang="en-US" altLang="ja-JP" sz="2400" smtClean="0"/>
          </a:p>
          <a:p>
            <a:pPr eaLnBrk="1"/>
            <a:r>
              <a:rPr lang="ja-JP" altLang="en-US" sz="2400" smtClean="0"/>
              <a:t>応用場面</a:t>
            </a:r>
            <a:endParaRPr lang="en-US" altLang="ja-JP" sz="2400" smtClean="0"/>
          </a:p>
          <a:p>
            <a:pPr lvl="1" eaLnBrk="1"/>
            <a:r>
              <a:rPr lang="ja-JP" altLang="en-US" sz="2000" smtClean="0"/>
              <a:t>日常生活：</a:t>
            </a:r>
            <a:r>
              <a:rPr lang="en-US" altLang="ja-JP" sz="2000" smtClean="0"/>
              <a:t>ex.</a:t>
            </a:r>
            <a:r>
              <a:rPr lang="ja-JP" altLang="en-US" sz="2000" smtClean="0"/>
              <a:t>道順を探す，荷物をパッキングする･･･</a:t>
            </a:r>
            <a:endParaRPr lang="en-US" altLang="ja-JP" sz="2000" smtClean="0"/>
          </a:p>
          <a:p>
            <a:pPr lvl="1" eaLnBrk="1"/>
            <a:r>
              <a:rPr lang="ja-JP" altLang="en-US" sz="2000" smtClean="0"/>
              <a:t>仕事場：</a:t>
            </a:r>
            <a:r>
              <a:rPr lang="en-US" altLang="ja-JP" sz="2000" smtClean="0"/>
              <a:t>ex.</a:t>
            </a:r>
            <a:r>
              <a:rPr lang="ja-JP" altLang="en-US" sz="2000" smtClean="0"/>
              <a:t>乗り物の運転，建造物の設計・・・</a:t>
            </a:r>
          </a:p>
          <a:p>
            <a:pPr lvl="1" eaLnBrk="1"/>
            <a:r>
              <a:rPr lang="ja-JP" altLang="en-US" sz="2000" smtClean="0"/>
              <a:t>科学的研究：</a:t>
            </a:r>
            <a:r>
              <a:rPr lang="en-US" altLang="ja-JP" sz="2000" smtClean="0"/>
              <a:t>ex.</a:t>
            </a:r>
            <a:r>
              <a:rPr lang="ja-JP" altLang="en-US" sz="2000" smtClean="0"/>
              <a:t>ワトソンとクリックによる</a:t>
            </a:r>
            <a:r>
              <a:rPr lang="en-US" altLang="ja-JP" sz="2000" smtClean="0"/>
              <a:t>DNA</a:t>
            </a:r>
            <a:r>
              <a:rPr lang="ja-JP" altLang="en-US" sz="2000" smtClean="0"/>
              <a:t>の二重らせん構造の発見・・・</a:t>
            </a:r>
            <a:endParaRPr lang="en-US" altLang="ja-JP" sz="2000" smtClean="0"/>
          </a:p>
          <a:p>
            <a:pPr eaLnBrk="1">
              <a:buFont typeface="Arial" charset="0"/>
              <a:buNone/>
            </a:pPr>
            <a:endParaRPr lang="en-US" altLang="ja-JP" sz="2400" smtClean="0"/>
          </a:p>
        </p:txBody>
      </p:sp>
      <p:pic>
        <p:nvPicPr>
          <p:cNvPr id="4100" name="Picture 2"/>
          <p:cNvPicPr>
            <a:picLocks noGrp="1" noChangeAspect="1" noChangeArrowheads="1"/>
          </p:cNvPicPr>
          <p:nvPr>
            <p:ph sz="half" idx="2"/>
          </p:nvPr>
        </p:nvPicPr>
        <p:blipFill>
          <a:blip r:embed="rId3">
            <a:lum bright="-20000"/>
            <a:extLst>
              <a:ext uri="{28A0092B-C50C-407E-A947-70E740481C1C}">
                <a14:useLocalDpi xmlns:a14="http://schemas.microsoft.com/office/drawing/2010/main" val="0"/>
              </a:ext>
            </a:extLst>
          </a:blip>
          <a:srcRect/>
          <a:stretch>
            <a:fillRect/>
          </a:stretch>
        </p:blipFill>
        <p:spPr>
          <a:xfrm>
            <a:off x="5076825" y="1341438"/>
            <a:ext cx="3446463" cy="4827587"/>
          </a:xfrm>
        </p:spPr>
      </p:pic>
      <p:sp>
        <p:nvSpPr>
          <p:cNvPr id="4101" name="テキスト ボックス 5"/>
          <p:cNvSpPr txBox="1">
            <a:spLocks noChangeArrowheads="1"/>
          </p:cNvSpPr>
          <p:nvPr/>
        </p:nvSpPr>
        <p:spPr bwMode="auto">
          <a:xfrm>
            <a:off x="4778375" y="6237288"/>
            <a:ext cx="4365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NRC (National Research Council) (2006)</a:t>
            </a:r>
            <a:endParaRPr lang="ja-JP"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xfrm>
            <a:off x="468313" y="115888"/>
            <a:ext cx="8229600" cy="777875"/>
          </a:xfrm>
        </p:spPr>
        <p:txBody>
          <a:bodyPr/>
          <a:lstStyle/>
          <a:p>
            <a:r>
              <a:rPr lang="ja-JP" altLang="en-US" sz="3200" smtClean="0"/>
              <a:t>スノーの空間的意思決定過程と</a:t>
            </a:r>
            <a:r>
              <a:rPr lang="en-US" altLang="ja-JP" sz="3200" smtClean="0"/>
              <a:t>GIS</a:t>
            </a:r>
            <a:r>
              <a:rPr lang="ja-JP" altLang="en-US" sz="3200" smtClean="0"/>
              <a:t>の解析機能</a:t>
            </a:r>
          </a:p>
        </p:txBody>
      </p:sp>
      <p:pic>
        <p:nvPicPr>
          <p:cNvPr id="31747" name="図 5" descr="Snow2.jpg"/>
          <p:cNvPicPr>
            <a:picLocks noChangeAspect="1"/>
          </p:cNvPicPr>
          <p:nvPr/>
        </p:nvPicPr>
        <p:blipFill>
          <a:blip r:embed="rId3" cstate="print">
            <a:lum bright="10000"/>
            <a:extLst>
              <a:ext uri="{28A0092B-C50C-407E-A947-70E740481C1C}">
                <a14:useLocalDpi xmlns:a14="http://schemas.microsoft.com/office/drawing/2010/main" val="0"/>
              </a:ext>
            </a:extLst>
          </a:blip>
          <a:srcRect t="6027" r="51300" b="39439"/>
          <a:stretch>
            <a:fillRect/>
          </a:stretch>
        </p:blipFill>
        <p:spPr bwMode="auto">
          <a:xfrm>
            <a:off x="528638" y="3990975"/>
            <a:ext cx="2990850"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図 6" descr="Snow3.jpg"/>
          <p:cNvPicPr>
            <a:picLocks noChangeAspect="1"/>
          </p:cNvPicPr>
          <p:nvPr/>
        </p:nvPicPr>
        <p:blipFill>
          <a:blip r:embed="rId4" cstate="print">
            <a:extLst>
              <a:ext uri="{28A0092B-C50C-407E-A947-70E740481C1C}">
                <a14:useLocalDpi xmlns:a14="http://schemas.microsoft.com/office/drawing/2010/main" val="0"/>
              </a:ext>
            </a:extLst>
          </a:blip>
          <a:srcRect t="4201" r="1263" b="20201"/>
          <a:stretch>
            <a:fillRect/>
          </a:stretch>
        </p:blipFill>
        <p:spPr bwMode="auto">
          <a:xfrm>
            <a:off x="4848225" y="3846513"/>
            <a:ext cx="3856038" cy="238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コンテンツ プレースホルダ 4" descr="Snow1.jpg"/>
          <p:cNvPicPr>
            <a:picLocks noChangeAspect="1"/>
          </p:cNvPicPr>
          <p:nvPr/>
        </p:nvPicPr>
        <p:blipFill>
          <a:blip r:embed="rId5" cstate="print">
            <a:extLst>
              <a:ext uri="{28A0092B-C50C-407E-A947-70E740481C1C}">
                <a14:useLocalDpi xmlns:a14="http://schemas.microsoft.com/office/drawing/2010/main" val="0"/>
              </a:ext>
            </a:extLst>
          </a:blip>
          <a:srcRect l="1601" r="2406" b="18867"/>
          <a:stretch>
            <a:fillRect/>
          </a:stretch>
        </p:blipFill>
        <p:spPr bwMode="auto">
          <a:xfrm>
            <a:off x="2921000" y="966788"/>
            <a:ext cx="3508375"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31750" name="テキスト ボックス 10"/>
          <p:cNvSpPr txBox="1">
            <a:spLocks noChangeArrowheads="1"/>
          </p:cNvSpPr>
          <p:nvPr/>
        </p:nvSpPr>
        <p:spPr bwMode="auto">
          <a:xfrm>
            <a:off x="1392238" y="1398588"/>
            <a:ext cx="18113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t>GIS</a:t>
            </a:r>
            <a:r>
              <a:rPr lang="ja-JP" altLang="en-US" sz="2000"/>
              <a:t>で再現したスノーの地図</a:t>
            </a:r>
          </a:p>
        </p:txBody>
      </p:sp>
      <p:sp>
        <p:nvSpPr>
          <p:cNvPr id="31751" name="テキスト ボックス 11"/>
          <p:cNvSpPr txBox="1">
            <a:spLocks noChangeArrowheads="1"/>
          </p:cNvSpPr>
          <p:nvPr/>
        </p:nvSpPr>
        <p:spPr bwMode="auto">
          <a:xfrm>
            <a:off x="323850" y="3068638"/>
            <a:ext cx="24209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患者密度の分布図</a:t>
            </a:r>
            <a:endParaRPr lang="en-US" altLang="ja-JP" sz="2000"/>
          </a:p>
          <a:p>
            <a:pPr eaLnBrk="1" hangingPunct="1"/>
            <a:r>
              <a:rPr lang="ja-JP" altLang="en-US" sz="2000"/>
              <a:t>（カーネル密度推定）</a:t>
            </a:r>
            <a:endParaRPr lang="en-US" altLang="ja-JP" sz="2000"/>
          </a:p>
        </p:txBody>
      </p:sp>
      <p:sp>
        <p:nvSpPr>
          <p:cNvPr id="31752" name="テキスト ボックス 12"/>
          <p:cNvSpPr txBox="1">
            <a:spLocks noChangeArrowheads="1"/>
          </p:cNvSpPr>
          <p:nvPr/>
        </p:nvSpPr>
        <p:spPr bwMode="auto">
          <a:xfrm>
            <a:off x="6777038" y="2765425"/>
            <a:ext cx="22161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水道ポンプの利用圏と患者数の分布</a:t>
            </a:r>
            <a:endParaRPr lang="en-US" altLang="ja-JP" sz="2000"/>
          </a:p>
          <a:p>
            <a:pPr eaLnBrk="1" hangingPunct="1"/>
            <a:r>
              <a:rPr lang="ja-JP" altLang="en-US" sz="2000"/>
              <a:t>（ボロノイ図）</a:t>
            </a:r>
          </a:p>
        </p:txBody>
      </p:sp>
      <p:cxnSp>
        <p:nvCxnSpPr>
          <p:cNvPr id="15" name="直線矢印コネクタ 14"/>
          <p:cNvCxnSpPr/>
          <p:nvPr/>
        </p:nvCxnSpPr>
        <p:spPr>
          <a:xfrm rot="5400000">
            <a:off x="2368550" y="3359150"/>
            <a:ext cx="576263" cy="398463"/>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rot="16200000" flipH="1">
            <a:off x="6325394" y="3323431"/>
            <a:ext cx="504825" cy="398463"/>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7"/>
          <p:cNvSpPr txBox="1">
            <a:spLocks noChangeArrowheads="1"/>
          </p:cNvSpPr>
          <p:nvPr/>
        </p:nvSpPr>
        <p:spPr bwMode="auto">
          <a:xfrm>
            <a:off x="1908175" y="6237288"/>
            <a:ext cx="6145213" cy="400050"/>
          </a:xfrm>
          <a:prstGeom prst="rect">
            <a:avLst/>
          </a:prstGeom>
          <a:noFill/>
          <a:ln w="9525">
            <a:noFill/>
            <a:miter lim="800000"/>
            <a:headEnd/>
            <a:tailEnd/>
          </a:ln>
        </p:spPr>
        <p:txBody>
          <a:bodyPr wrap="none">
            <a:spAutoFit/>
          </a:bodyPr>
          <a:lstStyle/>
          <a:p>
            <a:pPr>
              <a:defRPr/>
            </a:pPr>
            <a:r>
              <a:rPr lang="ja-JP" altLang="en-US" sz="2000" dirty="0">
                <a:latin typeface="+mj-ea"/>
                <a:ea typeface="+mj-ea"/>
              </a:rPr>
              <a:t>出典：中谷友樹ほか</a:t>
            </a:r>
            <a:r>
              <a:rPr lang="en-US" altLang="ja-JP" sz="2000" dirty="0">
                <a:latin typeface="+mj-ea"/>
                <a:ea typeface="+mj-ea"/>
              </a:rPr>
              <a:t> 『</a:t>
            </a:r>
            <a:r>
              <a:rPr lang="ja-JP" altLang="en-US" sz="2000" dirty="0">
                <a:latin typeface="+mj-ea"/>
                <a:ea typeface="+mj-ea"/>
              </a:rPr>
              <a:t>保健医療のための</a:t>
            </a:r>
            <a:r>
              <a:rPr lang="en-US" altLang="ja-JP" sz="2000" dirty="0">
                <a:latin typeface="+mj-ea"/>
                <a:ea typeface="+mj-ea"/>
              </a:rPr>
              <a:t>GIS』</a:t>
            </a:r>
            <a:r>
              <a:rPr lang="ja-JP" altLang="en-US" sz="2000" dirty="0">
                <a:latin typeface="+mj-ea"/>
                <a:ea typeface="+mj-ea"/>
              </a:rPr>
              <a:t>古今書院</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a:xfrm>
            <a:off x="468313" y="476250"/>
            <a:ext cx="8229600" cy="492125"/>
          </a:xfrm>
        </p:spPr>
        <p:txBody>
          <a:bodyPr/>
          <a:lstStyle/>
          <a:p>
            <a:pPr eaLnBrk="1" hangingPunct="1"/>
            <a:r>
              <a:rPr lang="en-US" altLang="ja-JP" sz="3200" smtClean="0"/>
              <a:t>5.3</a:t>
            </a:r>
            <a:r>
              <a:rPr lang="ja-JP" altLang="en-US" sz="3200" smtClean="0"/>
              <a:t>　地理情報科学と空間的思考</a:t>
            </a:r>
          </a:p>
        </p:txBody>
      </p:sp>
      <p:sp>
        <p:nvSpPr>
          <p:cNvPr id="32771" name="コンテンツ プレースホルダ 2"/>
          <p:cNvSpPr>
            <a:spLocks noGrp="1"/>
          </p:cNvSpPr>
          <p:nvPr>
            <p:ph idx="1"/>
          </p:nvPr>
        </p:nvSpPr>
        <p:spPr>
          <a:xfrm>
            <a:off x="457200" y="1125538"/>
            <a:ext cx="8229600" cy="5199062"/>
          </a:xfrm>
        </p:spPr>
        <p:txBody>
          <a:bodyPr/>
          <a:lstStyle/>
          <a:p>
            <a:pPr eaLnBrk="1" hangingPunct="1"/>
            <a:r>
              <a:rPr lang="ja-JP" altLang="en-US" sz="2400" smtClean="0"/>
              <a:t>空間的思考の指導における</a:t>
            </a:r>
            <a:r>
              <a:rPr lang="en-US" altLang="ja-JP" sz="2400" smtClean="0"/>
              <a:t>GIS</a:t>
            </a:r>
            <a:r>
              <a:rPr lang="ja-JP" altLang="en-US" sz="2400" smtClean="0"/>
              <a:t>の役割（</a:t>
            </a:r>
            <a:r>
              <a:rPr lang="en-US" altLang="ja-JP" sz="2400" smtClean="0"/>
              <a:t>NRC 2006)</a:t>
            </a:r>
          </a:p>
          <a:p>
            <a:pPr lvl="1" eaLnBrk="1" hangingPunct="1">
              <a:buFont typeface="Arial" charset="0"/>
              <a:buNone/>
            </a:pPr>
            <a:r>
              <a:rPr lang="en-US" altLang="ja-JP" sz="2000" smtClean="0"/>
              <a:t>Ex.)</a:t>
            </a:r>
            <a:r>
              <a:rPr lang="ja-JP" altLang="en-US" sz="2000" smtClean="0"/>
              <a:t>空間的スキルを</a:t>
            </a:r>
            <a:r>
              <a:rPr lang="en-US" altLang="ja-JP" sz="2000" smtClean="0"/>
              <a:t>GIS</a:t>
            </a:r>
            <a:r>
              <a:rPr lang="ja-JP" altLang="en-US" sz="2000" smtClean="0"/>
              <a:t>履修の前後で測定すると，履修後の方が高まる（</a:t>
            </a:r>
            <a:r>
              <a:rPr lang="en-US" altLang="ja-JP" sz="2000" smtClean="0"/>
              <a:t>Lee and Bednarz 2009</a:t>
            </a:r>
            <a:r>
              <a:rPr lang="ja-JP" altLang="en-US" sz="2000" smtClean="0"/>
              <a:t>）</a:t>
            </a:r>
            <a:endParaRPr lang="en-US" altLang="ja-JP" sz="2000" smtClean="0"/>
          </a:p>
          <a:p>
            <a:pPr eaLnBrk="1" hangingPunct="1"/>
            <a:r>
              <a:rPr lang="ja-JP" altLang="en-US" sz="2400" smtClean="0"/>
              <a:t>様々なレベルの空間的思考を，初等中等教育の学年進行に合わせて段階的に習得させるためには？</a:t>
            </a:r>
            <a:endParaRPr lang="en-US" altLang="ja-JP" sz="2400" smtClean="0"/>
          </a:p>
          <a:p>
            <a:pPr lvl="1" eaLnBrk="1" hangingPunct="1"/>
            <a:r>
              <a:rPr lang="ja-JP" altLang="en-US" sz="2400" smtClean="0"/>
              <a:t>「ミニマル</a:t>
            </a:r>
            <a:r>
              <a:rPr lang="en-US" altLang="ja-JP" sz="2400" smtClean="0"/>
              <a:t>GIS (minimal GIS)</a:t>
            </a:r>
            <a:r>
              <a:rPr lang="ja-JP" altLang="en-US" sz="2400" smtClean="0"/>
              <a:t>」（</a:t>
            </a:r>
            <a:r>
              <a:rPr lang="da-DK" altLang="ja-JP" sz="2400" smtClean="0"/>
              <a:t>Golledge et al. 2008)</a:t>
            </a:r>
          </a:p>
          <a:p>
            <a:pPr lvl="2" eaLnBrk="1" hangingPunct="1"/>
            <a:r>
              <a:rPr lang="ja-JP" altLang="en-US" sz="2000" smtClean="0"/>
              <a:t>ソフトの操作を理解するのでなく，</a:t>
            </a:r>
            <a:r>
              <a:rPr lang="en-US" altLang="ja-JP" sz="2000" smtClean="0"/>
              <a:t>GIS</a:t>
            </a:r>
            <a:r>
              <a:rPr lang="ja-JP" altLang="en-US" sz="2000" smtClean="0"/>
              <a:t>を通して空間的思考や推論の仕方を学ぶことが重要</a:t>
            </a:r>
            <a:endParaRPr lang="en-US" altLang="ja-JP" sz="2000" smtClean="0"/>
          </a:p>
          <a:p>
            <a:pPr lvl="2" eaLnBrk="1" hangingPunct="1"/>
            <a:r>
              <a:rPr lang="ja-JP" altLang="en-US" sz="2000" smtClean="0"/>
              <a:t>低学年では高機能の</a:t>
            </a:r>
            <a:r>
              <a:rPr lang="en-US" altLang="ja-JP" sz="2000" smtClean="0"/>
              <a:t>GIS</a:t>
            </a:r>
            <a:r>
              <a:rPr lang="ja-JP" altLang="en-US" sz="2000" smtClean="0"/>
              <a:t>ソフトを使うよりも，ローテクの紙と鉛筆による作業の方が有効</a:t>
            </a:r>
            <a:endParaRPr lang="en-US" altLang="ja-JP" sz="2000" smtClean="0"/>
          </a:p>
          <a:p>
            <a:pPr eaLnBrk="1" hangingPunct="1"/>
            <a:r>
              <a:rPr lang="ja-JP" altLang="en-US" sz="2400" smtClean="0"/>
              <a:t>学校外での生活経験の役割</a:t>
            </a:r>
            <a:r>
              <a:rPr lang="en-US" altLang="ja-JP" sz="2400" smtClean="0"/>
              <a:t>(Newcombe 2010) </a:t>
            </a:r>
            <a:r>
              <a:rPr lang="ja-JP" altLang="en-US" sz="2400" smtClean="0"/>
              <a:t>：空間的思考を必要とする折り紙，コンピュータゲーム，家庭環境による影響も少なくないといわれている。</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a:xfrm>
            <a:off x="468313" y="333375"/>
            <a:ext cx="8229600" cy="563563"/>
          </a:xfrm>
        </p:spPr>
        <p:txBody>
          <a:bodyPr/>
          <a:lstStyle/>
          <a:p>
            <a:pPr eaLnBrk="1" hangingPunct="1"/>
            <a:r>
              <a:rPr lang="ja-JP" altLang="en-US" sz="3200" smtClean="0"/>
              <a:t>地理情報科学と空間的思考</a:t>
            </a:r>
          </a:p>
        </p:txBody>
      </p:sp>
      <p:sp>
        <p:nvSpPr>
          <p:cNvPr id="33795" name="コンテンツ プレースホルダ 2"/>
          <p:cNvSpPr>
            <a:spLocks noGrp="1"/>
          </p:cNvSpPr>
          <p:nvPr>
            <p:ph idx="1"/>
          </p:nvPr>
        </p:nvSpPr>
        <p:spPr>
          <a:xfrm>
            <a:off x="539750" y="1052513"/>
            <a:ext cx="8229600" cy="1800225"/>
          </a:xfrm>
        </p:spPr>
        <p:txBody>
          <a:bodyPr/>
          <a:lstStyle/>
          <a:p>
            <a:pPr eaLnBrk="1" hangingPunct="1"/>
            <a:r>
              <a:rPr lang="ja-JP" altLang="en-US" sz="2400" smtClean="0"/>
              <a:t>「地理情報科学の知識体系」（</a:t>
            </a:r>
            <a:r>
              <a:rPr lang="en-US" altLang="ja-JP" sz="2400" smtClean="0"/>
              <a:t>BoK</a:t>
            </a:r>
            <a:r>
              <a:rPr lang="ja-JP" altLang="en-US" sz="2400" smtClean="0"/>
              <a:t>）と空間的思考の三要素との関連性：三要素が</a:t>
            </a:r>
            <a:r>
              <a:rPr lang="en-US" altLang="ja-JP" sz="2400" smtClean="0"/>
              <a:t>BoK</a:t>
            </a:r>
            <a:r>
              <a:rPr lang="ja-JP" altLang="en-US" sz="2400" smtClean="0"/>
              <a:t>のいずれかの項目と関係する</a:t>
            </a:r>
            <a:endParaRPr lang="en-US" altLang="ja-JP" sz="2400" smtClean="0"/>
          </a:p>
          <a:p>
            <a:pPr eaLnBrk="1" hangingPunct="1">
              <a:buFont typeface="Arial" charset="0"/>
              <a:buNone/>
            </a:pPr>
            <a:r>
              <a:rPr lang="ja-JP" altLang="en-US" sz="2400" smtClean="0"/>
              <a:t>　→　</a:t>
            </a:r>
            <a:r>
              <a:rPr lang="en-US" altLang="ja-JP" sz="2400" smtClean="0"/>
              <a:t>BoK</a:t>
            </a:r>
            <a:r>
              <a:rPr lang="ja-JP" altLang="en-US" sz="2400" smtClean="0"/>
              <a:t>の内容の習得が空間的思考の育成につながる</a:t>
            </a:r>
          </a:p>
          <a:p>
            <a:pPr>
              <a:buFont typeface="Arial" charset="0"/>
              <a:buNone/>
            </a:pPr>
            <a:r>
              <a:rPr lang="en-US" altLang="ja-JP" sz="2400" smtClean="0"/>
              <a:t>【</a:t>
            </a:r>
            <a:r>
              <a:rPr lang="ja-JP" altLang="en-US" sz="2400" smtClean="0"/>
              <a:t>事例</a:t>
            </a:r>
            <a:r>
              <a:rPr lang="en-US" altLang="ja-JP" sz="2400" smtClean="0"/>
              <a:t>】</a:t>
            </a:r>
          </a:p>
          <a:p>
            <a:r>
              <a:rPr lang="ja-JP" altLang="en-US" sz="2400" smtClean="0"/>
              <a:t>実世界のモデル化</a:t>
            </a:r>
            <a:endParaRPr lang="en-US" altLang="ja-JP" sz="2400" smtClean="0"/>
          </a:p>
          <a:p>
            <a:pPr lvl="1"/>
            <a:r>
              <a:rPr lang="ja-JP" altLang="en-US" sz="2400" smtClean="0"/>
              <a:t>座標による地理参照</a:t>
            </a:r>
            <a:r>
              <a:rPr lang="en-US" altLang="ja-JP" sz="2400" smtClean="0"/>
              <a:t>(georeferencing)</a:t>
            </a:r>
            <a:r>
              <a:rPr lang="ja-JP" altLang="en-US" sz="2400" smtClean="0"/>
              <a:t>→　空間的概念</a:t>
            </a:r>
            <a:endParaRPr lang="en-US" altLang="ja-JP" sz="2400" smtClean="0"/>
          </a:p>
          <a:p>
            <a:r>
              <a:rPr lang="ja-JP" altLang="en-US" sz="2400" smtClean="0"/>
              <a:t>地図の表現モデル</a:t>
            </a:r>
            <a:endParaRPr lang="en-US" altLang="ja-JP" sz="2400" smtClean="0"/>
          </a:p>
          <a:p>
            <a:pPr lvl="1"/>
            <a:r>
              <a:rPr lang="ja-JP" altLang="en-US" sz="2400" smtClean="0"/>
              <a:t>主題図の表現方法→　空間的表現ツール</a:t>
            </a:r>
            <a:endParaRPr lang="en-US" altLang="ja-JP" sz="2400" smtClean="0"/>
          </a:p>
          <a:p>
            <a:r>
              <a:rPr lang="ja-JP" altLang="en-US" sz="2400" smtClean="0"/>
              <a:t>空間解析</a:t>
            </a:r>
            <a:endParaRPr lang="en-US" altLang="ja-JP" sz="2400" smtClean="0"/>
          </a:p>
          <a:p>
            <a:pPr lvl="1"/>
            <a:r>
              <a:rPr lang="ja-JP" altLang="en-US" sz="2400" smtClean="0"/>
              <a:t>ネットワーク分析：与えられた条件下で最適の経路を探索する→　空間的推論</a:t>
            </a:r>
            <a:endParaRPr lang="en-US" altLang="ja-JP" sz="2400" smtClean="0"/>
          </a:p>
          <a:p>
            <a:pPr eaLnBrk="1" hangingPunct="1"/>
            <a:endParaRPr lang="ja-JP" altLang="en-US" sz="2400" smtClean="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a:xfrm>
            <a:off x="457200" y="274638"/>
            <a:ext cx="8229600" cy="274637"/>
          </a:xfrm>
        </p:spPr>
        <p:txBody>
          <a:bodyPr/>
          <a:lstStyle/>
          <a:p>
            <a:pPr eaLnBrk="1" hangingPunct="1"/>
            <a:r>
              <a:rPr lang="ja-JP" altLang="en-US" sz="3200" smtClean="0"/>
              <a:t>参考文献</a:t>
            </a:r>
          </a:p>
        </p:txBody>
      </p:sp>
      <p:sp>
        <p:nvSpPr>
          <p:cNvPr id="34819" name="コンテンツ プレースホルダ 2"/>
          <p:cNvSpPr>
            <a:spLocks noGrp="1"/>
          </p:cNvSpPr>
          <p:nvPr>
            <p:ph idx="1"/>
          </p:nvPr>
        </p:nvSpPr>
        <p:spPr>
          <a:xfrm>
            <a:off x="457200" y="765175"/>
            <a:ext cx="8229600" cy="5360988"/>
          </a:xfrm>
        </p:spPr>
        <p:txBody>
          <a:bodyPr/>
          <a:lstStyle/>
          <a:p>
            <a:pPr eaLnBrk="1" hangingPunct="1">
              <a:buFont typeface="Arial" charset="0"/>
              <a:buNone/>
            </a:pPr>
            <a:r>
              <a:rPr lang="ja-JP" altLang="en-US" sz="2400" smtClean="0"/>
              <a:t>空間認知の発達研究会編 </a:t>
            </a:r>
            <a:r>
              <a:rPr lang="en-US" altLang="ja-JP" sz="2400" smtClean="0"/>
              <a:t>1995.『</a:t>
            </a:r>
            <a:r>
              <a:rPr lang="ja-JP" altLang="en-US" sz="2400" smtClean="0"/>
              <a:t>空間に生きる</a:t>
            </a:r>
            <a:r>
              <a:rPr lang="en-US" altLang="ja-JP" sz="2400" smtClean="0"/>
              <a:t>』</a:t>
            </a:r>
            <a:r>
              <a:rPr lang="ja-JP" altLang="en-US" sz="2400" smtClean="0"/>
              <a:t>北大路書房</a:t>
            </a:r>
            <a:endParaRPr lang="en-US" altLang="ja-JP" sz="2400" smtClean="0"/>
          </a:p>
          <a:p>
            <a:pPr eaLnBrk="1" hangingPunct="1">
              <a:buFont typeface="Arial" charset="0"/>
              <a:buNone/>
            </a:pPr>
            <a:r>
              <a:rPr lang="ja-JP" altLang="en-US" sz="2400" smtClean="0"/>
              <a:t>村越　真 </a:t>
            </a:r>
            <a:r>
              <a:rPr lang="en-US" altLang="ja-JP" sz="2400" smtClean="0"/>
              <a:t>2003. 『</a:t>
            </a:r>
            <a:r>
              <a:rPr lang="ja-JP" altLang="en-US" sz="2400" smtClean="0"/>
              <a:t>方向オンチの謎がわかる本</a:t>
            </a:r>
            <a:r>
              <a:rPr lang="en-US" altLang="ja-JP" sz="2400" smtClean="0"/>
              <a:t>』</a:t>
            </a:r>
            <a:r>
              <a:rPr lang="ja-JP" altLang="en-US" sz="2400" smtClean="0"/>
              <a:t>集英社</a:t>
            </a:r>
            <a:endParaRPr lang="en-US" altLang="ja-JP" sz="2400" smtClean="0"/>
          </a:p>
          <a:p>
            <a:pPr eaLnBrk="1" hangingPunct="1">
              <a:buFont typeface="Arial" charset="0"/>
              <a:buNone/>
            </a:pPr>
            <a:r>
              <a:rPr lang="en-US" altLang="ja-JP" sz="2400" smtClean="0"/>
              <a:t>Golledge, R.G., Marsh, M. and Bettersby, S. 2008. A conceptual framework for facilitating geospatial thinking. Annals of the Association of American Geographers 98: 285-308.</a:t>
            </a:r>
          </a:p>
          <a:p>
            <a:pPr eaLnBrk="1" hangingPunct="1">
              <a:buFont typeface="Arial" charset="0"/>
              <a:buNone/>
            </a:pPr>
            <a:r>
              <a:rPr lang="en-US" altLang="ja-JP" sz="2400" smtClean="0"/>
              <a:t>Golledge, R.G. and Stimson, R.J. 1997. Spatial behavior. Guilford.</a:t>
            </a:r>
          </a:p>
          <a:p>
            <a:pPr eaLnBrk="1" hangingPunct="1">
              <a:buFont typeface="Arial" charset="0"/>
              <a:buNone/>
            </a:pPr>
            <a:r>
              <a:rPr lang="en-US" altLang="ja-JP" sz="2400" smtClean="0"/>
              <a:t>Kraak, M-J. and Ormeling, F. 2003. Cartography: visualization of geopspatial data (2</a:t>
            </a:r>
            <a:r>
              <a:rPr lang="en-US" altLang="ja-JP" sz="2400" baseline="30000" smtClean="0"/>
              <a:t>nd</a:t>
            </a:r>
            <a:r>
              <a:rPr lang="en-US" altLang="ja-JP" sz="2400" smtClean="0"/>
              <a:t> ed.). Prentice Hall.</a:t>
            </a:r>
          </a:p>
          <a:p>
            <a:pPr eaLnBrk="1" hangingPunct="1">
              <a:buFont typeface="Arial" charset="0"/>
              <a:buNone/>
            </a:pPr>
            <a:r>
              <a:rPr lang="en-US" altLang="ja-JP" sz="2400" smtClean="0"/>
              <a:t>Longley, P.A. et al. 2005. Geographic Informatio Systems and Science (2</a:t>
            </a:r>
            <a:r>
              <a:rPr lang="en-US" altLang="ja-JP" sz="2400" baseline="30000" smtClean="0"/>
              <a:t>nd</a:t>
            </a:r>
            <a:r>
              <a:rPr lang="en-US" altLang="ja-JP" sz="2400" smtClean="0"/>
              <a:t> ed.). Wiley.</a:t>
            </a:r>
          </a:p>
          <a:p>
            <a:pPr eaLnBrk="1" hangingPunct="1">
              <a:buFont typeface="Arial" charset="0"/>
              <a:buNone/>
            </a:pPr>
            <a:r>
              <a:rPr lang="en-US" altLang="ja-JP" sz="2400" smtClean="0"/>
              <a:t>National Research Council 2006. Learning to think spatially. Washington D.C.: The National Academies Press.</a:t>
            </a:r>
          </a:p>
          <a:p>
            <a:pPr eaLnBrk="1" hangingPunct="1">
              <a:buFont typeface="Arial" charset="0"/>
              <a:buNone/>
            </a:pPr>
            <a:r>
              <a:rPr lang="en-US" altLang="ja-JP" sz="2400" smtClean="0"/>
              <a:t>Walmsley, D.J. and Lewis, J.M. 1993. People and Environment. Longman. </a:t>
            </a:r>
            <a:endParaRPr lang="ja-JP" altLang="en-US" sz="2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タイトル 1"/>
          <p:cNvSpPr>
            <a:spLocks noGrp="1"/>
          </p:cNvSpPr>
          <p:nvPr>
            <p:ph type="title"/>
          </p:nvPr>
        </p:nvSpPr>
        <p:spPr>
          <a:xfrm>
            <a:off x="300038" y="398463"/>
            <a:ext cx="8386762" cy="488950"/>
          </a:xfrm>
        </p:spPr>
        <p:txBody>
          <a:bodyPr/>
          <a:lstStyle/>
          <a:p>
            <a:r>
              <a:rPr lang="ja-JP" altLang="en-US" sz="2800" smtClean="0"/>
              <a:t>地理空間的思考に関連した海外の</a:t>
            </a:r>
            <a:r>
              <a:rPr lang="en-US" altLang="ja-JP" sz="2800" smtClean="0"/>
              <a:t>Web</a:t>
            </a:r>
            <a:r>
              <a:rPr lang="ja-JP" altLang="en-US" sz="2800" smtClean="0"/>
              <a:t>サイト</a:t>
            </a:r>
          </a:p>
        </p:txBody>
      </p:sp>
      <p:sp>
        <p:nvSpPr>
          <p:cNvPr id="35843" name="コンテンツ プレースホルダ 2"/>
          <p:cNvSpPr>
            <a:spLocks noGrp="1"/>
          </p:cNvSpPr>
          <p:nvPr>
            <p:ph idx="1"/>
          </p:nvPr>
        </p:nvSpPr>
        <p:spPr>
          <a:xfrm>
            <a:off x="446088" y="1128713"/>
            <a:ext cx="8229600" cy="5440362"/>
          </a:xfrm>
        </p:spPr>
        <p:txBody>
          <a:bodyPr/>
          <a:lstStyle/>
          <a:p>
            <a:r>
              <a:rPr lang="en-US" altLang="ja-JP" sz="2400" smtClean="0"/>
              <a:t>Spatial@ucs:</a:t>
            </a:r>
            <a:r>
              <a:rPr lang="ja-JP" altLang="en-US" sz="2400" smtClean="0"/>
              <a:t>　</a:t>
            </a:r>
            <a:r>
              <a:rPr lang="en-US" altLang="ja-JP" sz="2400" smtClean="0"/>
              <a:t>http://www.spatial.ucsb.edu/index.php</a:t>
            </a:r>
          </a:p>
          <a:p>
            <a:pPr lvl="1"/>
            <a:r>
              <a:rPr lang="en-US" altLang="ja-JP" sz="2000" smtClean="0"/>
              <a:t>NCGIA</a:t>
            </a:r>
            <a:r>
              <a:rPr lang="ja-JP" altLang="en-US" sz="2000" smtClean="0"/>
              <a:t>が中心に空間的思考の研究・教育を支援するための</a:t>
            </a:r>
            <a:r>
              <a:rPr lang="en-US" altLang="ja-JP" sz="2000" smtClean="0"/>
              <a:t>UCSB</a:t>
            </a:r>
            <a:r>
              <a:rPr lang="ja-JP" altLang="en-US" sz="2000" smtClean="0"/>
              <a:t>の</a:t>
            </a:r>
            <a:r>
              <a:rPr lang="en-US" altLang="ja-JP" sz="2000" smtClean="0"/>
              <a:t>Web</a:t>
            </a:r>
            <a:r>
              <a:rPr lang="ja-JP" altLang="en-US" sz="2000" smtClean="0"/>
              <a:t>サイト（</a:t>
            </a:r>
            <a:r>
              <a:rPr lang="en-US" altLang="ja-JP" sz="2000" smtClean="0"/>
              <a:t>2007</a:t>
            </a:r>
            <a:r>
              <a:rPr lang="ja-JP" altLang="en-US" sz="2000" smtClean="0"/>
              <a:t>年～）。</a:t>
            </a:r>
            <a:endParaRPr lang="en-US" altLang="ja-JP" sz="2000" smtClean="0"/>
          </a:p>
          <a:p>
            <a:r>
              <a:rPr lang="en-US" altLang="ja-JP" sz="2400" smtClean="0"/>
              <a:t>TeachSpatial.org:</a:t>
            </a:r>
            <a:r>
              <a:rPr lang="ja-JP" altLang="en-US" sz="2400" smtClean="0"/>
              <a:t>　</a:t>
            </a:r>
            <a:r>
              <a:rPr lang="en-US" altLang="ja-JP" sz="2400" smtClean="0"/>
              <a:t>http://www.teachspatial.org/</a:t>
            </a:r>
          </a:p>
          <a:p>
            <a:pPr lvl="1"/>
            <a:r>
              <a:rPr lang="en-US" altLang="ja-JP" sz="2000" smtClean="0"/>
              <a:t>2008</a:t>
            </a:r>
            <a:r>
              <a:rPr lang="ja-JP" altLang="en-US" sz="2000" smtClean="0"/>
              <a:t>年に米国レッドランド大学で開かれた空間的思考のカリキュラム・シンポジウムのための資料集（</a:t>
            </a:r>
            <a:r>
              <a:rPr lang="en-US" altLang="ja-JP" sz="2000" smtClean="0"/>
              <a:t>UCSB</a:t>
            </a:r>
            <a:r>
              <a:rPr lang="ja-JP" altLang="en-US" sz="2000" smtClean="0"/>
              <a:t>のサイト）</a:t>
            </a:r>
          </a:p>
          <a:p>
            <a:r>
              <a:rPr lang="en-US" altLang="ja-JP" sz="2400" smtClean="0"/>
              <a:t>SPLINT</a:t>
            </a:r>
            <a:r>
              <a:rPr lang="ja-JP" altLang="en-US" sz="2400" smtClean="0"/>
              <a:t>（</a:t>
            </a:r>
            <a:r>
              <a:rPr lang="en-US" altLang="ja-JP" sz="2400" smtClean="0"/>
              <a:t>Spatial Literacy in Teaching)</a:t>
            </a:r>
            <a:r>
              <a:rPr lang="ja-JP" altLang="en-US" sz="2400" smtClean="0"/>
              <a:t>：　</a:t>
            </a:r>
            <a:r>
              <a:rPr lang="en-US" altLang="ja-JP" sz="2400" smtClean="0"/>
              <a:t>http://www.le.ac.uk/gg/splint/index.html</a:t>
            </a:r>
          </a:p>
          <a:p>
            <a:pPr lvl="1"/>
            <a:r>
              <a:rPr lang="ja-JP" altLang="en-US" sz="2000" smtClean="0"/>
              <a:t>英国</a:t>
            </a:r>
            <a:r>
              <a:rPr lang="en-US" altLang="ja-JP" sz="2000" smtClean="0"/>
              <a:t>Leicester</a:t>
            </a:r>
            <a:r>
              <a:rPr lang="ja-JP" altLang="en-US" sz="2000" smtClean="0"/>
              <a:t>大学，</a:t>
            </a:r>
            <a:r>
              <a:rPr lang="en-US" altLang="ja-JP" sz="2000" smtClean="0"/>
              <a:t>Nottingham</a:t>
            </a:r>
            <a:r>
              <a:rPr lang="ja-JP" altLang="en-US" sz="2000" smtClean="0"/>
              <a:t>大学，</a:t>
            </a:r>
            <a:r>
              <a:rPr lang="en-US" altLang="ja-JP" sz="2000" smtClean="0"/>
              <a:t>UCL</a:t>
            </a:r>
            <a:r>
              <a:rPr lang="ja-JP" altLang="en-US" sz="2000" smtClean="0"/>
              <a:t>が連携した高等教育での空間的リテラシー向上プロジェクト（</a:t>
            </a:r>
            <a:r>
              <a:rPr lang="en-US" altLang="ja-JP" sz="2000" smtClean="0"/>
              <a:t>CETL)</a:t>
            </a:r>
          </a:p>
          <a:p>
            <a:r>
              <a:rPr lang="en-US" altLang="ja-JP" sz="2400" smtClean="0"/>
              <a:t>SILK(Spatial Intelligence and Learning Center)</a:t>
            </a:r>
            <a:r>
              <a:rPr lang="ja-JP" altLang="en-US" sz="2400" smtClean="0"/>
              <a:t>：</a:t>
            </a:r>
            <a:endParaRPr lang="en-US" altLang="ja-JP" sz="2400" smtClean="0"/>
          </a:p>
          <a:p>
            <a:pPr lvl="1"/>
            <a:r>
              <a:rPr lang="ja-JP" altLang="en-US" sz="2000" smtClean="0"/>
              <a:t>米国の心理学者を中心とした空間的思考に関する大学間連携（</a:t>
            </a:r>
            <a:r>
              <a:rPr lang="en-US" altLang="ja-JP" sz="2000" smtClean="0"/>
              <a:t>http://www.silccenter.org/index2.html</a:t>
            </a:r>
            <a:r>
              <a:rPr lang="ja-JP" altLang="en-US" sz="2000" smtClean="0"/>
              <a:t>）。</a:t>
            </a:r>
            <a:endParaRPr lang="en-US" altLang="ja-JP" sz="2000" smtClean="0"/>
          </a:p>
          <a:p>
            <a:endParaRPr lang="en-US" altLang="ja-JP" sz="2400" smtClean="0"/>
          </a:p>
          <a:p>
            <a:endParaRPr lang="ja-JP" altLang="en-US" sz="2400" smtClean="0"/>
          </a:p>
          <a:p>
            <a:endParaRPr lang="ja-JP" altLang="en-US" sz="2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6084888" y="4013200"/>
            <a:ext cx="268446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タイトル 1"/>
          <p:cNvSpPr>
            <a:spLocks noGrp="1"/>
          </p:cNvSpPr>
          <p:nvPr>
            <p:ph type="title"/>
          </p:nvPr>
        </p:nvSpPr>
        <p:spPr>
          <a:xfrm>
            <a:off x="457200" y="274638"/>
            <a:ext cx="8229600" cy="561975"/>
          </a:xfrm>
        </p:spPr>
        <p:txBody>
          <a:bodyPr/>
          <a:lstStyle/>
          <a:p>
            <a:r>
              <a:rPr lang="ja-JP" altLang="en-US" sz="3200" smtClean="0"/>
              <a:t>空間的思考の要素</a:t>
            </a:r>
          </a:p>
        </p:txBody>
      </p:sp>
      <p:sp>
        <p:nvSpPr>
          <p:cNvPr id="3" name="コンテンツ プレースホルダ 2"/>
          <p:cNvSpPr>
            <a:spLocks noGrp="1"/>
          </p:cNvSpPr>
          <p:nvPr>
            <p:ph sz="half" idx="1"/>
          </p:nvPr>
        </p:nvSpPr>
        <p:spPr>
          <a:xfrm>
            <a:off x="468313" y="1412875"/>
            <a:ext cx="4038600" cy="4741863"/>
          </a:xfrm>
        </p:spPr>
        <p:txBody>
          <a:bodyPr/>
          <a:lstStyle/>
          <a:p>
            <a:pPr marL="457200" indent="-457200" eaLnBrk="1">
              <a:buFont typeface="+mj-ea"/>
              <a:buAutoNum type="circleNumDbPlain"/>
              <a:defRPr/>
            </a:pPr>
            <a:r>
              <a:rPr lang="ja-JP" altLang="en-US" sz="2400" dirty="0" smtClean="0"/>
              <a:t>空間的概念</a:t>
            </a:r>
            <a:endParaRPr lang="en-US" altLang="ja-JP" sz="2400" dirty="0" smtClean="0"/>
          </a:p>
          <a:p>
            <a:pPr marL="914400" lvl="1" indent="-457200" eaLnBrk="1">
              <a:defRPr/>
            </a:pPr>
            <a:r>
              <a:rPr lang="ja-JP" altLang="en-US" sz="2000" dirty="0" smtClean="0"/>
              <a:t>空間的思考の基礎となる，距離，座標系，次元といった幾何学的側面から，空間を抽象化して理解すること</a:t>
            </a:r>
          </a:p>
          <a:p>
            <a:pPr marL="457200" indent="-457200" eaLnBrk="1">
              <a:buFont typeface="+mj-ea"/>
              <a:buAutoNum type="circleNumDbPlain"/>
              <a:defRPr/>
            </a:pPr>
            <a:r>
              <a:rPr lang="ja-JP" altLang="en-US" sz="2400" dirty="0" smtClean="0"/>
              <a:t>空間的表現ツール</a:t>
            </a:r>
            <a:endParaRPr lang="en-US" altLang="ja-JP" sz="2400" dirty="0" smtClean="0"/>
          </a:p>
          <a:p>
            <a:pPr marL="914400" lvl="1" indent="-457200" eaLnBrk="1">
              <a:defRPr/>
            </a:pPr>
            <a:r>
              <a:rPr lang="ja-JP" altLang="en-US" sz="2000" dirty="0" smtClean="0"/>
              <a:t>地図，図表，グラフなどの表現ツールを利用して，情報を空間的に組織化し，理解し，伝達すること</a:t>
            </a:r>
          </a:p>
          <a:p>
            <a:pPr marL="457200" indent="-457200" eaLnBrk="1">
              <a:buFont typeface="+mj-ea"/>
              <a:buAutoNum type="circleNumDbPlain"/>
              <a:defRPr/>
            </a:pPr>
            <a:r>
              <a:rPr lang="ja-JP" altLang="en-US" sz="2400" dirty="0" smtClean="0"/>
              <a:t>空間的推論過程</a:t>
            </a:r>
            <a:endParaRPr lang="en-US" altLang="ja-JP" sz="2400" dirty="0" smtClean="0"/>
          </a:p>
          <a:p>
            <a:pPr marL="914400" lvl="1" indent="-457200" eaLnBrk="1">
              <a:defRPr/>
            </a:pPr>
            <a:r>
              <a:rPr lang="ja-JP" altLang="en-US" sz="2000" dirty="0" smtClean="0"/>
              <a:t>既存の情報から未知の事柄を空間的に推し量る高次の認知過程</a:t>
            </a:r>
            <a:endParaRPr lang="ja-JP" altLang="en-US" dirty="0" smtClean="0"/>
          </a:p>
          <a:p>
            <a:pPr marL="514350" indent="-514350">
              <a:buFont typeface="+mj-ea"/>
              <a:buAutoNum type="circleNumDbPlain"/>
              <a:defRPr/>
            </a:pPr>
            <a:endParaRPr lang="ja-JP" altLang="en-US" dirty="0"/>
          </a:p>
        </p:txBody>
      </p:sp>
      <p:sp>
        <p:nvSpPr>
          <p:cNvPr id="5125" name="コンテンツ プレースホルダ 3"/>
          <p:cNvSpPr>
            <a:spLocks noGrp="1"/>
          </p:cNvSpPr>
          <p:nvPr>
            <p:ph sz="half" idx="2"/>
          </p:nvPr>
        </p:nvSpPr>
        <p:spPr>
          <a:xfrm>
            <a:off x="4648200" y="1052513"/>
            <a:ext cx="4038600" cy="5073650"/>
          </a:xfrm>
        </p:spPr>
        <p:txBody>
          <a:bodyPr/>
          <a:lstStyle/>
          <a:p>
            <a:pPr>
              <a:buFont typeface="Arial" charset="0"/>
              <a:buNone/>
            </a:pPr>
            <a:r>
              <a:rPr lang="en-US" altLang="ja-JP" sz="2400" smtClean="0"/>
              <a:t>【</a:t>
            </a:r>
            <a:r>
              <a:rPr lang="ja-JP" altLang="en-US" sz="2400" smtClean="0"/>
              <a:t>ワトソンとクリックの事例</a:t>
            </a:r>
            <a:r>
              <a:rPr lang="en-US" altLang="ja-JP" sz="2400" smtClean="0"/>
              <a:t>】</a:t>
            </a:r>
          </a:p>
          <a:p>
            <a:pPr>
              <a:buFont typeface="Arial" charset="0"/>
              <a:buNone/>
            </a:pPr>
            <a:endParaRPr lang="en-US" altLang="ja-JP" sz="2400" smtClean="0"/>
          </a:p>
          <a:p>
            <a:pPr>
              <a:buFont typeface="Arial" charset="0"/>
              <a:buNone/>
            </a:pPr>
            <a:r>
              <a:rPr lang="ja-JP" altLang="en-US" sz="2400" smtClean="0"/>
              <a:t>→　</a:t>
            </a:r>
            <a:r>
              <a:rPr lang="en-US" altLang="ja-JP" sz="2400" smtClean="0"/>
              <a:t>2</a:t>
            </a:r>
            <a:r>
              <a:rPr lang="ja-JP" altLang="en-US" sz="2400" smtClean="0"/>
              <a:t>次元の</a:t>
            </a:r>
            <a:r>
              <a:rPr lang="en-US" altLang="ja-JP" sz="2400" smtClean="0"/>
              <a:t>X</a:t>
            </a:r>
            <a:r>
              <a:rPr lang="ja-JP" altLang="en-US" sz="2400" smtClean="0"/>
              <a:t>線画像を</a:t>
            </a:r>
            <a:r>
              <a:rPr lang="en-US" altLang="ja-JP" sz="2400" smtClean="0"/>
              <a:t>DNA</a:t>
            </a:r>
            <a:r>
              <a:rPr lang="ja-JP" altLang="en-US" sz="2400" smtClean="0"/>
              <a:t>の</a:t>
            </a:r>
            <a:r>
              <a:rPr lang="en-US" altLang="ja-JP" sz="2400" smtClean="0"/>
              <a:t>3</a:t>
            </a:r>
            <a:r>
              <a:rPr lang="ja-JP" altLang="en-US" sz="2400" smtClean="0"/>
              <a:t>次元構造に変換</a:t>
            </a:r>
            <a:endParaRPr lang="en-US" altLang="ja-JP" sz="2400" smtClean="0"/>
          </a:p>
          <a:p>
            <a:pPr>
              <a:buFont typeface="Arial" charset="0"/>
              <a:buNone/>
            </a:pPr>
            <a:endParaRPr lang="en-US" altLang="ja-JP" sz="2400" smtClean="0"/>
          </a:p>
          <a:p>
            <a:pPr>
              <a:buFont typeface="Arial" charset="0"/>
              <a:buNone/>
            </a:pPr>
            <a:r>
              <a:rPr lang="ja-JP" altLang="en-US" sz="2400" smtClean="0"/>
              <a:t>→　二重らせん模型による</a:t>
            </a:r>
            <a:r>
              <a:rPr lang="en-US" altLang="ja-JP" sz="2400" smtClean="0"/>
              <a:t>DNA</a:t>
            </a:r>
            <a:r>
              <a:rPr lang="ja-JP" altLang="en-US" sz="2400" smtClean="0"/>
              <a:t>の表現</a:t>
            </a:r>
            <a:endParaRPr lang="en-US" altLang="ja-JP" sz="2400" smtClean="0"/>
          </a:p>
          <a:p>
            <a:pPr>
              <a:buFont typeface="Arial" charset="0"/>
              <a:buNone/>
            </a:pPr>
            <a:endParaRPr lang="en-US" altLang="ja-JP" sz="2400" smtClean="0"/>
          </a:p>
          <a:p>
            <a:pPr>
              <a:buFont typeface="Arial" charset="0"/>
              <a:buNone/>
            </a:pPr>
            <a:endParaRPr lang="en-US" altLang="ja-JP" sz="2400" smtClean="0"/>
          </a:p>
          <a:p>
            <a:pPr>
              <a:buFont typeface="Arial" charset="0"/>
              <a:buNone/>
            </a:pPr>
            <a:r>
              <a:rPr lang="ja-JP" altLang="en-US" sz="2400" smtClean="0"/>
              <a:t>→　</a:t>
            </a:r>
            <a:r>
              <a:rPr lang="en-US" altLang="ja-JP" sz="2400" smtClean="0"/>
              <a:t>X</a:t>
            </a:r>
            <a:r>
              <a:rPr lang="ja-JP" altLang="en-US" sz="2400" smtClean="0"/>
              <a:t>線画像のパターンから</a:t>
            </a:r>
            <a:r>
              <a:rPr lang="en-US" altLang="ja-JP" sz="2400" smtClean="0"/>
              <a:t>3</a:t>
            </a:r>
            <a:r>
              <a:rPr lang="ja-JP" altLang="en-US" sz="2400" smtClean="0"/>
              <a:t>次元の</a:t>
            </a:r>
            <a:r>
              <a:rPr lang="en-US" altLang="ja-JP" sz="2400" smtClean="0"/>
              <a:t>DNA</a:t>
            </a:r>
            <a:r>
              <a:rPr lang="ja-JP" altLang="en-US" sz="2400" smtClean="0"/>
              <a:t>の構造を推理</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457200" y="274638"/>
            <a:ext cx="8229600" cy="346075"/>
          </a:xfrm>
        </p:spPr>
        <p:txBody>
          <a:bodyPr/>
          <a:lstStyle/>
          <a:p>
            <a:r>
              <a:rPr lang="ja-JP" altLang="en-US" sz="3200" smtClean="0"/>
              <a:t>空間的思考と関連する用語の関係</a:t>
            </a:r>
          </a:p>
        </p:txBody>
      </p:sp>
      <p:pic>
        <p:nvPicPr>
          <p:cNvPr id="6147" name="Picture 2" descr="C:\原稿\ISGIS2011\図表\空間的思考と関連する概念.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1557338"/>
            <a:ext cx="4986337" cy="4103687"/>
          </a:xfrm>
          <a:noFill/>
        </p:spPr>
      </p:pic>
      <p:sp>
        <p:nvSpPr>
          <p:cNvPr id="6148" name="コンテンツ プレースホルダ 4"/>
          <p:cNvSpPr>
            <a:spLocks noGrp="1"/>
          </p:cNvSpPr>
          <p:nvPr>
            <p:ph sz="half" idx="2"/>
          </p:nvPr>
        </p:nvSpPr>
        <p:spPr>
          <a:xfrm>
            <a:off x="5076825" y="1412875"/>
            <a:ext cx="3816350" cy="4968875"/>
          </a:xfrm>
        </p:spPr>
        <p:txBody>
          <a:bodyPr/>
          <a:lstStyle/>
          <a:p>
            <a:pPr eaLnBrk="1"/>
            <a:r>
              <a:rPr lang="ja-JP" altLang="en-US" sz="2400" smtClean="0"/>
              <a:t>空間的リテラシー</a:t>
            </a:r>
            <a:r>
              <a:rPr lang="en-US" altLang="ja-JP" sz="2400" smtClean="0"/>
              <a:t>(spatial literacy)</a:t>
            </a:r>
          </a:p>
          <a:p>
            <a:pPr lvl="1" eaLnBrk="1"/>
            <a:r>
              <a:rPr lang="ja-JP" altLang="en-US" sz="2000" smtClean="0"/>
              <a:t>グラフィカシー（</a:t>
            </a:r>
            <a:r>
              <a:rPr lang="en-US" altLang="ja-JP" sz="2000" smtClean="0"/>
              <a:t>graphicacy</a:t>
            </a:r>
            <a:r>
              <a:rPr lang="ja-JP" altLang="en-US" sz="2000" smtClean="0"/>
              <a:t>）</a:t>
            </a:r>
            <a:endParaRPr lang="en-US" altLang="ja-JP" sz="2000" smtClean="0"/>
          </a:p>
          <a:p>
            <a:pPr eaLnBrk="1">
              <a:buFont typeface="Arial" charset="0"/>
              <a:buNone/>
            </a:pPr>
            <a:r>
              <a:rPr lang="ja-JP" altLang="en-US" sz="2400" smtClean="0"/>
              <a:t>　　　　　　　↑</a:t>
            </a:r>
            <a:endParaRPr lang="en-US" altLang="ja-JP" sz="2400" smtClean="0"/>
          </a:p>
          <a:p>
            <a:pPr eaLnBrk="1"/>
            <a:r>
              <a:rPr lang="ja-JP" altLang="en-US" sz="2400" smtClean="0"/>
              <a:t>空間的思考</a:t>
            </a:r>
            <a:endParaRPr lang="en-US" altLang="ja-JP" sz="2400" smtClean="0"/>
          </a:p>
          <a:p>
            <a:pPr lvl="1" eaLnBrk="1"/>
            <a:r>
              <a:rPr lang="ja-JP" altLang="en-US" sz="2000" smtClean="0"/>
              <a:t>空間的概念</a:t>
            </a:r>
            <a:endParaRPr lang="en-US" altLang="ja-JP" sz="2000" smtClean="0"/>
          </a:p>
          <a:p>
            <a:pPr lvl="1" eaLnBrk="1"/>
            <a:r>
              <a:rPr lang="ja-JP" altLang="en-US" sz="2000" smtClean="0"/>
              <a:t>空間的表現</a:t>
            </a:r>
            <a:endParaRPr lang="en-US" altLang="ja-JP" sz="2000" smtClean="0"/>
          </a:p>
          <a:p>
            <a:pPr lvl="1" eaLnBrk="1"/>
            <a:r>
              <a:rPr lang="ja-JP" altLang="en-US" sz="2000" smtClean="0"/>
              <a:t>空間的推論</a:t>
            </a:r>
            <a:endParaRPr lang="en-US" altLang="ja-JP" sz="2000" smtClean="0"/>
          </a:p>
          <a:p>
            <a:pPr eaLnBrk="1">
              <a:buFont typeface="Arial" charset="0"/>
              <a:buNone/>
            </a:pPr>
            <a:r>
              <a:rPr lang="ja-JP" altLang="en-US" smtClean="0"/>
              <a:t>　　　　　　↑</a:t>
            </a:r>
            <a:endParaRPr lang="en-US" altLang="ja-JP" smtClean="0"/>
          </a:p>
          <a:p>
            <a:pPr eaLnBrk="1"/>
            <a:r>
              <a:rPr lang="ja-JP" altLang="en-US" sz="2400" smtClean="0"/>
              <a:t>空間的能力</a:t>
            </a:r>
            <a:r>
              <a:rPr lang="en-US" altLang="ja-JP" sz="2400" smtClean="0"/>
              <a:t>(spatial abilities)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2"/>
          <p:cNvSpPr>
            <a:spLocks noGrp="1"/>
          </p:cNvSpPr>
          <p:nvPr>
            <p:ph type="title"/>
          </p:nvPr>
        </p:nvSpPr>
        <p:spPr>
          <a:xfrm>
            <a:off x="457200" y="274638"/>
            <a:ext cx="8229600" cy="417512"/>
          </a:xfrm>
        </p:spPr>
        <p:txBody>
          <a:bodyPr/>
          <a:lstStyle/>
          <a:p>
            <a:pPr eaLnBrk="1" hangingPunct="1"/>
            <a:r>
              <a:rPr lang="ja-JP" altLang="en-US" sz="2800" smtClean="0"/>
              <a:t>空間的思考の基礎となる空間的能力</a:t>
            </a:r>
            <a:r>
              <a:rPr lang="en-US" altLang="ja-JP" sz="2800" smtClean="0"/>
              <a:t>(spatial abilities)</a:t>
            </a:r>
            <a:endParaRPr lang="ja-JP" altLang="en-US" sz="2800" smtClean="0"/>
          </a:p>
        </p:txBody>
      </p:sp>
      <p:sp>
        <p:nvSpPr>
          <p:cNvPr id="7171" name="コンテンツ プレースホルダ 3"/>
          <p:cNvSpPr>
            <a:spLocks noGrp="1"/>
          </p:cNvSpPr>
          <p:nvPr>
            <p:ph idx="1"/>
          </p:nvPr>
        </p:nvSpPr>
        <p:spPr>
          <a:xfrm>
            <a:off x="457200" y="908050"/>
            <a:ext cx="3827463" cy="5761038"/>
          </a:xfrm>
        </p:spPr>
        <p:txBody>
          <a:bodyPr/>
          <a:lstStyle/>
          <a:p>
            <a:pPr eaLnBrk="1" hangingPunct="1">
              <a:defRPr/>
            </a:pPr>
            <a:r>
              <a:rPr lang="ja-JP" altLang="en-US" sz="2400" dirty="0" smtClean="0"/>
              <a:t>空間的能力の要素</a:t>
            </a:r>
            <a:endParaRPr lang="en-US" altLang="ja-JP" sz="2400" dirty="0" smtClean="0"/>
          </a:p>
          <a:p>
            <a:pPr marL="457200" indent="-457200" eaLnBrk="1" hangingPunct="1">
              <a:buFont typeface="+mj-ea"/>
              <a:buAutoNum type="circleNumDbPlain"/>
              <a:defRPr/>
            </a:pPr>
            <a:r>
              <a:rPr lang="ja-JP" altLang="en-US" sz="2400" dirty="0" smtClean="0"/>
              <a:t>視覚化</a:t>
            </a:r>
            <a:r>
              <a:rPr lang="en-US" altLang="ja-JP" sz="2400" dirty="0" smtClean="0"/>
              <a:t>(visualization)</a:t>
            </a:r>
          </a:p>
          <a:p>
            <a:pPr marL="857250" lvl="1" indent="-457200" eaLnBrk="1" hangingPunct="1">
              <a:buFont typeface="Arial" charset="0"/>
              <a:buNone/>
              <a:defRPr/>
            </a:pPr>
            <a:r>
              <a:rPr lang="en-US" altLang="ja-JP" sz="2000" dirty="0" smtClean="0"/>
              <a:t>【</a:t>
            </a:r>
            <a:r>
              <a:rPr lang="ja-JP" altLang="en-US" sz="2000" dirty="0" smtClean="0"/>
              <a:t>例</a:t>
            </a:r>
            <a:r>
              <a:rPr lang="en-US" altLang="ja-JP" sz="2000" dirty="0" smtClean="0"/>
              <a:t>】</a:t>
            </a:r>
            <a:r>
              <a:rPr lang="ja-JP" altLang="en-US" sz="2000" dirty="0" smtClean="0"/>
              <a:t>四角い</a:t>
            </a:r>
            <a:r>
              <a:rPr lang="en-US" altLang="ja-JP" sz="2000" dirty="0" smtClean="0"/>
              <a:t>1</a:t>
            </a:r>
            <a:r>
              <a:rPr lang="ja-JP" altLang="en-US" sz="2000" dirty="0" smtClean="0"/>
              <a:t>枚の紙を折って穴を空けた後，紙を広げるとどのように見えるでしょうか？</a:t>
            </a:r>
            <a:endParaRPr lang="en-US" altLang="ja-JP" sz="2000" dirty="0" smtClean="0"/>
          </a:p>
          <a:p>
            <a:pPr marL="457200" indent="-457200" eaLnBrk="1" hangingPunct="1">
              <a:buFont typeface="+mj-ea"/>
              <a:buAutoNum type="circleNumDbPlain"/>
              <a:defRPr/>
            </a:pPr>
            <a:r>
              <a:rPr lang="ja-JP" altLang="en-US" sz="2400" dirty="0" smtClean="0"/>
              <a:t>定位</a:t>
            </a:r>
            <a:r>
              <a:rPr lang="en-US" altLang="ja-JP" sz="2400" dirty="0" smtClean="0"/>
              <a:t>(orientation)</a:t>
            </a:r>
          </a:p>
          <a:p>
            <a:pPr marL="857250" lvl="1" indent="-457200" eaLnBrk="1" hangingPunct="1">
              <a:buFont typeface="Arial" charset="0"/>
              <a:buNone/>
              <a:defRPr/>
            </a:pPr>
            <a:r>
              <a:rPr lang="en-US" altLang="ja-JP" sz="2000" dirty="0" smtClean="0"/>
              <a:t>【</a:t>
            </a:r>
            <a:r>
              <a:rPr lang="ja-JP" altLang="en-US" sz="2000" dirty="0" smtClean="0"/>
              <a:t>例</a:t>
            </a:r>
            <a:r>
              <a:rPr lang="en-US" altLang="ja-JP" sz="2000" dirty="0" smtClean="0"/>
              <a:t>】B</a:t>
            </a:r>
            <a:r>
              <a:rPr lang="ja-JP" altLang="en-US" sz="2000" dirty="0" smtClean="0"/>
              <a:t>の位置から３つの物体はどう見えるでしょうか？</a:t>
            </a:r>
            <a:endParaRPr lang="en-US" altLang="ja-JP" sz="2000" dirty="0" smtClean="0"/>
          </a:p>
          <a:p>
            <a:pPr marL="457200" indent="-457200" eaLnBrk="1" hangingPunct="1">
              <a:buFont typeface="+mj-ea"/>
              <a:buAutoNum type="circleNumDbPlain"/>
              <a:defRPr/>
            </a:pPr>
            <a:endParaRPr lang="en-US" altLang="ja-JP" sz="2400" dirty="0" smtClean="0"/>
          </a:p>
          <a:p>
            <a:pPr marL="457200" indent="-457200" eaLnBrk="1" hangingPunct="1">
              <a:buFont typeface="+mj-ea"/>
              <a:buAutoNum type="circleNumDbPlain"/>
              <a:defRPr/>
            </a:pPr>
            <a:r>
              <a:rPr lang="ja-JP" altLang="en-US" sz="2400" dirty="0" smtClean="0"/>
              <a:t>空間的関係</a:t>
            </a:r>
            <a:r>
              <a:rPr lang="en-US" altLang="ja-JP" sz="2400" dirty="0" smtClean="0"/>
              <a:t>(spatial relation)</a:t>
            </a:r>
            <a:endParaRPr lang="en-US" altLang="ja-JP" dirty="0" smtClean="0"/>
          </a:p>
          <a:p>
            <a:pPr lvl="1" eaLnBrk="1" hangingPunct="1">
              <a:buFont typeface="Arial" charset="0"/>
              <a:buNone/>
              <a:defRPr/>
            </a:pPr>
            <a:r>
              <a:rPr lang="en-US" altLang="ja-JP" sz="2000" dirty="0" smtClean="0"/>
              <a:t>【</a:t>
            </a:r>
            <a:r>
              <a:rPr lang="ja-JP" altLang="en-US" sz="2000" dirty="0" smtClean="0"/>
              <a:t>例</a:t>
            </a:r>
            <a:r>
              <a:rPr lang="en-US" altLang="ja-JP" sz="2000" dirty="0" smtClean="0"/>
              <a:t>】</a:t>
            </a:r>
            <a:r>
              <a:rPr lang="ja-JP" altLang="en-US" sz="2000" dirty="0" smtClean="0"/>
              <a:t>点の分布にどのような特徴があるでしょうか？</a:t>
            </a:r>
          </a:p>
        </p:txBody>
      </p:sp>
      <p:pic>
        <p:nvPicPr>
          <p:cNvPr id="7172" name="コンテンツ プレースホルダ 5" descr="PPT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4724400"/>
            <a:ext cx="2663825"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平行四辺形 12"/>
          <p:cNvSpPr/>
          <p:nvPr/>
        </p:nvSpPr>
        <p:spPr>
          <a:xfrm>
            <a:off x="4787900" y="3717925"/>
            <a:ext cx="3671888" cy="576263"/>
          </a:xfrm>
          <a:prstGeom prst="parallelogram">
            <a:avLst>
              <a:gd name="adj" fmla="val 18035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柱 13"/>
          <p:cNvSpPr/>
          <p:nvPr/>
        </p:nvSpPr>
        <p:spPr>
          <a:xfrm>
            <a:off x="5867400" y="3286125"/>
            <a:ext cx="433388" cy="720725"/>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円柱 16"/>
          <p:cNvSpPr/>
          <p:nvPr/>
        </p:nvSpPr>
        <p:spPr>
          <a:xfrm>
            <a:off x="6804025" y="3357563"/>
            <a:ext cx="863600" cy="576262"/>
          </a:xfrm>
          <a:prstGeom prst="ca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 name="直方体 14"/>
          <p:cNvSpPr/>
          <p:nvPr/>
        </p:nvSpPr>
        <p:spPr>
          <a:xfrm>
            <a:off x="6372225" y="3646488"/>
            <a:ext cx="576263" cy="503237"/>
          </a:xfrm>
          <a:prstGeom prst="cub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77" name="テキスト ボックス 17"/>
          <p:cNvSpPr txBox="1">
            <a:spLocks noChangeArrowheads="1"/>
          </p:cNvSpPr>
          <p:nvPr/>
        </p:nvSpPr>
        <p:spPr bwMode="auto">
          <a:xfrm>
            <a:off x="6084888" y="4294188"/>
            <a:ext cx="338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A</a:t>
            </a:r>
            <a:endParaRPr lang="ja-JP" altLang="en-US"/>
          </a:p>
        </p:txBody>
      </p:sp>
      <p:sp>
        <p:nvSpPr>
          <p:cNvPr id="7178" name="テキスト ボックス 18"/>
          <p:cNvSpPr txBox="1">
            <a:spLocks noChangeArrowheads="1"/>
          </p:cNvSpPr>
          <p:nvPr/>
        </p:nvSpPr>
        <p:spPr bwMode="auto">
          <a:xfrm>
            <a:off x="7956550" y="393382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a:t>B</a:t>
            </a:r>
            <a:endParaRPr lang="ja-JP" altLang="en-US"/>
          </a:p>
        </p:txBody>
      </p:sp>
      <p:pic>
        <p:nvPicPr>
          <p:cNvPr id="7180" name="コンテンツ プレースホルダ 3" descr="空間的視覚化.jpg"/>
          <p:cNvPicPr>
            <a:picLocks noChangeAspect="1"/>
          </p:cNvPicPr>
          <p:nvPr/>
        </p:nvPicPr>
        <p:blipFill>
          <a:blip r:embed="rId4" cstate="print">
            <a:extLst>
              <a:ext uri="{28A0092B-C50C-407E-A947-70E740481C1C}">
                <a14:useLocalDpi xmlns:a14="http://schemas.microsoft.com/office/drawing/2010/main" val="0"/>
              </a:ext>
            </a:extLst>
          </a:blip>
          <a:srcRect l="35405" t="6010" r="58327" b="83775"/>
          <a:stretch>
            <a:fillRect/>
          </a:stretch>
        </p:blipFill>
        <p:spPr bwMode="auto">
          <a:xfrm>
            <a:off x="4716463" y="1916113"/>
            <a:ext cx="947737"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コンテンツ プレースホルダ 3" descr="空間的視覚化.jpg"/>
          <p:cNvPicPr>
            <a:picLocks noChangeAspect="1"/>
          </p:cNvPicPr>
          <p:nvPr/>
        </p:nvPicPr>
        <p:blipFill>
          <a:blip r:embed="rId4" cstate="print">
            <a:extLst>
              <a:ext uri="{28A0092B-C50C-407E-A947-70E740481C1C}">
                <a14:useLocalDpi xmlns:a14="http://schemas.microsoft.com/office/drawing/2010/main" val="0"/>
              </a:ext>
            </a:extLst>
          </a:blip>
          <a:srcRect l="61349" t="3719" r="31799" b="83865"/>
          <a:stretch>
            <a:fillRect/>
          </a:stretch>
        </p:blipFill>
        <p:spPr bwMode="auto">
          <a:xfrm>
            <a:off x="6948488" y="1700213"/>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コンテンツ プレースホルダ 3" descr="空間的視覚化.jpg"/>
          <p:cNvPicPr>
            <a:picLocks noChangeAspect="1"/>
          </p:cNvPicPr>
          <p:nvPr/>
        </p:nvPicPr>
        <p:blipFill>
          <a:blip r:embed="rId4" cstate="print">
            <a:extLst>
              <a:ext uri="{28A0092B-C50C-407E-A947-70E740481C1C}">
                <a14:useLocalDpi xmlns:a14="http://schemas.microsoft.com/office/drawing/2010/main" val="0"/>
              </a:ext>
            </a:extLst>
          </a:blip>
          <a:srcRect l="51070" t="3719" r="42078" b="83865"/>
          <a:stretch>
            <a:fillRect/>
          </a:stretch>
        </p:blipFill>
        <p:spPr bwMode="auto">
          <a:xfrm>
            <a:off x="6011863" y="1700213"/>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コンテンツ プレースホルダ 3" descr="空間的視覚化.jpg"/>
          <p:cNvPicPr>
            <a:picLocks noChangeAspect="1"/>
          </p:cNvPicPr>
          <p:nvPr/>
        </p:nvPicPr>
        <p:blipFill>
          <a:blip r:embed="rId4" cstate="print">
            <a:extLst>
              <a:ext uri="{28A0092B-C50C-407E-A947-70E740481C1C}">
                <a14:useLocalDpi xmlns:a14="http://schemas.microsoft.com/office/drawing/2010/main" val="0"/>
              </a:ext>
            </a:extLst>
          </a:blip>
          <a:srcRect l="72115" t="3719" r="21030" b="83865"/>
          <a:stretch>
            <a:fillRect/>
          </a:stretch>
        </p:blipFill>
        <p:spPr bwMode="auto">
          <a:xfrm>
            <a:off x="7885113" y="1700213"/>
            <a:ext cx="10080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2"/>
          <p:cNvSpPr>
            <a:spLocks noGrp="1"/>
          </p:cNvSpPr>
          <p:nvPr>
            <p:ph type="title"/>
          </p:nvPr>
        </p:nvSpPr>
        <p:spPr>
          <a:xfrm>
            <a:off x="457200" y="274638"/>
            <a:ext cx="8229600" cy="417512"/>
          </a:xfrm>
        </p:spPr>
        <p:txBody>
          <a:bodyPr/>
          <a:lstStyle/>
          <a:p>
            <a:pPr eaLnBrk="1" hangingPunct="1"/>
            <a:r>
              <a:rPr lang="ja-JP" altLang="en-US" sz="3200" smtClean="0"/>
              <a:t>地理空間的思考</a:t>
            </a:r>
            <a:r>
              <a:rPr lang="en-US" altLang="ja-JP" sz="3200" smtClean="0"/>
              <a:t>(geospatial thinking)</a:t>
            </a:r>
            <a:r>
              <a:rPr lang="ja-JP" altLang="en-US" sz="3200" smtClean="0"/>
              <a:t>の特徴</a:t>
            </a:r>
          </a:p>
        </p:txBody>
      </p:sp>
      <p:sp>
        <p:nvSpPr>
          <p:cNvPr id="8195" name="コンテンツ プレースホルダ 3"/>
          <p:cNvSpPr>
            <a:spLocks noGrp="1"/>
          </p:cNvSpPr>
          <p:nvPr>
            <p:ph idx="1"/>
          </p:nvPr>
        </p:nvSpPr>
        <p:spPr>
          <a:xfrm>
            <a:off x="457200" y="1052513"/>
            <a:ext cx="5483225" cy="5616575"/>
          </a:xfrm>
        </p:spPr>
        <p:txBody>
          <a:bodyPr/>
          <a:lstStyle/>
          <a:p>
            <a:pPr eaLnBrk="1" hangingPunct="1"/>
            <a:r>
              <a:rPr lang="ja-JP" altLang="en-US" sz="2400" smtClean="0"/>
              <a:t>一般的な空間的思考との違い：</a:t>
            </a:r>
            <a:r>
              <a:rPr lang="en-US" altLang="ja-JP" sz="2400" smtClean="0"/>
              <a:t>spatial</a:t>
            </a:r>
            <a:r>
              <a:rPr lang="ja-JP" altLang="en-US" sz="2400" smtClean="0"/>
              <a:t>と</a:t>
            </a:r>
            <a:r>
              <a:rPr lang="en-US" altLang="ja-JP" sz="2400" smtClean="0"/>
              <a:t>geospatial</a:t>
            </a:r>
          </a:p>
          <a:p>
            <a:pPr lvl="1" eaLnBrk="1" hangingPunct="1"/>
            <a:r>
              <a:rPr lang="ja-JP" altLang="en-US" sz="2000" smtClean="0"/>
              <a:t>対象となる地理空間は，地球表面に実在する，一目で見渡せない大規模空間</a:t>
            </a:r>
            <a:endParaRPr lang="en-US" altLang="ja-JP" sz="2000" smtClean="0"/>
          </a:p>
          <a:p>
            <a:pPr lvl="1" eaLnBrk="1" hangingPunct="1">
              <a:buFont typeface="Arial" charset="0"/>
              <a:buNone/>
            </a:pPr>
            <a:r>
              <a:rPr lang="ja-JP" altLang="en-US" sz="2000" smtClean="0"/>
              <a:t>→　空間移動や直接的観察だけでなく，様々な媒体を通して間接的に知る（</a:t>
            </a:r>
            <a:r>
              <a:rPr lang="en-US" altLang="ja-JP" sz="2000" smtClean="0"/>
              <a:t>ex.</a:t>
            </a:r>
            <a:r>
              <a:rPr lang="ja-JP" altLang="en-US" sz="2000" smtClean="0"/>
              <a:t>地図，写真，衛星画像，絵，言語，</a:t>
            </a:r>
            <a:r>
              <a:rPr lang="en-US" altLang="ja-JP" sz="2000" smtClean="0"/>
              <a:t>…</a:t>
            </a:r>
            <a:r>
              <a:rPr lang="ja-JP" altLang="en-US" sz="2000" smtClean="0"/>
              <a:t>）</a:t>
            </a:r>
            <a:endParaRPr lang="en-US" altLang="ja-JP" sz="2000" smtClean="0"/>
          </a:p>
          <a:p>
            <a:pPr eaLnBrk="1" hangingPunct="1"/>
            <a:r>
              <a:rPr lang="ja-JP" altLang="en-US" sz="2400" smtClean="0"/>
              <a:t>空間スケール</a:t>
            </a:r>
            <a:endParaRPr lang="en-US" altLang="ja-JP" sz="2400" smtClean="0"/>
          </a:p>
          <a:p>
            <a:pPr lvl="1" eaLnBrk="1" hangingPunct="1"/>
            <a:r>
              <a:rPr lang="ja-JP" altLang="en-US" sz="2000" smtClean="0"/>
              <a:t>宇宙</a:t>
            </a:r>
            <a:endParaRPr lang="en-US" altLang="ja-JP" sz="2000" smtClean="0"/>
          </a:p>
          <a:p>
            <a:pPr lvl="1" eaLnBrk="1" hangingPunct="1"/>
            <a:r>
              <a:rPr lang="ja-JP" altLang="en-US" sz="2000" smtClean="0"/>
              <a:t>全球</a:t>
            </a:r>
            <a:endParaRPr lang="en-US" altLang="ja-JP" sz="2000" smtClean="0"/>
          </a:p>
          <a:p>
            <a:pPr lvl="1" eaLnBrk="1" hangingPunct="1"/>
            <a:r>
              <a:rPr lang="ja-JP" altLang="en-US" sz="2000" smtClean="0"/>
              <a:t>大陸</a:t>
            </a:r>
            <a:endParaRPr lang="en-US" altLang="ja-JP" sz="2000" smtClean="0"/>
          </a:p>
          <a:p>
            <a:pPr lvl="1" eaLnBrk="1" hangingPunct="1"/>
            <a:r>
              <a:rPr lang="ja-JP" altLang="en-US" sz="2000" smtClean="0"/>
              <a:t>国</a:t>
            </a:r>
            <a:endParaRPr lang="en-US" altLang="ja-JP" sz="2000" smtClean="0"/>
          </a:p>
          <a:p>
            <a:pPr lvl="1" eaLnBrk="1" hangingPunct="1"/>
            <a:r>
              <a:rPr lang="ja-JP" altLang="en-US" sz="2000" smtClean="0"/>
              <a:t>都市</a:t>
            </a:r>
            <a:endParaRPr lang="en-US" altLang="ja-JP" sz="2000" smtClean="0"/>
          </a:p>
          <a:p>
            <a:pPr lvl="1" eaLnBrk="1" hangingPunct="1"/>
            <a:r>
              <a:rPr lang="ja-JP" altLang="en-US" sz="2000" smtClean="0"/>
              <a:t>街区</a:t>
            </a:r>
            <a:endParaRPr lang="en-US" altLang="ja-JP" sz="2000" smtClean="0"/>
          </a:p>
          <a:p>
            <a:pPr lvl="1" eaLnBrk="1" hangingPunct="1"/>
            <a:r>
              <a:rPr lang="ja-JP" altLang="en-US" sz="2000" smtClean="0"/>
              <a:t>室内</a:t>
            </a:r>
            <a:endParaRPr lang="en-US" altLang="ja-JP" sz="2000" smtClean="0"/>
          </a:p>
          <a:p>
            <a:pPr lvl="1" eaLnBrk="1" hangingPunct="1"/>
            <a:endParaRPr lang="en-US" altLang="ja-JP" sz="2000" smtClean="0"/>
          </a:p>
          <a:p>
            <a:pPr lvl="1" eaLnBrk="1" hangingPunct="1"/>
            <a:endParaRPr lang="en-US" altLang="ja-JP" sz="2000" smtClean="0"/>
          </a:p>
          <a:p>
            <a:pPr lvl="1" eaLnBrk="1" hangingPunct="1"/>
            <a:endParaRPr lang="en-US" altLang="ja-JP" sz="2000" smtClean="0"/>
          </a:p>
          <a:p>
            <a:pPr eaLnBrk="1" hangingPunct="1"/>
            <a:endParaRPr lang="ja-JP" altLang="en-US" sz="2400"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981075"/>
            <a:ext cx="208915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2924175"/>
            <a:ext cx="2033587"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4797425"/>
            <a:ext cx="208915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右中かっこ 8"/>
          <p:cNvSpPr/>
          <p:nvPr/>
        </p:nvSpPr>
        <p:spPr>
          <a:xfrm>
            <a:off x="2195513" y="4365625"/>
            <a:ext cx="288925" cy="1727200"/>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200" name="テキスト ボックス 9"/>
          <p:cNvSpPr txBox="1">
            <a:spLocks noChangeArrowheads="1"/>
          </p:cNvSpPr>
          <p:nvPr/>
        </p:nvSpPr>
        <p:spPr bwMode="auto">
          <a:xfrm>
            <a:off x="2627313" y="5013325"/>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t>地理空間の範囲</a:t>
            </a:r>
          </a:p>
        </p:txBody>
      </p:sp>
      <p:sp>
        <p:nvSpPr>
          <p:cNvPr id="8201" name="テキスト ボックス 10"/>
          <p:cNvSpPr txBox="1">
            <a:spLocks noChangeArrowheads="1"/>
          </p:cNvSpPr>
          <p:nvPr/>
        </p:nvSpPr>
        <p:spPr bwMode="auto">
          <a:xfrm>
            <a:off x="6084888" y="6488113"/>
            <a:ext cx="212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Google Earth</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xfrm>
            <a:off x="457200" y="274638"/>
            <a:ext cx="8229600" cy="777875"/>
          </a:xfrm>
        </p:spPr>
        <p:txBody>
          <a:bodyPr/>
          <a:lstStyle/>
          <a:p>
            <a:r>
              <a:rPr lang="ja-JP" altLang="en-US" sz="4000" smtClean="0"/>
              <a:t>２．空間的概念</a:t>
            </a:r>
          </a:p>
        </p:txBody>
      </p:sp>
      <p:sp>
        <p:nvSpPr>
          <p:cNvPr id="9219" name="コンテンツ プレースホルダー 3"/>
          <p:cNvSpPr>
            <a:spLocks noGrp="1"/>
          </p:cNvSpPr>
          <p:nvPr>
            <p:ph sz="half" idx="1"/>
          </p:nvPr>
        </p:nvSpPr>
        <p:spPr>
          <a:xfrm>
            <a:off x="539750" y="981075"/>
            <a:ext cx="7920038" cy="1943100"/>
          </a:xfrm>
        </p:spPr>
        <p:txBody>
          <a:bodyPr/>
          <a:lstStyle/>
          <a:p>
            <a:pPr marL="174625" indent="-174625" eaLnBrk="1"/>
            <a:r>
              <a:rPr lang="ja-JP" altLang="en-US" sz="2400" smtClean="0"/>
              <a:t>人が空間を対象化してとらえる仕方としての空間的概念には様々なものがあり，日常生活の中でそれらは使い分けられている</a:t>
            </a:r>
            <a:endParaRPr lang="en-US" altLang="ja-JP" sz="2400" smtClean="0"/>
          </a:p>
          <a:p>
            <a:pPr marL="174625" indent="-174625" eaLnBrk="1">
              <a:buFont typeface="Arial" charset="0"/>
              <a:buNone/>
            </a:pPr>
            <a:r>
              <a:rPr lang="en-US" altLang="ja-JP" sz="2400" smtClean="0"/>
              <a:t>【</a:t>
            </a:r>
            <a:r>
              <a:rPr lang="ja-JP" altLang="en-US" sz="2400" smtClean="0"/>
              <a:t>例</a:t>
            </a:r>
            <a:r>
              <a:rPr lang="en-US" altLang="ja-JP" sz="2400" smtClean="0"/>
              <a:t>】</a:t>
            </a:r>
            <a:r>
              <a:rPr lang="ja-JP" altLang="en-US" sz="2400" smtClean="0"/>
              <a:t>恵比寿ガーデンプレイスから東京タワーまでの道順を思い浮かべてください。</a:t>
            </a:r>
            <a:endParaRPr lang="en-US" altLang="ja-JP" sz="2400" smtClean="0"/>
          </a:p>
        </p:txBody>
      </p:sp>
      <p:pic>
        <p:nvPicPr>
          <p:cNvPr id="9220"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619250" y="3500438"/>
            <a:ext cx="6091238" cy="2808287"/>
          </a:xfrm>
          <a:noFill/>
        </p:spPr>
      </p:pic>
      <p:sp>
        <p:nvSpPr>
          <p:cNvPr id="9221" name="テキスト ボックス 6"/>
          <p:cNvSpPr txBox="1">
            <a:spLocks noChangeArrowheads="1"/>
          </p:cNvSpPr>
          <p:nvPr/>
        </p:nvSpPr>
        <p:spPr bwMode="auto">
          <a:xfrm>
            <a:off x="1331913" y="3068638"/>
            <a:ext cx="6767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2000"/>
              <a:t>GoogleMaps</a:t>
            </a:r>
            <a:r>
              <a:rPr lang="ja-JP" altLang="en-US" sz="2000"/>
              <a:t>で検索すると：地下鉄を使って</a:t>
            </a:r>
            <a:r>
              <a:rPr lang="en-US" altLang="ja-JP" sz="2000"/>
              <a:t>25</a:t>
            </a:r>
            <a:r>
              <a:rPr lang="ja-JP" altLang="en-US" sz="2000"/>
              <a:t>分，料金</a:t>
            </a:r>
            <a:r>
              <a:rPr lang="en-US" altLang="ja-JP" sz="2000"/>
              <a:t>160</a:t>
            </a:r>
            <a:r>
              <a:rPr lang="ja-JP" altLang="en-US" sz="2000"/>
              <a:t>円</a:t>
            </a:r>
          </a:p>
        </p:txBody>
      </p:sp>
      <p:sp>
        <p:nvSpPr>
          <p:cNvPr id="9222" name="テキスト ボックス 9"/>
          <p:cNvSpPr txBox="1">
            <a:spLocks noChangeArrowheads="1"/>
          </p:cNvSpPr>
          <p:nvPr/>
        </p:nvSpPr>
        <p:spPr bwMode="auto">
          <a:xfrm>
            <a:off x="5651500" y="6308725"/>
            <a:ext cx="213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a:t>出典：</a:t>
            </a:r>
            <a:r>
              <a:rPr lang="en-US" altLang="ja-JP"/>
              <a:t>Google Maps</a:t>
            </a:r>
            <a:endParaRPr lang="ja-JP"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468313" y="260350"/>
            <a:ext cx="8229600" cy="561975"/>
          </a:xfrm>
        </p:spPr>
        <p:txBody>
          <a:bodyPr>
            <a:normAutofit fontScale="90000"/>
          </a:bodyPr>
          <a:lstStyle/>
          <a:p>
            <a:r>
              <a:rPr lang="ja-JP" altLang="en-US" sz="3200" smtClean="0"/>
              <a:t>実際の移動で使用される空間的概念</a:t>
            </a:r>
          </a:p>
        </p:txBody>
      </p:sp>
      <p:pic>
        <p:nvPicPr>
          <p:cNvPr id="10244" name="Picture 2"/>
          <p:cNvPicPr>
            <a:picLocks noGrp="1" noChangeAspect="1" noChangeArrowheads="1"/>
          </p:cNvPicPr>
          <p:nvPr>
            <p:ph sz="half" idx="1"/>
          </p:nvPr>
        </p:nvPicPr>
        <p:blipFill>
          <a:blip r:embed="rId3" cstate="print"/>
          <a:srcRect/>
          <a:stretch>
            <a:fillRect/>
          </a:stretch>
        </p:blipFill>
        <p:spPr>
          <a:xfrm>
            <a:off x="539750" y="1196975"/>
            <a:ext cx="3024188" cy="1955800"/>
          </a:xfrm>
          <a:noFill/>
        </p:spPr>
      </p:pic>
      <p:pic>
        <p:nvPicPr>
          <p:cNvPr id="10245" name="Picture 3"/>
          <p:cNvPicPr>
            <a:picLocks noGrp="1" noChangeAspect="1" noChangeArrowheads="1"/>
          </p:cNvPicPr>
          <p:nvPr>
            <p:ph sz="half" idx="2"/>
          </p:nvPr>
        </p:nvPicPr>
        <p:blipFill>
          <a:blip r:embed="rId4" cstate="print"/>
          <a:srcRect/>
          <a:stretch>
            <a:fillRect/>
          </a:stretch>
        </p:blipFill>
        <p:spPr>
          <a:xfrm>
            <a:off x="539750" y="4581525"/>
            <a:ext cx="3024188" cy="1997075"/>
          </a:xfrm>
          <a:noFill/>
        </p:spPr>
      </p:pic>
      <p:sp>
        <p:nvSpPr>
          <p:cNvPr id="10246" name="テキスト ボックス 7"/>
          <p:cNvSpPr txBox="1">
            <a:spLocks noChangeArrowheads="1"/>
          </p:cNvSpPr>
          <p:nvPr/>
        </p:nvSpPr>
        <p:spPr bwMode="auto">
          <a:xfrm>
            <a:off x="3708400" y="6237288"/>
            <a:ext cx="3473450" cy="369887"/>
          </a:xfrm>
          <a:prstGeom prst="rect">
            <a:avLst/>
          </a:prstGeom>
          <a:noFill/>
          <a:ln w="9525">
            <a:noFill/>
            <a:miter lim="800000"/>
            <a:headEnd/>
            <a:tailEnd/>
          </a:ln>
        </p:spPr>
        <p:txBody>
          <a:bodyPr wrap="none">
            <a:spAutoFit/>
          </a:bodyPr>
          <a:lstStyle/>
          <a:p>
            <a:r>
              <a:rPr lang="ja-JP" altLang="en-US"/>
              <a:t>写真出典：</a:t>
            </a:r>
            <a:r>
              <a:rPr lang="en-US" altLang="ja-JP"/>
              <a:t>Google</a:t>
            </a:r>
            <a:r>
              <a:rPr lang="ja-JP" altLang="en-US"/>
              <a:t>ストリートビュー</a:t>
            </a:r>
          </a:p>
        </p:txBody>
      </p:sp>
      <p:sp>
        <p:nvSpPr>
          <p:cNvPr id="9" name="正方形/長方形 8"/>
          <p:cNvSpPr/>
          <p:nvPr/>
        </p:nvSpPr>
        <p:spPr>
          <a:xfrm>
            <a:off x="4572000" y="1844675"/>
            <a:ext cx="4103688" cy="3384550"/>
          </a:xfrm>
          <a:prstGeom prst="rect">
            <a:avLst/>
          </a:prstGeom>
          <a:solidFill>
            <a:schemeClr val="bg2">
              <a:lumMod val="9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6299200" y="3286125"/>
            <a:ext cx="287338"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円/楕円 12"/>
          <p:cNvSpPr/>
          <p:nvPr/>
        </p:nvSpPr>
        <p:spPr>
          <a:xfrm>
            <a:off x="5364163" y="2565400"/>
            <a:ext cx="287337"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円/楕円 13"/>
          <p:cNvSpPr/>
          <p:nvPr/>
        </p:nvSpPr>
        <p:spPr>
          <a:xfrm>
            <a:off x="8099425" y="3860800"/>
            <a:ext cx="287338" cy="2873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51" name="テキスト ボックス 22"/>
          <p:cNvSpPr txBox="1">
            <a:spLocks noChangeArrowheads="1"/>
          </p:cNvSpPr>
          <p:nvPr/>
        </p:nvSpPr>
        <p:spPr bwMode="auto">
          <a:xfrm>
            <a:off x="4643438" y="2492375"/>
            <a:ext cx="646112" cy="368300"/>
          </a:xfrm>
          <a:prstGeom prst="rect">
            <a:avLst/>
          </a:prstGeom>
          <a:noFill/>
          <a:ln w="9525">
            <a:noFill/>
            <a:miter lim="800000"/>
            <a:headEnd/>
            <a:tailEnd/>
          </a:ln>
        </p:spPr>
        <p:txBody>
          <a:bodyPr wrap="none">
            <a:spAutoFit/>
          </a:bodyPr>
          <a:lstStyle/>
          <a:p>
            <a:r>
              <a:rPr lang="ja-JP" altLang="en-US"/>
              <a:t>渋谷</a:t>
            </a:r>
          </a:p>
        </p:txBody>
      </p:sp>
      <p:sp>
        <p:nvSpPr>
          <p:cNvPr id="10252" name="テキスト ボックス 23"/>
          <p:cNvSpPr txBox="1">
            <a:spLocks noChangeArrowheads="1"/>
          </p:cNvSpPr>
          <p:nvPr/>
        </p:nvSpPr>
        <p:spPr bwMode="auto">
          <a:xfrm>
            <a:off x="5940425" y="2781300"/>
            <a:ext cx="877888" cy="369888"/>
          </a:xfrm>
          <a:prstGeom prst="rect">
            <a:avLst/>
          </a:prstGeom>
          <a:noFill/>
          <a:ln w="9525">
            <a:noFill/>
            <a:miter lim="800000"/>
            <a:headEnd/>
            <a:tailEnd/>
          </a:ln>
        </p:spPr>
        <p:txBody>
          <a:bodyPr wrap="none">
            <a:spAutoFit/>
          </a:bodyPr>
          <a:lstStyle/>
          <a:p>
            <a:r>
              <a:rPr lang="ja-JP" altLang="en-US"/>
              <a:t>六本木</a:t>
            </a:r>
          </a:p>
        </p:txBody>
      </p:sp>
      <p:sp>
        <p:nvSpPr>
          <p:cNvPr id="10253" name="テキスト ボックス 24"/>
          <p:cNvSpPr txBox="1">
            <a:spLocks noChangeArrowheads="1"/>
          </p:cNvSpPr>
          <p:nvPr/>
        </p:nvSpPr>
        <p:spPr bwMode="auto">
          <a:xfrm>
            <a:off x="7307263" y="3860800"/>
            <a:ext cx="877887" cy="369888"/>
          </a:xfrm>
          <a:prstGeom prst="rect">
            <a:avLst/>
          </a:prstGeom>
          <a:noFill/>
          <a:ln w="9525">
            <a:noFill/>
            <a:miter lim="800000"/>
            <a:headEnd/>
            <a:tailEnd/>
          </a:ln>
        </p:spPr>
        <p:txBody>
          <a:bodyPr wrap="none">
            <a:spAutoFit/>
          </a:bodyPr>
          <a:lstStyle/>
          <a:p>
            <a:r>
              <a:rPr lang="ja-JP" altLang="en-US"/>
              <a:t>浜松町</a:t>
            </a:r>
          </a:p>
        </p:txBody>
      </p:sp>
      <p:sp>
        <p:nvSpPr>
          <p:cNvPr id="10254" name="テキスト ボックス 25"/>
          <p:cNvSpPr txBox="1">
            <a:spLocks noChangeArrowheads="1"/>
          </p:cNvSpPr>
          <p:nvPr/>
        </p:nvSpPr>
        <p:spPr bwMode="auto">
          <a:xfrm>
            <a:off x="5291138" y="4365625"/>
            <a:ext cx="1657350" cy="646113"/>
          </a:xfrm>
          <a:prstGeom prst="rect">
            <a:avLst/>
          </a:prstGeom>
          <a:noFill/>
          <a:ln w="9525">
            <a:noFill/>
            <a:miter lim="800000"/>
            <a:headEnd/>
            <a:tailEnd/>
          </a:ln>
        </p:spPr>
        <p:txBody>
          <a:bodyPr>
            <a:spAutoFit/>
          </a:bodyPr>
          <a:lstStyle/>
          <a:p>
            <a:r>
              <a:rPr lang="ja-JP" altLang="en-US"/>
              <a:t>恵比寿ガーデンプレイス</a:t>
            </a:r>
          </a:p>
        </p:txBody>
      </p:sp>
      <p:sp>
        <p:nvSpPr>
          <p:cNvPr id="10255" name="テキスト ボックス 26"/>
          <p:cNvSpPr txBox="1">
            <a:spLocks noChangeArrowheads="1"/>
          </p:cNvSpPr>
          <p:nvPr/>
        </p:nvSpPr>
        <p:spPr bwMode="auto">
          <a:xfrm>
            <a:off x="7019925" y="3286125"/>
            <a:ext cx="1262063" cy="369888"/>
          </a:xfrm>
          <a:prstGeom prst="rect">
            <a:avLst/>
          </a:prstGeom>
          <a:noFill/>
          <a:ln w="9525">
            <a:noFill/>
            <a:miter lim="800000"/>
            <a:headEnd/>
            <a:tailEnd/>
          </a:ln>
        </p:spPr>
        <p:txBody>
          <a:bodyPr wrap="none">
            <a:spAutoFit/>
          </a:bodyPr>
          <a:lstStyle/>
          <a:p>
            <a:r>
              <a:rPr lang="ja-JP" altLang="en-US"/>
              <a:t>東京タワー</a:t>
            </a:r>
          </a:p>
        </p:txBody>
      </p:sp>
      <p:sp>
        <p:nvSpPr>
          <p:cNvPr id="20" name="円/楕円 19"/>
          <p:cNvSpPr/>
          <p:nvPr/>
        </p:nvSpPr>
        <p:spPr>
          <a:xfrm>
            <a:off x="7235825" y="2636838"/>
            <a:ext cx="287338"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57" name="テキスト ボックス 31"/>
          <p:cNvSpPr txBox="1">
            <a:spLocks noChangeArrowheads="1"/>
          </p:cNvSpPr>
          <p:nvPr/>
        </p:nvSpPr>
        <p:spPr bwMode="auto">
          <a:xfrm>
            <a:off x="6875463" y="2205038"/>
            <a:ext cx="877887" cy="369887"/>
          </a:xfrm>
          <a:prstGeom prst="rect">
            <a:avLst/>
          </a:prstGeom>
          <a:noFill/>
          <a:ln w="9525">
            <a:noFill/>
            <a:miter lim="800000"/>
            <a:headEnd/>
            <a:tailEnd/>
          </a:ln>
        </p:spPr>
        <p:txBody>
          <a:bodyPr wrap="none">
            <a:spAutoFit/>
          </a:bodyPr>
          <a:lstStyle/>
          <a:p>
            <a:r>
              <a:rPr lang="ja-JP" altLang="en-US"/>
              <a:t>神谷町</a:t>
            </a:r>
          </a:p>
        </p:txBody>
      </p:sp>
      <p:sp>
        <p:nvSpPr>
          <p:cNvPr id="22" name="円/楕円 21"/>
          <p:cNvSpPr/>
          <p:nvPr/>
        </p:nvSpPr>
        <p:spPr>
          <a:xfrm>
            <a:off x="5364163" y="3862388"/>
            <a:ext cx="287337" cy="287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59" name="テキスト ボックス 33"/>
          <p:cNvSpPr txBox="1">
            <a:spLocks noChangeArrowheads="1"/>
          </p:cNvSpPr>
          <p:nvPr/>
        </p:nvSpPr>
        <p:spPr bwMode="auto">
          <a:xfrm>
            <a:off x="4572000" y="3862388"/>
            <a:ext cx="876300" cy="368300"/>
          </a:xfrm>
          <a:prstGeom prst="rect">
            <a:avLst/>
          </a:prstGeom>
          <a:noFill/>
          <a:ln w="9525">
            <a:noFill/>
            <a:miter lim="800000"/>
            <a:headEnd/>
            <a:tailEnd/>
          </a:ln>
        </p:spPr>
        <p:txBody>
          <a:bodyPr wrap="none">
            <a:spAutoFit/>
          </a:bodyPr>
          <a:lstStyle/>
          <a:p>
            <a:r>
              <a:rPr lang="ja-JP" altLang="en-US"/>
              <a:t>恵比寿</a:t>
            </a:r>
          </a:p>
        </p:txBody>
      </p:sp>
      <p:cxnSp>
        <p:nvCxnSpPr>
          <p:cNvPr id="24" name="直線コネクタ 23"/>
          <p:cNvCxnSpPr>
            <a:stCxn id="13" idx="4"/>
            <a:endCxn id="22" idx="0"/>
          </p:cNvCxnSpPr>
          <p:nvPr/>
        </p:nvCxnSpPr>
        <p:spPr>
          <a:xfrm rot="16200000" flipH="1">
            <a:off x="5002213" y="3357563"/>
            <a:ext cx="10096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22" idx="7"/>
            <a:endCxn id="20" idx="3"/>
          </p:cNvCxnSpPr>
          <p:nvPr/>
        </p:nvCxnSpPr>
        <p:spPr>
          <a:xfrm rot="5400000" flipH="1" flipV="1">
            <a:off x="5932488" y="2559050"/>
            <a:ext cx="1022350" cy="167005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6" name="曲線コネクタ 25"/>
          <p:cNvCxnSpPr>
            <a:stCxn id="22" idx="4"/>
            <a:endCxn id="14" idx="4"/>
          </p:cNvCxnSpPr>
          <p:nvPr/>
        </p:nvCxnSpPr>
        <p:spPr>
          <a:xfrm rot="5400000" flipH="1" flipV="1">
            <a:off x="6874669" y="2780507"/>
            <a:ext cx="1587" cy="2736850"/>
          </a:xfrm>
          <a:prstGeom prst="curvedConnector3">
            <a:avLst>
              <a:gd name="adj1" fmla="val -58666622"/>
            </a:avLst>
          </a:prstGeom>
          <a:ln w="28575"/>
        </p:spPr>
        <p:style>
          <a:lnRef idx="1">
            <a:schemeClr val="accent1"/>
          </a:lnRef>
          <a:fillRef idx="0">
            <a:schemeClr val="accent1"/>
          </a:fillRef>
          <a:effectRef idx="0">
            <a:schemeClr val="accent1"/>
          </a:effectRef>
          <a:fontRef idx="minor">
            <a:schemeClr val="tx1"/>
          </a:fontRef>
        </p:style>
      </p:cxnSp>
      <p:cxnSp>
        <p:nvCxnSpPr>
          <p:cNvPr id="27" name="直線コネクタ 26"/>
          <p:cNvCxnSpPr>
            <a:stCxn id="20" idx="7"/>
          </p:cNvCxnSpPr>
          <p:nvPr/>
        </p:nvCxnSpPr>
        <p:spPr>
          <a:xfrm rot="5400000" flipH="1" flipV="1">
            <a:off x="7553325" y="2347913"/>
            <a:ext cx="257175" cy="4032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4" idx="0"/>
          </p:cNvCxnSpPr>
          <p:nvPr/>
        </p:nvCxnSpPr>
        <p:spPr>
          <a:xfrm rot="5400000" flipH="1" flipV="1">
            <a:off x="7992269" y="3609182"/>
            <a:ext cx="503237"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3" idx="0"/>
          </p:cNvCxnSpPr>
          <p:nvPr/>
        </p:nvCxnSpPr>
        <p:spPr>
          <a:xfrm rot="16200000" flipV="1">
            <a:off x="5254625" y="2312988"/>
            <a:ext cx="504825"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266" name="テキスト ボックス 29"/>
          <p:cNvSpPr txBox="1">
            <a:spLocks noChangeArrowheads="1"/>
          </p:cNvSpPr>
          <p:nvPr/>
        </p:nvSpPr>
        <p:spPr bwMode="auto">
          <a:xfrm>
            <a:off x="827088" y="836613"/>
            <a:ext cx="2439987" cy="400050"/>
          </a:xfrm>
          <a:prstGeom prst="rect">
            <a:avLst/>
          </a:prstGeom>
          <a:noFill/>
          <a:ln w="9525">
            <a:noFill/>
            <a:miter lim="800000"/>
            <a:headEnd/>
            <a:tailEnd/>
          </a:ln>
        </p:spPr>
        <p:txBody>
          <a:bodyPr wrap="none">
            <a:spAutoFit/>
          </a:bodyPr>
          <a:lstStyle/>
          <a:p>
            <a:r>
              <a:rPr lang="ja-JP" altLang="en-US" sz="2000"/>
              <a:t>恵比寿駅までの経路</a:t>
            </a:r>
          </a:p>
        </p:txBody>
      </p:sp>
      <p:sp>
        <p:nvSpPr>
          <p:cNvPr id="10267" name="テキスト ボックス 30"/>
          <p:cNvSpPr txBox="1">
            <a:spLocks noChangeArrowheads="1"/>
          </p:cNvSpPr>
          <p:nvPr/>
        </p:nvSpPr>
        <p:spPr bwMode="auto">
          <a:xfrm>
            <a:off x="827088" y="4149725"/>
            <a:ext cx="2443162" cy="400050"/>
          </a:xfrm>
          <a:prstGeom prst="rect">
            <a:avLst/>
          </a:prstGeom>
          <a:noFill/>
          <a:ln w="9525">
            <a:noFill/>
            <a:miter lim="800000"/>
            <a:headEnd/>
            <a:tailEnd/>
          </a:ln>
        </p:spPr>
        <p:txBody>
          <a:bodyPr wrap="none">
            <a:spAutoFit/>
          </a:bodyPr>
          <a:lstStyle/>
          <a:p>
            <a:r>
              <a:rPr lang="ja-JP" altLang="en-US" sz="2000"/>
              <a:t>神谷町駅からの経路</a:t>
            </a:r>
          </a:p>
        </p:txBody>
      </p:sp>
      <p:sp>
        <p:nvSpPr>
          <p:cNvPr id="10268" name="テキスト ボックス 31"/>
          <p:cNvSpPr txBox="1">
            <a:spLocks noChangeArrowheads="1"/>
          </p:cNvSpPr>
          <p:nvPr/>
        </p:nvSpPr>
        <p:spPr bwMode="auto">
          <a:xfrm>
            <a:off x="5651500" y="1484313"/>
            <a:ext cx="1989138" cy="400050"/>
          </a:xfrm>
          <a:prstGeom prst="rect">
            <a:avLst/>
          </a:prstGeom>
          <a:noFill/>
          <a:ln w="9525">
            <a:noFill/>
            <a:miter lim="800000"/>
            <a:headEnd/>
            <a:tailEnd/>
          </a:ln>
        </p:spPr>
        <p:txBody>
          <a:bodyPr wrap="none">
            <a:spAutoFit/>
          </a:bodyPr>
          <a:lstStyle/>
          <a:p>
            <a:r>
              <a:rPr lang="ja-JP" altLang="en-US" sz="2000"/>
              <a:t>鉄道ネットワーク</a:t>
            </a:r>
          </a:p>
        </p:txBody>
      </p:sp>
      <p:sp>
        <p:nvSpPr>
          <p:cNvPr id="33" name="右矢印 32"/>
          <p:cNvSpPr/>
          <p:nvPr/>
        </p:nvSpPr>
        <p:spPr>
          <a:xfrm>
            <a:off x="3779838" y="2060575"/>
            <a:ext cx="576262" cy="5048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右矢印 33"/>
          <p:cNvSpPr/>
          <p:nvPr/>
        </p:nvSpPr>
        <p:spPr>
          <a:xfrm flipH="1">
            <a:off x="3708400" y="4724400"/>
            <a:ext cx="576263" cy="504825"/>
          </a:xfrm>
          <a:prstGeom prst="rightArrow">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二等辺三角形 34"/>
          <p:cNvSpPr/>
          <p:nvPr/>
        </p:nvSpPr>
        <p:spPr>
          <a:xfrm>
            <a:off x="7380288" y="2997200"/>
            <a:ext cx="333375" cy="287338"/>
          </a:xfrm>
          <a:prstGeom prst="triangl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二等辺三角形 35"/>
          <p:cNvSpPr/>
          <p:nvPr/>
        </p:nvSpPr>
        <p:spPr>
          <a:xfrm>
            <a:off x="5651500" y="4076700"/>
            <a:ext cx="334963" cy="288925"/>
          </a:xfrm>
          <a:prstGeom prst="triangle">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273" name="テキスト ボックス 36"/>
          <p:cNvSpPr txBox="1">
            <a:spLocks noChangeArrowheads="1"/>
          </p:cNvSpPr>
          <p:nvPr/>
        </p:nvSpPr>
        <p:spPr bwMode="auto">
          <a:xfrm>
            <a:off x="611188" y="3357563"/>
            <a:ext cx="185737" cy="368300"/>
          </a:xfrm>
          <a:prstGeom prst="rect">
            <a:avLst/>
          </a:prstGeom>
          <a:noFill/>
          <a:ln w="9525">
            <a:noFill/>
            <a:miter lim="800000"/>
            <a:headEnd/>
            <a:tailEnd/>
          </a:ln>
        </p:spPr>
        <p:txBody>
          <a:bodyPr wrap="none">
            <a:spAutoFit/>
          </a:bodyPr>
          <a:lstStyle/>
          <a:p>
            <a:endParaRPr lang="ja-JP" altLang="en-US"/>
          </a:p>
        </p:txBody>
      </p:sp>
    </p:spTree>
    <p:extLst>
      <p:ext uri="{BB962C8B-B14F-4D97-AF65-F5344CB8AC3E}">
        <p14:creationId xmlns:p14="http://schemas.microsoft.com/office/powerpoint/2010/main" val="18251510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5271</Words>
  <Application>Microsoft Office PowerPoint</Application>
  <PresentationFormat>画面に合わせる (4:3)</PresentationFormat>
  <Paragraphs>445</Paragraphs>
  <Slides>34</Slides>
  <Notes>34</Notes>
  <HiddenSlides>0</HiddenSlides>
  <MMClips>0</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序章　地理情報科学概論 ８．空間的思考とGIS</vt:lpstr>
      <vt:lpstr>ここで学ぶこと</vt:lpstr>
      <vt:lpstr>１．空間的思考とその構成</vt:lpstr>
      <vt:lpstr>空間的思考の要素</vt:lpstr>
      <vt:lpstr>空間的思考と関連する用語の関係</vt:lpstr>
      <vt:lpstr>空間的思考の基礎となる空間的能力(spatial abilities)</vt:lpstr>
      <vt:lpstr>地理空間的思考(geospatial thinking)の特徴</vt:lpstr>
      <vt:lpstr>２．空間的概念</vt:lpstr>
      <vt:lpstr>実際の移動で使用される空間的概念</vt:lpstr>
      <vt:lpstr>空間的概念の構成（Golledge et al. 2008）</vt:lpstr>
      <vt:lpstr>手描き地図からみた空間認知の発達</vt:lpstr>
      <vt:lpstr>PowerPoint プレゼンテーション</vt:lpstr>
      <vt:lpstr>PowerPoint プレゼンテーション</vt:lpstr>
      <vt:lpstr>認知地図の短期間での変化</vt:lpstr>
      <vt:lpstr>ルートマップとサーベイマップの関係</vt:lpstr>
      <vt:lpstr>３．空間的表現</vt:lpstr>
      <vt:lpstr>PowerPoint プレゼンテーション</vt:lpstr>
      <vt:lpstr>図的表現の効果</vt:lpstr>
      <vt:lpstr>様々な地図表現</vt:lpstr>
      <vt:lpstr>デジタル化で多様化する地図表現</vt:lpstr>
      <vt:lpstr>４．空間的推論過程</vt:lpstr>
      <vt:lpstr>エイミング・オフ(aiming-off)</vt:lpstr>
      <vt:lpstr>ナビゲーション（道探し）過程の事例</vt:lpstr>
      <vt:lpstr>一般的な推論モデル</vt:lpstr>
      <vt:lpstr>５.　空間的思考の応用 5.1　学校教育における空間的思考の指導</vt:lpstr>
      <vt:lpstr>日本の初等教育の教科書での空間的思考の取り扱い</vt:lpstr>
      <vt:lpstr>空間的思考と地理教育</vt:lpstr>
      <vt:lpstr>5.2　空間的思考の社会的応用 スノーのコレラ地図の事例</vt:lpstr>
      <vt:lpstr>スノーの空間的意思決定過程　</vt:lpstr>
      <vt:lpstr>スノーの空間的意思決定過程とGISの解析機能</vt:lpstr>
      <vt:lpstr>5.3　地理情報科学と空間的思考</vt:lpstr>
      <vt:lpstr>地理情報科学と空間的思考</vt:lpstr>
      <vt:lpstr>参考文献</vt:lpstr>
      <vt:lpstr>地理空間的思考に関連した海外のWebサイト</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2012-04-02T08:07:24Z</dcterms:created>
  <dcterms:modified xsi:type="dcterms:W3CDTF">2012-04-02T08:08:43Z</dcterms:modified>
  <cp:contentStatus/>
</cp:coreProperties>
</file>