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2"/>
  </p:notesMasterIdLst>
  <p:sldIdLst>
    <p:sldId id="256" r:id="rId2"/>
    <p:sldId id="266" r:id="rId3"/>
    <p:sldId id="267" r:id="rId4"/>
    <p:sldId id="311" r:id="rId5"/>
    <p:sldId id="270" r:id="rId6"/>
    <p:sldId id="271" r:id="rId7"/>
    <p:sldId id="308" r:id="rId8"/>
    <p:sldId id="272" r:id="rId9"/>
    <p:sldId id="279" r:id="rId10"/>
    <p:sldId id="278" r:id="rId11"/>
    <p:sldId id="280" r:id="rId12"/>
    <p:sldId id="282" r:id="rId13"/>
    <p:sldId id="286" r:id="rId14"/>
    <p:sldId id="289" r:id="rId15"/>
    <p:sldId id="290" r:id="rId16"/>
    <p:sldId id="340" r:id="rId17"/>
    <p:sldId id="294" r:id="rId18"/>
    <p:sldId id="295" r:id="rId19"/>
    <p:sldId id="298" r:id="rId20"/>
    <p:sldId id="301" r:id="rId21"/>
    <p:sldId id="273" r:id="rId22"/>
    <p:sldId id="304" r:id="rId23"/>
    <p:sldId id="305" r:id="rId24"/>
    <p:sldId id="302" r:id="rId25"/>
    <p:sldId id="309" r:id="rId26"/>
    <p:sldId id="326" r:id="rId27"/>
    <p:sldId id="328" r:id="rId28"/>
    <p:sldId id="327" r:id="rId29"/>
    <p:sldId id="312" r:id="rId30"/>
    <p:sldId id="274" r:id="rId31"/>
    <p:sldId id="317" r:id="rId32"/>
    <p:sldId id="318" r:id="rId33"/>
    <p:sldId id="330" r:id="rId34"/>
    <p:sldId id="332" r:id="rId35"/>
    <p:sldId id="333" r:id="rId36"/>
    <p:sldId id="320" r:id="rId37"/>
    <p:sldId id="319" r:id="rId38"/>
    <p:sldId id="313" r:id="rId39"/>
    <p:sldId id="314" r:id="rId40"/>
    <p:sldId id="321" r:id="rId41"/>
    <p:sldId id="315" r:id="rId42"/>
    <p:sldId id="322" r:id="rId43"/>
    <p:sldId id="334" r:id="rId44"/>
    <p:sldId id="276" r:id="rId45"/>
    <p:sldId id="323" r:id="rId46"/>
    <p:sldId id="324" r:id="rId47"/>
    <p:sldId id="325" r:id="rId48"/>
    <p:sldId id="316" r:id="rId49"/>
    <p:sldId id="339" r:id="rId50"/>
    <p:sldId id="307" r:id="rId5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5555"/>
    <a:srgbClr val="F71C5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60" autoAdjust="0"/>
  </p:normalViewPr>
  <p:slideViewPr>
    <p:cSldViewPr snapToGrid="0">
      <p:cViewPr varScale="1">
        <p:scale>
          <a:sx n="54" d="100"/>
          <a:sy n="54" d="100"/>
        </p:scale>
        <p:origin x="-1536" y="-90"/>
      </p:cViewPr>
      <p:guideLst>
        <p:guide orient="horz" pos="2160"/>
        <p:guide pos="2880"/>
      </p:guideLst>
    </p:cSldViewPr>
  </p:slideViewPr>
  <p:notesTextViewPr>
    <p:cViewPr>
      <p:scale>
        <a:sx n="100" d="100"/>
        <a:sy n="100" d="100"/>
      </p:scale>
      <p:origin x="0" y="0"/>
    </p:cViewPr>
  </p:notesTextViewPr>
  <p:notesViewPr>
    <p:cSldViewPr snapToGrid="0">
      <p:cViewPr varScale="1">
        <p:scale>
          <a:sx n="57" d="100"/>
          <a:sy n="57" d="100"/>
        </p:scale>
        <p:origin x="-247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1-02-07T02:52:57.2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3,'5'13'11,"-5"-13"-10,12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 Box 1"/>
          <p:cNvSpPr txBox="1">
            <a:spLocks noChangeArrowheads="1"/>
          </p:cNvSpPr>
          <p:nvPr/>
        </p:nvSpPr>
        <p:spPr bwMode="auto">
          <a:xfrm>
            <a:off x="1137443" y="675378"/>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35881C-019F-4A40-A6CC-29B7B7D93749}" type="datetimeFigureOut">
              <a:rPr kumimoji="1" lang="ja-JP" altLang="en-US" smtClean="0"/>
              <a:pPr/>
              <a:t>2012/4/2</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20EA8F-57CA-456E-9355-552945563FF7}" type="slidenum">
              <a:rPr kumimoji="1" lang="ja-JP" altLang="en-US" smtClean="0"/>
              <a:pPr/>
              <a:t>‹#›</a:t>
            </a:fld>
            <a:endParaRPr kumimoji="1" lang="ja-JP" altLang="en-US"/>
          </a:p>
        </p:txBody>
      </p:sp>
    </p:spTree>
    <p:extLst>
      <p:ext uri="{BB962C8B-B14F-4D97-AF65-F5344CB8AC3E}">
        <p14:creationId xmlns:p14="http://schemas.microsoft.com/office/powerpoint/2010/main" val="3000271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ja.wikipedia.org/wiki/%E3%81%B2%E3%81%BE%E3%82%8F%E3%82%8A5%E5%8F%B7" TargetMode="External"/><Relationship Id="rId7" Type="http://schemas.openxmlformats.org/officeDocument/2006/relationships/hyperlink" Target="http://ja.wikipedia.org/wiki/DS200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ja.wikipedia.org/wiki/H-IIA%E3%83%AD%E3%82%B1%E3%83%83%E3%83%88" TargetMode="External"/><Relationship Id="rId5" Type="http://schemas.openxmlformats.org/officeDocument/2006/relationships/hyperlink" Target="http://ja.wikipedia.org/wiki/H-II%E3%83%AD%E3%82%B1%E3%83%83%E3%83%888%E5%8F%B7%E6%A9%9F" TargetMode="External"/><Relationship Id="rId4" Type="http://schemas.openxmlformats.org/officeDocument/2006/relationships/hyperlink" Target="http://ja.wikipedia.org/wiki/MTSA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gdc.noaa.gov/geomagmodels/Declination.js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volcanoes.usgs.gov/activity/methods/insa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1</a:t>
            </a:fld>
            <a:endParaRPr kumimoji="1" lang="ja-JP" altLang="en-US"/>
          </a:p>
        </p:txBody>
      </p:sp>
    </p:spTree>
    <p:extLst>
      <p:ext uri="{BB962C8B-B14F-4D97-AF65-F5344CB8AC3E}">
        <p14:creationId xmlns:p14="http://schemas.microsoft.com/office/powerpoint/2010/main" val="31913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10</a:t>
            </a:fld>
            <a:endParaRPr kumimoji="1" lang="ja-JP" altLang="en-US"/>
          </a:p>
        </p:txBody>
      </p:sp>
    </p:spTree>
    <p:extLst>
      <p:ext uri="{BB962C8B-B14F-4D97-AF65-F5344CB8AC3E}">
        <p14:creationId xmlns:p14="http://schemas.microsoft.com/office/powerpoint/2010/main" val="4348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11</a:t>
            </a:fld>
            <a:endParaRPr kumimoji="1" lang="ja-JP" altLang="en-US"/>
          </a:p>
        </p:txBody>
      </p:sp>
    </p:spTree>
    <p:extLst>
      <p:ext uri="{BB962C8B-B14F-4D97-AF65-F5344CB8AC3E}">
        <p14:creationId xmlns:p14="http://schemas.microsoft.com/office/powerpoint/2010/main" val="1968545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smtClean="0"/>
              <a:t>変数（位置座標</a:t>
            </a:r>
            <a:r>
              <a:rPr kumimoji="1" lang="en-US" altLang="ja-JP" dirty="0" smtClean="0"/>
              <a:t>X,</a:t>
            </a:r>
            <a:r>
              <a:rPr kumimoji="1" lang="en-US" altLang="ja-JP" baseline="0" dirty="0" smtClean="0"/>
              <a:t> Y, Z</a:t>
            </a:r>
            <a:r>
              <a:rPr kumimoji="1" lang="ja-JP" altLang="en-US" baseline="0" dirty="0" smtClean="0"/>
              <a:t>）＋</a:t>
            </a:r>
            <a:r>
              <a:rPr kumimoji="1" lang="en-US" altLang="ja-JP" baseline="0" dirty="0" smtClean="0"/>
              <a:t>1</a:t>
            </a:r>
            <a:r>
              <a:rPr kumimoji="1" lang="ja-JP" altLang="en-US" baseline="0" dirty="0" smtClean="0"/>
              <a:t>変数（時間誤差</a:t>
            </a:r>
            <a:r>
              <a:rPr kumimoji="1" lang="en-US" altLang="ja-JP" baseline="0" dirty="0" smtClean="0"/>
              <a:t>t</a:t>
            </a:r>
            <a:r>
              <a:rPr kumimoji="1" lang="ja-JP" altLang="en-US" baseline="0" dirty="0" smtClean="0"/>
              <a:t>）の</a:t>
            </a:r>
            <a:r>
              <a:rPr kumimoji="1" lang="en-US" altLang="ja-JP" baseline="0" dirty="0" smtClean="0"/>
              <a:t>4</a:t>
            </a:r>
            <a:r>
              <a:rPr kumimoji="1" lang="ja-JP" altLang="en-US" baseline="0" dirty="0" smtClean="0"/>
              <a:t>変数が必要なため、</a:t>
            </a:r>
            <a:r>
              <a:rPr kumimoji="1" lang="en-US" altLang="ja-JP" baseline="0" dirty="0" smtClean="0"/>
              <a:t>4</a:t>
            </a:r>
            <a:r>
              <a:rPr kumimoji="1" lang="ja-JP" altLang="en-US" baseline="0" dirty="0" smtClean="0"/>
              <a:t>個の衛星からの電波（搬送波）を受信することが必要。</a:t>
            </a:r>
            <a:endParaRPr kumimoji="1" lang="en-US" altLang="ja-JP" baseline="0" dirty="0" smtClean="0"/>
          </a:p>
          <a:p>
            <a:r>
              <a:rPr kumimoji="1" lang="ja-JP" altLang="en-US" dirty="0" smtClean="0"/>
              <a:t>時間誤差</a:t>
            </a:r>
            <a:r>
              <a:rPr kumimoji="1" lang="en-US" altLang="ja-JP" dirty="0" smtClean="0"/>
              <a:t>t</a:t>
            </a:r>
            <a:r>
              <a:rPr kumimoji="1" lang="ja-JP" altLang="en-US" dirty="0" smtClean="0"/>
              <a:t>は受信機に搭載された時計の誤差による。（衛星のほうは原子時計を用いているため正確。）</a:t>
            </a:r>
            <a:endParaRPr kumimoji="1" lang="ja-JP" altLang="en-US" dirty="0"/>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12</a:t>
            </a:fld>
            <a:endParaRPr kumimoji="1" lang="ja-JP" altLang="en-US"/>
          </a:p>
        </p:txBody>
      </p:sp>
    </p:spTree>
    <p:extLst>
      <p:ext uri="{BB962C8B-B14F-4D97-AF65-F5344CB8AC3E}">
        <p14:creationId xmlns:p14="http://schemas.microsoft.com/office/powerpoint/2010/main" val="386556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a:t>
            </a:r>
            <a:r>
              <a:rPr lang="ja-JP" altLang="en-US" dirty="0" smtClean="0"/>
              <a:t>複数観測局の</a:t>
            </a:r>
            <a:r>
              <a:rPr lang="ja-JP" altLang="en-US" u="sng" dirty="0" smtClean="0"/>
              <a:t>位置の差（</a:t>
            </a:r>
            <a:r>
              <a:rPr lang="en-US" altLang="ja-JP" u="sng" dirty="0" smtClean="0"/>
              <a:t>difference</a:t>
            </a:r>
            <a:r>
              <a:rPr lang="ja-JP" altLang="en-US" u="sng" dirty="0" smtClean="0"/>
              <a:t>）</a:t>
            </a:r>
            <a:r>
              <a:rPr lang="ja-JP" altLang="en-US" dirty="0" smtClean="0"/>
              <a:t>を利用する。</a:t>
            </a:r>
            <a:endParaRPr lang="en-US" altLang="ja-JP" dirty="0" smtClean="0"/>
          </a:p>
          <a:p>
            <a:r>
              <a:rPr lang="ja-JP" altLang="en-US" dirty="0" smtClean="0"/>
              <a:t>手順：</a:t>
            </a:r>
            <a:endParaRPr lang="en-US" altLang="ja-JP" dirty="0" smtClean="0"/>
          </a:p>
          <a:p>
            <a:r>
              <a:rPr lang="ja-JP" altLang="en-US" dirty="0" smtClean="0"/>
              <a:t>基準局（既知点）で各衛星との距離の測定誤差を求め、これを補正に使用する。</a:t>
            </a:r>
            <a:endParaRPr lang="en-US" altLang="ja-JP" dirty="0" smtClean="0"/>
          </a:p>
          <a:p>
            <a:r>
              <a:rPr lang="ja-JP" altLang="en-US" dirty="0" smtClean="0"/>
              <a:t>移動局では衛星との疑似距離に対して補正を行い、両局の位置計算結果から相対位置を求める。</a:t>
            </a:r>
            <a:endParaRPr lang="en-US" altLang="ja-JP" dirty="0" smtClean="0"/>
          </a:p>
          <a:p>
            <a:r>
              <a:rPr lang="ja-JP" altLang="en-US" dirty="0" smtClean="0"/>
              <a:t>特徴：</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単独測位の誤差要因である</a:t>
            </a:r>
            <a:r>
              <a:rPr lang="en-US" altLang="ja-JP" dirty="0" smtClean="0"/>
              <a:t>GPS</a:t>
            </a:r>
            <a:r>
              <a:rPr lang="ja-JP" altLang="en-US" dirty="0" smtClean="0"/>
              <a:t>衛星軌道情報の誤差、および電離層や対流層による電波信号の遅延などが相殺される。</a:t>
            </a:r>
            <a:endParaRPr lang="en-US" altLang="ja-JP" dirty="0" smtClean="0"/>
          </a:p>
          <a:p>
            <a:r>
              <a:rPr lang="ja-JP" altLang="en-US" dirty="0" smtClean="0"/>
              <a:t>せいぜい数</a:t>
            </a:r>
            <a:r>
              <a:rPr lang="en-US" altLang="ja-JP" dirty="0" smtClean="0"/>
              <a:t>10</a:t>
            </a:r>
            <a:r>
              <a:rPr lang="ja-JP" altLang="en-US" dirty="0" smtClean="0"/>
              <a:t> </a:t>
            </a:r>
            <a:r>
              <a:rPr lang="en-US" altLang="ja-JP" dirty="0" smtClean="0"/>
              <a:t>cm</a:t>
            </a:r>
            <a:r>
              <a:rPr lang="ja-JP" altLang="en-US" dirty="0" smtClean="0"/>
              <a:t> までの精度。</a:t>
            </a:r>
            <a:endParaRPr lang="en-US" altLang="ja-JP" dirty="0" smtClean="0"/>
          </a:p>
          <a:p>
            <a:r>
              <a:rPr lang="ja-JP" altLang="en-US" dirty="0" smtClean="0"/>
              <a:t>後処理型とリアルタイム型とがある。</a:t>
            </a:r>
            <a:endParaRPr lang="en-US" altLang="ja-JP" dirty="0" smtClean="0"/>
          </a:p>
          <a:p>
            <a:endParaRPr lang="en-US" altLang="ja-JP" dirty="0" smtClean="0"/>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13</a:t>
            </a:fld>
            <a:endParaRPr kumimoji="1" lang="ja-JP" altLang="en-US"/>
          </a:p>
        </p:txBody>
      </p:sp>
    </p:spTree>
    <p:extLst>
      <p:ext uri="{BB962C8B-B14F-4D97-AF65-F5344CB8AC3E}">
        <p14:creationId xmlns:p14="http://schemas.microsoft.com/office/powerpoint/2010/main" val="1804452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補正信号には、</a:t>
            </a:r>
            <a:r>
              <a:rPr kumimoji="1" lang="en-US" altLang="ja-JP" dirty="0" smtClean="0"/>
              <a:t>GPS</a:t>
            </a:r>
            <a:r>
              <a:rPr kumimoji="1" lang="ja-JP" altLang="en-US" dirty="0" smtClean="0"/>
              <a:t>衛星の位置誤差、時計誤差、電離層補正量が含まれる。</a:t>
            </a:r>
            <a:endParaRPr kumimoji="1" lang="en-US" altLang="ja-JP" dirty="0" smtClean="0"/>
          </a:p>
          <a:p>
            <a:endParaRPr kumimoji="1" lang="en-US" altLang="ja-JP" dirty="0" smtClean="0"/>
          </a:p>
          <a:p>
            <a:r>
              <a:rPr kumimoji="1" lang="ja-JP" altLang="en-US" dirty="0" smtClean="0"/>
              <a:t>日本の静止衛星：</a:t>
            </a:r>
            <a:r>
              <a:rPr kumimoji="1" lang="en-US" altLang="ja-JP" dirty="0" smtClean="0"/>
              <a:t>MTSAT =</a:t>
            </a:r>
            <a:r>
              <a:rPr kumimoji="1" lang="en-US" altLang="ja-JP" baseline="0" dirty="0" smtClean="0"/>
              <a:t> Multi-functional Transport </a:t>
            </a:r>
            <a:r>
              <a:rPr kumimoji="1" lang="en-US" altLang="ja-JP" baseline="0" dirty="0" err="1" smtClean="0"/>
              <a:t>SATellite</a:t>
            </a:r>
            <a:r>
              <a:rPr kumimoji="1" lang="ja-JP" altLang="en-US" baseline="0" dirty="0" err="1" smtClean="0"/>
              <a:t>、</a:t>
            </a:r>
            <a:r>
              <a:rPr kumimoji="1" lang="ja-JP" altLang="en-US" baseline="0" dirty="0" smtClean="0"/>
              <a:t>ひまわり</a:t>
            </a:r>
            <a:r>
              <a:rPr kumimoji="1" lang="en-US" altLang="ja-JP" baseline="0" dirty="0" smtClean="0"/>
              <a:t>6</a:t>
            </a:r>
            <a:r>
              <a:rPr kumimoji="1" lang="ja-JP" altLang="en-US" baseline="0" dirty="0" smtClean="0"/>
              <a:t>号、</a:t>
            </a:r>
            <a:r>
              <a:rPr kumimoji="1" lang="en-US" altLang="ja-JP" baseline="0" dirty="0" smtClean="0"/>
              <a:t>7</a:t>
            </a:r>
            <a:r>
              <a:rPr kumimoji="1" lang="ja-JP" altLang="en-US" baseline="0" dirty="0" smtClean="0"/>
              <a:t>号。</a:t>
            </a:r>
            <a:endParaRPr kumimoji="1" lang="en-US" altLang="ja-JP" baseline="0" dirty="0" smtClean="0"/>
          </a:p>
          <a:p>
            <a:endParaRPr kumimoji="1" lang="en-US" altLang="ja-JP" baseline="0" dirty="0" smtClean="0"/>
          </a:p>
          <a:p>
            <a:r>
              <a:rPr lang="en-US" altLang="ja-JP" dirty="0" smtClean="0"/>
              <a:t>cf. </a:t>
            </a:r>
          </a:p>
          <a:p>
            <a:r>
              <a:rPr lang="ja-JP" altLang="en-US" dirty="0" smtClean="0"/>
              <a:t>衛星名称 打ち上げ日 運用終了 打ち上げ場所 打ち上げロケット 衛星バス </a:t>
            </a:r>
            <a:endParaRPr lang="en-US" altLang="ja-JP" dirty="0" smtClean="0"/>
          </a:p>
          <a:p>
            <a:r>
              <a:rPr lang="ja-JP" altLang="en-US" dirty="0" smtClean="0">
                <a:hlinkClick r:id="rId3" tooltip="ひまわり5号"/>
              </a:rPr>
              <a:t>ひまわり</a:t>
            </a:r>
            <a:r>
              <a:rPr lang="en-US" altLang="ja-JP" dirty="0" smtClean="0">
                <a:hlinkClick r:id="rId3" tooltip="ひまわり5号"/>
              </a:rPr>
              <a:t>5</a:t>
            </a:r>
            <a:r>
              <a:rPr lang="ja-JP" altLang="en-US" dirty="0" smtClean="0">
                <a:hlinkClick r:id="rId3" tooltip="ひまわり5号"/>
              </a:rPr>
              <a:t>号</a:t>
            </a:r>
            <a:r>
              <a:rPr lang="ja-JP" altLang="en-US" dirty="0" smtClean="0"/>
              <a:t>（</a:t>
            </a:r>
            <a:r>
              <a:rPr lang="en-US" altLang="ja-JP" dirty="0" smtClean="0"/>
              <a:t>GMS-5</a:t>
            </a:r>
            <a:r>
              <a:rPr lang="ja-JP" altLang="en-US" dirty="0" smtClean="0"/>
              <a:t>） </a:t>
            </a:r>
            <a:r>
              <a:rPr lang="en-US" altLang="ja-JP" dirty="0" smtClean="0"/>
              <a:t>1995</a:t>
            </a:r>
            <a:r>
              <a:rPr lang="ja-JP" altLang="en-US" dirty="0" smtClean="0"/>
              <a:t>年</a:t>
            </a:r>
            <a:r>
              <a:rPr lang="en-US" altLang="ja-JP" dirty="0" smtClean="0"/>
              <a:t>3</a:t>
            </a:r>
            <a:r>
              <a:rPr lang="ja-JP" altLang="en-US" dirty="0" smtClean="0"/>
              <a:t>月</a:t>
            </a:r>
            <a:r>
              <a:rPr lang="en-US" altLang="ja-JP" dirty="0" smtClean="0"/>
              <a:t>18</a:t>
            </a:r>
            <a:r>
              <a:rPr lang="ja-JP" altLang="en-US" dirty="0" smtClean="0"/>
              <a:t>日 </a:t>
            </a:r>
            <a:r>
              <a:rPr lang="en-US" altLang="ja-JP" dirty="0" smtClean="0"/>
              <a:t>2005</a:t>
            </a:r>
            <a:r>
              <a:rPr lang="ja-JP" altLang="en-US" dirty="0" smtClean="0"/>
              <a:t>年</a:t>
            </a:r>
            <a:r>
              <a:rPr lang="en-US" altLang="ja-JP" dirty="0" smtClean="0"/>
              <a:t>7</a:t>
            </a:r>
            <a:r>
              <a:rPr lang="ja-JP" altLang="en-US" dirty="0" smtClean="0"/>
              <a:t>月 種子島宇宙センター </a:t>
            </a:r>
            <a:r>
              <a:rPr lang="en-US" altLang="ja-JP" dirty="0" smtClean="0"/>
              <a:t>H-II</a:t>
            </a:r>
            <a:r>
              <a:rPr lang="ja-JP" altLang="en-US" dirty="0" smtClean="0"/>
              <a:t>ロケット</a:t>
            </a:r>
            <a:r>
              <a:rPr lang="en-US" altLang="ja-JP" dirty="0" smtClean="0"/>
              <a:t>3</a:t>
            </a:r>
            <a:r>
              <a:rPr lang="ja-JP" altLang="en-US" dirty="0" smtClean="0"/>
              <a:t>号機 </a:t>
            </a:r>
            <a:r>
              <a:rPr lang="en-US" altLang="ja-JP" dirty="0" smtClean="0"/>
              <a:t>HS-378 </a:t>
            </a:r>
          </a:p>
          <a:p>
            <a:r>
              <a:rPr lang="ja-JP" altLang="en-US" dirty="0" smtClean="0">
                <a:hlinkClick r:id="rId4" tooltip="MTSAT"/>
              </a:rPr>
              <a:t>みらい</a:t>
            </a:r>
            <a:r>
              <a:rPr lang="en-US" altLang="ja-JP" dirty="0" smtClean="0">
                <a:hlinkClick r:id="rId4" tooltip="MTSAT"/>
              </a:rPr>
              <a:t>1</a:t>
            </a:r>
            <a:r>
              <a:rPr lang="ja-JP" altLang="en-US" dirty="0" smtClean="0">
                <a:hlinkClick r:id="rId4" tooltip="MTSAT"/>
              </a:rPr>
              <a:t>号</a:t>
            </a:r>
            <a:r>
              <a:rPr lang="ja-JP" altLang="en-US" dirty="0" smtClean="0"/>
              <a:t>（</a:t>
            </a:r>
            <a:r>
              <a:rPr lang="en-US" altLang="ja-JP" dirty="0" smtClean="0"/>
              <a:t>MTSAT-1</a:t>
            </a:r>
            <a:r>
              <a:rPr lang="ja-JP" altLang="en-US" dirty="0" smtClean="0"/>
              <a:t>） </a:t>
            </a:r>
            <a:r>
              <a:rPr lang="en-US" altLang="ja-JP" dirty="0" smtClean="0"/>
              <a:t>1999</a:t>
            </a:r>
            <a:r>
              <a:rPr lang="ja-JP" altLang="en-US" dirty="0" smtClean="0"/>
              <a:t>年</a:t>
            </a:r>
            <a:r>
              <a:rPr lang="en-US" altLang="ja-JP" dirty="0" smtClean="0"/>
              <a:t>11</a:t>
            </a:r>
            <a:r>
              <a:rPr lang="ja-JP" altLang="en-US" dirty="0" smtClean="0"/>
              <a:t>月</a:t>
            </a:r>
            <a:r>
              <a:rPr lang="en-US" altLang="ja-JP" dirty="0" smtClean="0"/>
              <a:t>15</a:t>
            </a:r>
            <a:r>
              <a:rPr lang="ja-JP" altLang="en-US" dirty="0" smtClean="0"/>
              <a:t>日 打ち上げ失敗 種子島宇宙センター </a:t>
            </a:r>
            <a:r>
              <a:rPr lang="en-US" altLang="ja-JP" dirty="0" smtClean="0">
                <a:hlinkClick r:id="rId5" tooltip="H-IIロケット8号機"/>
              </a:rPr>
              <a:t>H-II</a:t>
            </a:r>
            <a:r>
              <a:rPr lang="ja-JP" altLang="en-US" dirty="0" smtClean="0">
                <a:hlinkClick r:id="rId5" tooltip="H-IIロケット8号機"/>
              </a:rPr>
              <a:t>ロケット</a:t>
            </a:r>
            <a:r>
              <a:rPr lang="en-US" altLang="ja-JP" dirty="0" smtClean="0">
                <a:hlinkClick r:id="rId5" tooltip="H-IIロケット8号機"/>
              </a:rPr>
              <a:t>8</a:t>
            </a:r>
            <a:r>
              <a:rPr lang="ja-JP" altLang="en-US" dirty="0" smtClean="0">
                <a:hlinkClick r:id="rId5" tooltip="H-IIロケット8号機"/>
              </a:rPr>
              <a:t>号機</a:t>
            </a:r>
            <a:r>
              <a:rPr lang="ja-JP" altLang="en-US" dirty="0" smtClean="0"/>
              <a:t> </a:t>
            </a:r>
            <a:r>
              <a:rPr lang="en-US" altLang="ja-JP" dirty="0" smtClean="0"/>
              <a:t>LS-1300 </a:t>
            </a:r>
          </a:p>
          <a:p>
            <a:r>
              <a:rPr lang="ja-JP" altLang="en-US" dirty="0" smtClean="0">
                <a:hlinkClick r:id="rId4" tooltip="MTSAT"/>
              </a:rPr>
              <a:t>ひまわり</a:t>
            </a:r>
            <a:r>
              <a:rPr lang="en-US" altLang="ja-JP" dirty="0" smtClean="0">
                <a:hlinkClick r:id="rId4" tooltip="MTSAT"/>
              </a:rPr>
              <a:t>6</a:t>
            </a:r>
            <a:r>
              <a:rPr lang="ja-JP" altLang="en-US" dirty="0" smtClean="0">
                <a:hlinkClick r:id="rId4" tooltip="MTSAT"/>
              </a:rPr>
              <a:t>号</a:t>
            </a:r>
            <a:r>
              <a:rPr lang="ja-JP" altLang="en-US" dirty="0" smtClean="0"/>
              <a:t>（</a:t>
            </a:r>
            <a:r>
              <a:rPr lang="en-US" altLang="ja-JP" dirty="0" smtClean="0"/>
              <a:t>MTSAT-1R</a:t>
            </a:r>
            <a:r>
              <a:rPr lang="ja-JP" altLang="en-US" dirty="0" smtClean="0"/>
              <a:t>） </a:t>
            </a:r>
            <a:r>
              <a:rPr lang="en-US" altLang="ja-JP" dirty="0" smtClean="0"/>
              <a:t>2005</a:t>
            </a:r>
            <a:r>
              <a:rPr lang="ja-JP" altLang="en-US" dirty="0" smtClean="0"/>
              <a:t>年</a:t>
            </a:r>
            <a:r>
              <a:rPr lang="en-US" altLang="ja-JP" dirty="0" smtClean="0"/>
              <a:t>2</a:t>
            </a:r>
            <a:r>
              <a:rPr lang="ja-JP" altLang="en-US" dirty="0" smtClean="0"/>
              <a:t>月</a:t>
            </a:r>
            <a:r>
              <a:rPr lang="en-US" altLang="ja-JP" dirty="0" smtClean="0"/>
              <a:t>26</a:t>
            </a:r>
            <a:r>
              <a:rPr lang="ja-JP" altLang="en-US" dirty="0" smtClean="0"/>
              <a:t>日 運用中 種子島宇宙センター </a:t>
            </a:r>
            <a:r>
              <a:rPr lang="en-US" altLang="ja-JP" dirty="0" smtClean="0">
                <a:hlinkClick r:id="rId6" tooltip="H-IIAロケット"/>
              </a:rPr>
              <a:t>H-IIA</a:t>
            </a:r>
            <a:r>
              <a:rPr lang="ja-JP" altLang="en-US" dirty="0" smtClean="0">
                <a:hlinkClick r:id="rId6" tooltip="H-IIAロケット"/>
              </a:rPr>
              <a:t>ロケット</a:t>
            </a:r>
            <a:r>
              <a:rPr lang="en-US" altLang="ja-JP" dirty="0" smtClean="0"/>
              <a:t>7</a:t>
            </a:r>
            <a:r>
              <a:rPr lang="ja-JP" altLang="en-US" dirty="0" smtClean="0"/>
              <a:t>号機 </a:t>
            </a:r>
            <a:r>
              <a:rPr lang="en-US" altLang="ja-JP" dirty="0" smtClean="0"/>
              <a:t>LS-1300 </a:t>
            </a:r>
          </a:p>
          <a:p>
            <a:r>
              <a:rPr lang="ja-JP" altLang="en-US" dirty="0" smtClean="0">
                <a:hlinkClick r:id="rId4" tooltip="MTSAT"/>
              </a:rPr>
              <a:t>ひまわり</a:t>
            </a:r>
            <a:r>
              <a:rPr lang="en-US" altLang="ja-JP" dirty="0" smtClean="0">
                <a:hlinkClick r:id="rId4" tooltip="MTSAT"/>
              </a:rPr>
              <a:t>7</a:t>
            </a:r>
            <a:r>
              <a:rPr lang="ja-JP" altLang="en-US" dirty="0" smtClean="0">
                <a:hlinkClick r:id="rId4" tooltip="MTSAT"/>
              </a:rPr>
              <a:t>号</a:t>
            </a:r>
            <a:r>
              <a:rPr lang="ja-JP" altLang="en-US" dirty="0" smtClean="0"/>
              <a:t>（</a:t>
            </a:r>
            <a:r>
              <a:rPr lang="en-US" altLang="ja-JP" dirty="0" smtClean="0"/>
              <a:t>MTSAT-2</a:t>
            </a:r>
            <a:r>
              <a:rPr lang="ja-JP" altLang="en-US" dirty="0" smtClean="0"/>
              <a:t>） </a:t>
            </a:r>
            <a:r>
              <a:rPr lang="en-US" altLang="ja-JP" dirty="0" smtClean="0"/>
              <a:t>2006</a:t>
            </a:r>
            <a:r>
              <a:rPr lang="ja-JP" altLang="en-US" dirty="0" smtClean="0"/>
              <a:t>年</a:t>
            </a:r>
            <a:r>
              <a:rPr lang="en-US" altLang="ja-JP" dirty="0" smtClean="0"/>
              <a:t>2</a:t>
            </a:r>
            <a:r>
              <a:rPr lang="ja-JP" altLang="en-US" dirty="0" smtClean="0"/>
              <a:t>月</a:t>
            </a:r>
            <a:r>
              <a:rPr lang="en-US" altLang="ja-JP" dirty="0" smtClean="0"/>
              <a:t>18</a:t>
            </a:r>
            <a:r>
              <a:rPr lang="ja-JP" altLang="en-US" dirty="0" smtClean="0"/>
              <a:t>日 運用中 種子島宇宙センター </a:t>
            </a:r>
            <a:r>
              <a:rPr lang="en-US" altLang="ja-JP" dirty="0" smtClean="0"/>
              <a:t>H-IIA</a:t>
            </a:r>
            <a:r>
              <a:rPr lang="ja-JP" altLang="en-US" dirty="0" smtClean="0"/>
              <a:t>ロケット</a:t>
            </a:r>
            <a:r>
              <a:rPr lang="en-US" altLang="ja-JP" dirty="0" smtClean="0"/>
              <a:t>9</a:t>
            </a:r>
            <a:r>
              <a:rPr lang="ja-JP" altLang="en-US" dirty="0" smtClean="0"/>
              <a:t>号機 </a:t>
            </a:r>
            <a:r>
              <a:rPr lang="en-US" altLang="ja-JP" dirty="0" smtClean="0">
                <a:hlinkClick r:id="rId7" tooltip="DS2000"/>
              </a:rPr>
              <a:t>DS2000</a:t>
            </a:r>
            <a:r>
              <a:rPr lang="ja-JP" altLang="en-US" dirty="0" smtClean="0"/>
              <a:t> </a:t>
            </a:r>
            <a:endParaRPr lang="en-US" altLang="ja-JP" dirty="0" smtClean="0"/>
          </a:p>
        </p:txBody>
      </p:sp>
      <p:sp>
        <p:nvSpPr>
          <p:cNvPr id="4" name="スライド番号プレースホルダ 3"/>
          <p:cNvSpPr>
            <a:spLocks noGrp="1"/>
          </p:cNvSpPr>
          <p:nvPr>
            <p:ph type="sldNum" sz="quarter" idx="10"/>
          </p:nvPr>
        </p:nvSpPr>
        <p:spPr/>
        <p:txBody>
          <a:bodyPr/>
          <a:lstStyle/>
          <a:p>
            <a:fld id="{663AAAC7-146B-4DC0-AC92-D139D6F81CBA}"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15</a:t>
            </a:fld>
            <a:endParaRPr kumimoji="1" lang="ja-JP" altLang="en-US"/>
          </a:p>
        </p:txBody>
      </p:sp>
    </p:spTree>
    <p:extLst>
      <p:ext uri="{BB962C8B-B14F-4D97-AF65-F5344CB8AC3E}">
        <p14:creationId xmlns:p14="http://schemas.microsoft.com/office/powerpoint/2010/main" val="2560522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16</a:t>
            </a:fld>
            <a:endParaRPr kumimoji="1" lang="ja-JP" altLang="en-US"/>
          </a:p>
        </p:txBody>
      </p:sp>
    </p:spTree>
    <p:extLst>
      <p:ext uri="{BB962C8B-B14F-4D97-AF65-F5344CB8AC3E}">
        <p14:creationId xmlns:p14="http://schemas.microsoft.com/office/powerpoint/2010/main" val="4040701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17</a:t>
            </a:fld>
            <a:endParaRPr kumimoji="1" lang="ja-JP" altLang="en-US"/>
          </a:p>
        </p:txBody>
      </p:sp>
    </p:spTree>
    <p:extLst>
      <p:ext uri="{BB962C8B-B14F-4D97-AF65-F5344CB8AC3E}">
        <p14:creationId xmlns:p14="http://schemas.microsoft.com/office/powerpoint/2010/main" val="1560709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18</a:t>
            </a:fld>
            <a:endParaRPr kumimoji="1" lang="ja-JP" altLang="en-US"/>
          </a:p>
        </p:txBody>
      </p:sp>
    </p:spTree>
    <p:extLst>
      <p:ext uri="{BB962C8B-B14F-4D97-AF65-F5344CB8AC3E}">
        <p14:creationId xmlns:p14="http://schemas.microsoft.com/office/powerpoint/2010/main" val="2661141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19</a:t>
            </a:fld>
            <a:endParaRPr kumimoji="1" lang="ja-JP" altLang="en-US"/>
          </a:p>
        </p:txBody>
      </p:sp>
    </p:spTree>
    <p:extLst>
      <p:ext uri="{BB962C8B-B14F-4D97-AF65-F5344CB8AC3E}">
        <p14:creationId xmlns:p14="http://schemas.microsoft.com/office/powerpoint/2010/main" val="380368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2</a:t>
            </a:fld>
            <a:endParaRPr kumimoji="1" lang="ja-JP" altLang="en-US"/>
          </a:p>
        </p:txBody>
      </p:sp>
    </p:spTree>
    <p:extLst>
      <p:ext uri="{BB962C8B-B14F-4D97-AF65-F5344CB8AC3E}">
        <p14:creationId xmlns:p14="http://schemas.microsoft.com/office/powerpoint/2010/main" val="4116117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20</a:t>
            </a:fld>
            <a:endParaRPr kumimoji="1" lang="ja-JP" altLang="en-US"/>
          </a:p>
        </p:txBody>
      </p:sp>
    </p:spTree>
    <p:extLst>
      <p:ext uri="{BB962C8B-B14F-4D97-AF65-F5344CB8AC3E}">
        <p14:creationId xmlns:p14="http://schemas.microsoft.com/office/powerpoint/2010/main" val="3623706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err="1" smtClean="0"/>
              <a:t>Exif</a:t>
            </a:r>
            <a:r>
              <a:rPr kumimoji="1" lang="ja-JP" altLang="en-US" dirty="0" smtClean="0"/>
              <a:t>は日本の富士フイルムが提唱した規格。</a:t>
            </a:r>
            <a:endParaRPr kumimoji="1" lang="en-US" altLang="ja-JP" dirty="0" smtClean="0"/>
          </a:p>
          <a:p>
            <a:r>
              <a:rPr kumimoji="1" lang="en-US" altLang="ja-JP" dirty="0" smtClean="0"/>
              <a:t>JPG</a:t>
            </a:r>
            <a:r>
              <a:rPr kumimoji="1" lang="ja-JP" altLang="en-US" dirty="0" smtClean="0"/>
              <a:t>画像ファイルにメタデータとして、位置座標を書き込むことが可能。</a:t>
            </a:r>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21</a:t>
            </a:fld>
            <a:endParaRPr kumimoji="1" lang="ja-JP" altLang="en-US"/>
          </a:p>
        </p:txBody>
      </p:sp>
    </p:spTree>
    <p:extLst>
      <p:ext uri="{BB962C8B-B14F-4D97-AF65-F5344CB8AC3E}">
        <p14:creationId xmlns:p14="http://schemas.microsoft.com/office/powerpoint/2010/main" val="58691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2011</a:t>
            </a:r>
            <a:r>
              <a:rPr kumimoji="1" lang="ja-JP" altLang="en-US" dirty="0" smtClean="0"/>
              <a:t>年</a:t>
            </a:r>
            <a:r>
              <a:rPr kumimoji="1" lang="en-US" altLang="ja-JP" dirty="0" smtClean="0"/>
              <a:t>2</a:t>
            </a:r>
            <a:r>
              <a:rPr kumimoji="1" lang="ja-JP" altLang="en-US" dirty="0" smtClean="0"/>
              <a:t>月現在で、</a:t>
            </a:r>
            <a:r>
              <a:rPr kumimoji="1" lang="en-US" altLang="ja-JP" dirty="0" smtClean="0"/>
              <a:t>GPS</a:t>
            </a:r>
            <a:r>
              <a:rPr kumimoji="1" lang="ja-JP" altLang="en-US" dirty="0" smtClean="0"/>
              <a:t>機能が内蔵されたコンパクトデジカメが数機種発売されている。</a:t>
            </a:r>
            <a:endParaRPr kumimoji="1" lang="en-US" altLang="ja-JP" dirty="0" smtClean="0"/>
          </a:p>
          <a:p>
            <a:r>
              <a:rPr kumimoji="1" lang="ja-JP" altLang="en-US" dirty="0" smtClean="0"/>
              <a:t>また、後付けでデジタル一眼に取り付ける</a:t>
            </a:r>
            <a:r>
              <a:rPr kumimoji="1" lang="en-US" altLang="ja-JP" dirty="0" smtClean="0"/>
              <a:t>GPS</a:t>
            </a:r>
            <a:r>
              <a:rPr kumimoji="1" lang="ja-JP" altLang="en-US" dirty="0" smtClean="0"/>
              <a:t>ユニットもある。</a:t>
            </a:r>
            <a:endParaRPr kumimoji="1" lang="en-US" altLang="ja-JP" dirty="0" smtClean="0"/>
          </a:p>
          <a:p>
            <a:r>
              <a:rPr kumimoji="1" lang="ja-JP" altLang="en-US" dirty="0" smtClean="0"/>
              <a:t>コンデジ内蔵型の場合には、デジタルコンパスにより撮影位置だけでなく撮影方向まで記録可能。</a:t>
            </a:r>
            <a:endParaRPr kumimoji="1" lang="en-US" altLang="ja-JP" dirty="0" smtClean="0"/>
          </a:p>
          <a:p>
            <a:r>
              <a:rPr kumimoji="1" lang="ja-JP" altLang="en-US" dirty="0" smtClean="0"/>
              <a:t>（デジタルビデオカメラでも同様に</a:t>
            </a:r>
            <a:r>
              <a:rPr kumimoji="1" lang="en-US" altLang="ja-JP" dirty="0" smtClean="0"/>
              <a:t>GPS</a:t>
            </a:r>
            <a:r>
              <a:rPr kumimoji="1" lang="ja-JP" altLang="en-US" dirty="0" smtClean="0"/>
              <a:t>内蔵のものがある。）</a:t>
            </a:r>
            <a:endParaRPr kumimoji="1" lang="en-US" altLang="ja-JP" dirty="0" smtClean="0"/>
          </a:p>
          <a:p>
            <a:r>
              <a:rPr kumimoji="1" lang="ja-JP" altLang="en-US" dirty="0" smtClean="0"/>
              <a:t>問題点としては、</a:t>
            </a:r>
            <a:r>
              <a:rPr kumimoji="1" lang="en-US" altLang="ja-JP" dirty="0" smtClean="0"/>
              <a:t>GPS</a:t>
            </a:r>
            <a:r>
              <a:rPr kumimoji="1" lang="ja-JP" altLang="en-US" dirty="0" smtClean="0"/>
              <a:t>ユニットがそれほど高感度でない場合もあり、位置を取得するのに時間がかかったり、バッテリを消耗したりするといったことが挙げられる。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22</a:t>
            </a:fld>
            <a:endParaRPr kumimoji="1" lang="ja-JP" altLang="en-US"/>
          </a:p>
        </p:txBody>
      </p:sp>
    </p:spTree>
    <p:extLst>
      <p:ext uri="{BB962C8B-B14F-4D97-AF65-F5344CB8AC3E}">
        <p14:creationId xmlns:p14="http://schemas.microsoft.com/office/powerpoint/2010/main" val="1032440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GPS</a:t>
            </a:r>
            <a:r>
              <a:rPr kumimoji="1" lang="ja-JP" altLang="en-US" dirty="0" smtClean="0"/>
              <a:t>内蔵型でなくとも、デジカメの画像メタデータ（</a:t>
            </a:r>
            <a:r>
              <a:rPr kumimoji="1" lang="en-US" altLang="ja-JP" dirty="0" smtClean="0"/>
              <a:t>EXIF</a:t>
            </a:r>
            <a:r>
              <a:rPr kumimoji="1" lang="ja-JP" altLang="en-US" dirty="0" smtClean="0"/>
              <a:t>）に</a:t>
            </a:r>
            <a:r>
              <a:rPr kumimoji="1" lang="en-US" altLang="ja-JP" dirty="0" smtClean="0"/>
              <a:t>GPS</a:t>
            </a:r>
            <a:r>
              <a:rPr kumimoji="1" lang="ja-JP" altLang="en-US" dirty="0" smtClean="0"/>
              <a:t>の位置座標を流し込むことが可能である。</a:t>
            </a:r>
            <a:endParaRPr kumimoji="1" lang="en-US" altLang="ja-JP" dirty="0" smtClean="0"/>
          </a:p>
          <a:p>
            <a:r>
              <a:rPr kumimoji="1" lang="en-US" altLang="ja-JP" dirty="0" err="1" smtClean="0"/>
              <a:t>Exif</a:t>
            </a:r>
            <a:r>
              <a:rPr kumimoji="1" lang="ja-JP" altLang="en-US" dirty="0" smtClean="0"/>
              <a:t>に書き込まれる位置情報のことをジオタグという。</a:t>
            </a:r>
            <a:endParaRPr kumimoji="1" lang="en-US" altLang="ja-JP" dirty="0" smtClean="0"/>
          </a:p>
          <a:p>
            <a:r>
              <a:rPr kumimoji="1" lang="en-US" altLang="ja-JP" dirty="0" smtClean="0"/>
              <a:t>GPS</a:t>
            </a:r>
            <a:r>
              <a:rPr kumimoji="1" lang="ja-JP" altLang="en-US" dirty="0" smtClean="0"/>
              <a:t>のログは</a:t>
            </a:r>
            <a:r>
              <a:rPr kumimoji="1" lang="en-US" altLang="ja-JP" dirty="0" smtClean="0"/>
              <a:t>GPX (GPS </a:t>
            </a:r>
            <a:r>
              <a:rPr kumimoji="1" lang="en-US" altLang="ja-JP" dirty="0" err="1" smtClean="0"/>
              <a:t>eXchange</a:t>
            </a:r>
            <a:r>
              <a:rPr kumimoji="1" lang="en-US" altLang="ja-JP" dirty="0" smtClean="0"/>
              <a:t> Format) </a:t>
            </a:r>
            <a:r>
              <a:rPr kumimoji="1" lang="ja-JP" altLang="en-US" dirty="0" smtClean="0"/>
              <a:t>というファイルフォーマット（</a:t>
            </a:r>
            <a:r>
              <a:rPr kumimoji="1" lang="en-US" altLang="ja-JP" dirty="0" smtClean="0"/>
              <a:t>XML</a:t>
            </a:r>
            <a:r>
              <a:rPr kumimoji="1" lang="ja-JP" altLang="en-US" dirty="0" smtClean="0"/>
              <a:t>形式）で交換されることが多い。</a:t>
            </a:r>
            <a:endParaRPr kumimoji="1" lang="en-US" altLang="ja-JP" dirty="0" smtClean="0"/>
          </a:p>
          <a:p>
            <a:r>
              <a:rPr kumimoji="1" lang="ja-JP" altLang="en-US" dirty="0" smtClean="0"/>
              <a:t>ジオタグは</a:t>
            </a:r>
            <a:r>
              <a:rPr kumimoji="1" lang="en-US" altLang="ja-JP" dirty="0" smtClean="0"/>
              <a:t>PC</a:t>
            </a:r>
            <a:r>
              <a:rPr kumimoji="1" lang="ja-JP" altLang="en-US" dirty="0" smtClean="0"/>
              <a:t>上のソフトウェア（無償・有償さまざまなものがある）で行うことができる。</a:t>
            </a:r>
            <a:endParaRPr kumimoji="1" lang="en-US" altLang="ja-JP" dirty="0" smtClean="0"/>
          </a:p>
          <a:p>
            <a:r>
              <a:rPr kumimoji="1" lang="en-US" altLang="ja-JP" dirty="0" smtClean="0"/>
              <a:t>ex. Microsoft Pro Photo</a:t>
            </a:r>
            <a:r>
              <a:rPr kumimoji="1" lang="en-US" altLang="ja-JP" baseline="0" dirty="0" smtClean="0"/>
              <a:t> Tools (Free), </a:t>
            </a:r>
            <a:r>
              <a:rPr kumimoji="1" lang="en-US" altLang="ja-JP" baseline="0" dirty="0" err="1" smtClean="0"/>
              <a:t>GPSPhotoLinker</a:t>
            </a:r>
            <a:r>
              <a:rPr kumimoji="1" lang="en-US" altLang="ja-JP" baseline="0" dirty="0" smtClean="0"/>
              <a:t> (for Mac, Free)</a:t>
            </a:r>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23</a:t>
            </a:fld>
            <a:endParaRPr kumimoji="1" lang="ja-JP" altLang="en-US"/>
          </a:p>
        </p:txBody>
      </p:sp>
    </p:spTree>
    <p:extLst>
      <p:ext uri="{BB962C8B-B14F-4D97-AF65-F5344CB8AC3E}">
        <p14:creationId xmlns:p14="http://schemas.microsoft.com/office/powerpoint/2010/main" val="1702700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GPS</a:t>
            </a:r>
            <a:r>
              <a:rPr kumimoji="1" lang="ja-JP" altLang="en-US" dirty="0" smtClean="0"/>
              <a:t>ログの汎用ファイルフォーマットである</a:t>
            </a:r>
            <a:r>
              <a:rPr kumimoji="1" lang="en-US" altLang="ja-JP" dirty="0" smtClean="0"/>
              <a:t>GPX</a:t>
            </a:r>
            <a:r>
              <a:rPr kumimoji="1" lang="ja-JP" altLang="en-US" dirty="0" smtClean="0"/>
              <a:t>は、</a:t>
            </a:r>
            <a:r>
              <a:rPr kumimoji="1" lang="en-US" altLang="ja-JP" dirty="0" smtClean="0"/>
              <a:t>Google</a:t>
            </a:r>
            <a:r>
              <a:rPr kumimoji="1" lang="ja-JP" altLang="en-US" dirty="0" smtClean="0"/>
              <a:t> </a:t>
            </a:r>
            <a:r>
              <a:rPr kumimoji="1" lang="en-US" altLang="ja-JP" dirty="0" smtClean="0"/>
              <a:t>Earth</a:t>
            </a:r>
            <a:r>
              <a:rPr kumimoji="1" lang="ja-JP" altLang="en-US" dirty="0" smtClean="0"/>
              <a:t>でもデフォルトで読み込み可能である（左図、ピンク線は約</a:t>
            </a:r>
            <a:r>
              <a:rPr kumimoji="1" lang="en-US" altLang="ja-JP" dirty="0" smtClean="0"/>
              <a:t>4km</a:t>
            </a:r>
            <a:r>
              <a:rPr kumimoji="1" lang="ja-JP" altLang="en-US" dirty="0" smtClean="0"/>
              <a:t>長）。</a:t>
            </a:r>
            <a:endParaRPr kumimoji="1" lang="en-US" altLang="ja-JP" dirty="0" smtClean="0"/>
          </a:p>
          <a:p>
            <a:r>
              <a:rPr kumimoji="1" lang="ja-JP" altLang="en-US" dirty="0" smtClean="0"/>
              <a:t>この上に、ジオタグされたデジカメ画像ファイルを重ねて表示することができる（右図）。</a:t>
            </a:r>
            <a:endParaRPr kumimoji="1" lang="en-US" altLang="ja-JP" dirty="0" smtClean="0"/>
          </a:p>
          <a:p>
            <a:r>
              <a:rPr kumimoji="1" lang="ja-JP" altLang="en-US" dirty="0" smtClean="0"/>
              <a:t>画像をどこで撮ったのか、地図上で確認できることは、現地調査の補助として有用である。</a:t>
            </a:r>
            <a:endParaRPr kumimoji="1" lang="en-US" altLang="ja-JP" dirty="0" smtClean="0"/>
          </a:p>
          <a:p>
            <a:r>
              <a:rPr kumimoji="1" lang="ja-JP" altLang="en-US" dirty="0" smtClean="0"/>
              <a:t>（このあたりは実演も交えるとよいだろう）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24</a:t>
            </a:fld>
            <a:endParaRPr kumimoji="1" lang="ja-JP" altLang="en-US"/>
          </a:p>
        </p:txBody>
      </p:sp>
    </p:spTree>
    <p:extLst>
      <p:ext uri="{BB962C8B-B14F-4D97-AF65-F5344CB8AC3E}">
        <p14:creationId xmlns:p14="http://schemas.microsoft.com/office/powerpoint/2010/main" val="1000659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25</a:t>
            </a:fld>
            <a:endParaRPr kumimoji="1" lang="ja-JP" altLang="en-US"/>
          </a:p>
        </p:txBody>
      </p:sp>
    </p:spTree>
    <p:extLst>
      <p:ext uri="{BB962C8B-B14F-4D97-AF65-F5344CB8AC3E}">
        <p14:creationId xmlns:p14="http://schemas.microsoft.com/office/powerpoint/2010/main" val="3945123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ja-JP" altLang="en-US" dirty="0" smtClean="0"/>
              <a:t>レーザ距離計（</a:t>
            </a:r>
            <a:r>
              <a:rPr kumimoji="1" lang="en-US" altLang="ja-JP" dirty="0" smtClean="0"/>
              <a:t>LRF = Laser Range Finder</a:t>
            </a:r>
            <a:r>
              <a:rPr kumimoji="1" lang="ja-JP" altLang="en-US" dirty="0" smtClean="0"/>
              <a:t>）と</a:t>
            </a:r>
            <a:r>
              <a:rPr kumimoji="1" lang="en-US" altLang="ja-JP" dirty="0" smtClean="0"/>
              <a:t>DGPS</a:t>
            </a:r>
            <a:r>
              <a:rPr kumimoji="1" lang="ja-JP" altLang="en-US" dirty="0" smtClean="0"/>
              <a:t>を用いて、安価に、手早く、正確な地図を作成する手法を紹介する。</a:t>
            </a:r>
            <a:endParaRPr kumimoji="1" lang="en-US" altLang="ja-JP" dirty="0" smtClean="0"/>
          </a:p>
          <a:p>
            <a:r>
              <a:rPr kumimoji="1" lang="en-US" altLang="ja-JP" dirty="0" smtClean="0"/>
              <a:t>DGPS</a:t>
            </a:r>
            <a:r>
              <a:rPr kumimoji="1" lang="ja-JP" altLang="en-US" dirty="0" smtClean="0"/>
              <a:t>で器械点座標を計測し、そこから</a:t>
            </a:r>
            <a:r>
              <a:rPr kumimoji="1" lang="en-US" altLang="ja-JP" dirty="0" smtClean="0"/>
              <a:t>LRF</a:t>
            </a:r>
            <a:r>
              <a:rPr kumimoji="1" lang="ja-JP" altLang="en-US" dirty="0" smtClean="0"/>
              <a:t>（ノンプリズム＝ターゲット不要なもの）で周辺の地表面の相対座標を取得する。</a:t>
            </a:r>
            <a:endParaRPr kumimoji="1" lang="en-US" altLang="ja-JP" dirty="0" smtClean="0"/>
          </a:p>
          <a:p>
            <a:r>
              <a:rPr kumimoji="1" lang="en-US" altLang="ja-JP" dirty="0" smtClean="0"/>
              <a:t>XYZ</a:t>
            </a:r>
            <a:r>
              <a:rPr kumimoji="1" lang="ja-JP" altLang="en-US" dirty="0" smtClean="0"/>
              <a:t>座標を知りたいため、</a:t>
            </a:r>
            <a:r>
              <a:rPr kumimoji="1" lang="en-US" altLang="ja-JP" dirty="0" smtClean="0"/>
              <a:t>LRF</a:t>
            </a:r>
            <a:r>
              <a:rPr kumimoji="1" lang="ja-JP" altLang="en-US" dirty="0" smtClean="0"/>
              <a:t>はデジタルコンパスまたはエンコーダ付属で、水平角を測れるものでなければいけない。（距離と鉛直角だけでは不足）</a:t>
            </a:r>
            <a:endParaRPr kumimoji="1" lang="en-US" altLang="ja-JP" dirty="0" smtClean="0"/>
          </a:p>
          <a:p>
            <a:endParaRPr kumimoji="1" lang="en-US" altLang="ja-JP" dirty="0" smtClean="0"/>
          </a:p>
          <a:p>
            <a:r>
              <a:rPr kumimoji="1" lang="ja-JP" altLang="en-US" dirty="0" smtClean="0"/>
              <a:t>上記使用機材：</a:t>
            </a:r>
            <a:endParaRPr kumimoji="1" lang="en-US" altLang="ja-JP" dirty="0" smtClean="0"/>
          </a:p>
          <a:p>
            <a:r>
              <a:rPr kumimoji="1" lang="en-US" altLang="ja-JP" dirty="0" smtClean="0"/>
              <a:t>LRF:</a:t>
            </a:r>
            <a:r>
              <a:rPr kumimoji="1" lang="en-US" altLang="ja-JP" baseline="0" dirty="0" smtClean="0"/>
              <a:t> </a:t>
            </a:r>
            <a:r>
              <a:rPr kumimoji="1" lang="en-US" altLang="ja-JP" baseline="0" dirty="0" err="1" smtClean="0"/>
              <a:t>LaserTech</a:t>
            </a:r>
            <a:r>
              <a:rPr kumimoji="1" lang="en-US" altLang="ja-JP" baseline="0" dirty="0" smtClean="0"/>
              <a:t>® Impulse 200LR</a:t>
            </a:r>
          </a:p>
          <a:p>
            <a:r>
              <a:rPr kumimoji="1" lang="en-US" altLang="ja-JP" baseline="0" dirty="0" smtClean="0"/>
              <a:t>DGPS: Magellan® </a:t>
            </a:r>
            <a:r>
              <a:rPr kumimoji="1" lang="en-US" altLang="ja-JP" baseline="0" dirty="0" err="1" smtClean="0"/>
              <a:t>MobileMapper</a:t>
            </a:r>
            <a:r>
              <a:rPr kumimoji="1" lang="en-US" altLang="ja-JP" baseline="0" dirty="0" smtClean="0"/>
              <a:t> Pro/</a:t>
            </a:r>
            <a:r>
              <a:rPr kumimoji="1" lang="en-US" altLang="ja-JP" baseline="0" dirty="0" err="1" smtClean="0"/>
              <a:t>Cx</a:t>
            </a:r>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452CFB6-6D44-4C70-885C-E322AB126ABF}" type="slidenum">
              <a:rPr kumimoji="1" lang="ja-JP" altLang="en-US" smtClean="0"/>
              <a:pPr/>
              <a:t>26</a:t>
            </a:fld>
            <a:endParaRPr kumimoji="1" lang="ja-JP" altLang="en-US"/>
          </a:p>
        </p:txBody>
      </p:sp>
    </p:spTree>
    <p:extLst>
      <p:ext uri="{BB962C8B-B14F-4D97-AF65-F5344CB8AC3E}">
        <p14:creationId xmlns:p14="http://schemas.microsoft.com/office/powerpoint/2010/main" val="1936729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LRF</a:t>
            </a:r>
            <a:r>
              <a:rPr kumimoji="1" lang="ja-JP" altLang="en-US" dirty="0" smtClean="0"/>
              <a:t>による計測は、器械点からの直線距離、水平角</a:t>
            </a:r>
            <a:r>
              <a:rPr kumimoji="1" lang="en-US" altLang="ja-JP" dirty="0" smtClean="0"/>
              <a:t>*</a:t>
            </a:r>
            <a:r>
              <a:rPr kumimoji="1" lang="ja-JP" altLang="en-US" dirty="0" err="1" smtClean="0"/>
              <a:t>、</a:t>
            </a:r>
            <a:r>
              <a:rPr kumimoji="1" lang="ja-JP" altLang="en-US" dirty="0" smtClean="0"/>
              <a:t>鉛直角を取得するため、これを相対座標（</a:t>
            </a:r>
            <a:r>
              <a:rPr kumimoji="1" lang="en-US" altLang="ja-JP" dirty="0" smtClean="0"/>
              <a:t>XYZ</a:t>
            </a:r>
            <a:r>
              <a:rPr kumimoji="1" lang="ja-JP" altLang="en-US" dirty="0" smtClean="0"/>
              <a:t>）に変換する必要がある。</a:t>
            </a:r>
            <a:endParaRPr kumimoji="1" lang="en-US" altLang="ja-JP" dirty="0" smtClean="0"/>
          </a:p>
          <a:p>
            <a:r>
              <a:rPr kumimoji="1" lang="en-US" altLang="ja-JP" dirty="0" smtClean="0"/>
              <a:t>Excel</a:t>
            </a:r>
            <a:r>
              <a:rPr kumimoji="1" lang="ja-JP" altLang="en-US" dirty="0" smtClean="0"/>
              <a:t>などで三角関数を用いて単純に計算可能。</a:t>
            </a:r>
            <a:endParaRPr kumimoji="1" lang="en-US" altLang="ja-JP" dirty="0" smtClean="0"/>
          </a:p>
          <a:p>
            <a:endParaRPr kumimoji="1" lang="en-US" altLang="ja-JP" dirty="0" smtClean="0"/>
          </a:p>
          <a:p>
            <a:r>
              <a:rPr kumimoji="1" lang="ja-JP" altLang="en-US" dirty="0" smtClean="0"/>
              <a:t>器械点は</a:t>
            </a:r>
            <a:r>
              <a:rPr kumimoji="1" lang="en-US" altLang="ja-JP" dirty="0" smtClean="0"/>
              <a:t>DGPS</a:t>
            </a:r>
            <a:r>
              <a:rPr kumimoji="1" lang="ja-JP" altLang="en-US" dirty="0" smtClean="0"/>
              <a:t>の座標を用いれば、直接地理座標系に</a:t>
            </a:r>
            <a:r>
              <a:rPr kumimoji="1" lang="en-US" altLang="ja-JP" dirty="0" smtClean="0"/>
              <a:t>XYZ</a:t>
            </a:r>
            <a:r>
              <a:rPr kumimoji="1" lang="ja-JP" altLang="en-US" dirty="0" smtClean="0"/>
              <a:t>データを流し込める。</a:t>
            </a:r>
            <a:endParaRPr kumimoji="1" lang="en-US" altLang="ja-JP" dirty="0" smtClean="0"/>
          </a:p>
          <a:p>
            <a:endParaRPr kumimoji="1" lang="en-US" altLang="ja-JP" dirty="0" smtClean="0"/>
          </a:p>
          <a:p>
            <a:r>
              <a:rPr kumimoji="1" lang="en-US" altLang="ja-JP" dirty="0" smtClean="0"/>
              <a:t>*</a:t>
            </a:r>
            <a:r>
              <a:rPr kumimoji="1" lang="ja-JP" altLang="en-US" dirty="0" smtClean="0"/>
              <a:t>デジタルコンパスつき</a:t>
            </a:r>
            <a:r>
              <a:rPr kumimoji="1" lang="en-US" altLang="ja-JP" dirty="0" smtClean="0"/>
              <a:t>LRF</a:t>
            </a:r>
            <a:r>
              <a:rPr kumimoji="1" lang="ja-JP" altLang="en-US" dirty="0" smtClean="0"/>
              <a:t>を使用する場合、磁北を真北に変換することが必要。</a:t>
            </a:r>
            <a:endParaRPr kumimoji="1" lang="en-US" altLang="ja-JP" dirty="0" smtClean="0"/>
          </a:p>
          <a:p>
            <a:r>
              <a:rPr kumimoji="1" lang="ja-JP" altLang="en-US" dirty="0" smtClean="0"/>
              <a:t>その位置、時刻での偏</a:t>
            </a:r>
            <a:r>
              <a:rPr kumimoji="1" lang="ja-JP" altLang="en-US" sz="1200" b="0" i="0" kern="1200" dirty="0" smtClean="0">
                <a:solidFill>
                  <a:schemeClr val="tx1"/>
                </a:solidFill>
                <a:effectLst/>
                <a:latin typeface="+mn-lt"/>
                <a:ea typeface="+mn-ea"/>
                <a:cs typeface="+mn-cs"/>
              </a:rPr>
              <a:t>角</a:t>
            </a:r>
            <a:r>
              <a:rPr kumimoji="1" lang="ja-JP" altLang="en-US" dirty="0" smtClean="0"/>
              <a:t>は</a:t>
            </a:r>
            <a:r>
              <a:rPr kumimoji="1" lang="en-US" altLang="ja-JP" dirty="0" smtClean="0"/>
              <a:t>NOAA</a:t>
            </a:r>
            <a:r>
              <a:rPr kumimoji="1" lang="ja-JP" altLang="en-US" dirty="0" smtClean="0"/>
              <a:t>のサイトなどで調べられる。</a:t>
            </a:r>
            <a:endParaRPr kumimoji="1" lang="en-US" altLang="ja-JP" dirty="0" smtClean="0"/>
          </a:p>
          <a:p>
            <a:r>
              <a:rPr lang="en-US" altLang="ja-JP" dirty="0" smtClean="0">
                <a:hlinkClick r:id="rId3"/>
              </a:rPr>
              <a:t>http://www.ngdc.noaa.gov/geomagmodels/Declination.jsp</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52CFB6-6D44-4C70-885C-E322AB126ABF}" type="slidenum">
              <a:rPr kumimoji="1" lang="ja-JP" altLang="en-US" smtClean="0"/>
              <a:pPr/>
              <a:t>27</a:t>
            </a:fld>
            <a:endParaRPr kumimoji="1" lang="ja-JP" altLang="en-US"/>
          </a:p>
        </p:txBody>
      </p:sp>
    </p:spTree>
    <p:extLst>
      <p:ext uri="{BB962C8B-B14F-4D97-AF65-F5344CB8AC3E}">
        <p14:creationId xmlns:p14="http://schemas.microsoft.com/office/powerpoint/2010/main" val="2635387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ja-JP" altLang="en-US" dirty="0" smtClean="0"/>
              <a:t>オマーン、ラス・ジプス貝塚の地形計測事例を示す。</a:t>
            </a:r>
            <a:endParaRPr kumimoji="1" lang="en-US" altLang="ja-JP" dirty="0" smtClean="0"/>
          </a:p>
          <a:p>
            <a:r>
              <a:rPr kumimoji="1" lang="ja-JP" altLang="en-US" dirty="0" smtClean="0"/>
              <a:t>大きなグリッドは</a:t>
            </a:r>
            <a:r>
              <a:rPr kumimoji="1" lang="en-US" altLang="ja-JP" dirty="0" smtClean="0"/>
              <a:t>100</a:t>
            </a:r>
            <a:r>
              <a:rPr kumimoji="1" lang="ja-JP" altLang="en-US" dirty="0" err="1" smtClean="0"/>
              <a:t>ｍ</a:t>
            </a:r>
            <a:r>
              <a:rPr kumimoji="1" lang="ja-JP" altLang="en-US" dirty="0" smtClean="0"/>
              <a:t>矩形。</a:t>
            </a:r>
            <a:endParaRPr kumimoji="1" lang="en-US" altLang="ja-JP" dirty="0" smtClean="0"/>
          </a:p>
          <a:p>
            <a:r>
              <a:rPr kumimoji="1" lang="ja-JP" altLang="en-US" dirty="0" smtClean="0"/>
              <a:t>左がレーザ距離計と</a:t>
            </a:r>
            <a:r>
              <a:rPr kumimoji="1" lang="en-US" altLang="ja-JP" dirty="0" smtClean="0"/>
              <a:t>DGPS</a:t>
            </a:r>
            <a:r>
              <a:rPr kumimoji="1" lang="ja-JP" altLang="en-US" dirty="0" smtClean="0"/>
              <a:t>で測った</a:t>
            </a:r>
            <a:r>
              <a:rPr kumimoji="1" lang="en-US" altLang="ja-JP" dirty="0" smtClean="0"/>
              <a:t>XYZ</a:t>
            </a:r>
            <a:r>
              <a:rPr kumimoji="1" lang="ja-JP" altLang="en-US" dirty="0" smtClean="0"/>
              <a:t>座標を含む地表面の点群。</a:t>
            </a:r>
            <a:endParaRPr kumimoji="1" lang="en-US" altLang="ja-JP" dirty="0" smtClean="0"/>
          </a:p>
          <a:p>
            <a:r>
              <a:rPr kumimoji="1" lang="ja-JP" altLang="en-US" dirty="0" smtClean="0"/>
              <a:t>右は点群データを補間し、面的な数値標高モデル（</a:t>
            </a:r>
            <a:r>
              <a:rPr kumimoji="1" lang="en-US" altLang="ja-JP" dirty="0" smtClean="0"/>
              <a:t>DEM</a:t>
            </a:r>
            <a:r>
              <a:rPr kumimoji="1" lang="ja-JP" altLang="en-US" dirty="0" smtClean="0"/>
              <a:t>：</a:t>
            </a:r>
            <a:r>
              <a:rPr kumimoji="1" lang="en-US" altLang="ja-JP" dirty="0" smtClean="0"/>
              <a:t>Digital</a:t>
            </a:r>
            <a:r>
              <a:rPr kumimoji="1" lang="ja-JP" altLang="en-US" baseline="0" dirty="0" smtClean="0"/>
              <a:t> </a:t>
            </a:r>
            <a:r>
              <a:rPr kumimoji="1" lang="en-US" altLang="ja-JP" baseline="0" dirty="0" smtClean="0"/>
              <a:t>Elevation</a:t>
            </a:r>
            <a:r>
              <a:rPr kumimoji="1" lang="ja-JP" altLang="en-US" baseline="0" dirty="0" smtClean="0"/>
              <a:t> </a:t>
            </a:r>
            <a:r>
              <a:rPr kumimoji="1" lang="en-US" altLang="ja-JP" baseline="0" dirty="0" smtClean="0"/>
              <a:t>Model</a:t>
            </a:r>
            <a:r>
              <a:rPr kumimoji="1" lang="ja-JP" altLang="en-US" baseline="0" dirty="0" smtClean="0"/>
              <a:t>）</a:t>
            </a:r>
            <a:r>
              <a:rPr kumimoji="1" lang="ja-JP" altLang="en-US" dirty="0" smtClean="0"/>
              <a:t>を生成したもの</a:t>
            </a:r>
            <a:r>
              <a:rPr kumimoji="1" lang="ja-JP" altLang="en-US" baseline="0" dirty="0" smtClean="0"/>
              <a:t>。</a:t>
            </a:r>
            <a:endParaRPr kumimoji="1" lang="en-US" altLang="ja-JP" baseline="0" dirty="0" smtClean="0"/>
          </a:p>
          <a:p>
            <a:r>
              <a:rPr kumimoji="1" lang="ja-JP" altLang="en-US" baseline="0" dirty="0" smtClean="0"/>
              <a:t>併せて等高線（</a:t>
            </a:r>
            <a:r>
              <a:rPr kumimoji="1" lang="en-US" altLang="ja-JP" baseline="0" dirty="0" smtClean="0"/>
              <a:t>1m</a:t>
            </a:r>
            <a:r>
              <a:rPr kumimoji="1" lang="ja-JP" altLang="en-US" baseline="0" dirty="0" smtClean="0"/>
              <a:t>間隔）を表示している。</a:t>
            </a:r>
            <a:endParaRPr kumimoji="1" lang="en-US" altLang="ja-JP" baseline="0" dirty="0" smtClean="0"/>
          </a:p>
          <a:p>
            <a:endParaRPr kumimoji="1" lang="en-US" altLang="ja-JP" baseline="0" dirty="0" smtClean="0"/>
          </a:p>
          <a:p>
            <a:r>
              <a:rPr kumimoji="1" lang="ja-JP" altLang="en-US" baseline="0" dirty="0" smtClean="0"/>
              <a:t>オペレータ</a:t>
            </a:r>
            <a:r>
              <a:rPr kumimoji="1" lang="en-US" altLang="ja-JP" baseline="0" dirty="0" smtClean="0"/>
              <a:t>2</a:t>
            </a:r>
            <a:r>
              <a:rPr kumimoji="1" lang="ja-JP" altLang="en-US" baseline="0" dirty="0" smtClean="0"/>
              <a:t>人、</a:t>
            </a:r>
            <a:r>
              <a:rPr kumimoji="1" lang="en-US" altLang="ja-JP" baseline="0" dirty="0" smtClean="0"/>
              <a:t>2</a:t>
            </a:r>
            <a:r>
              <a:rPr kumimoji="1" lang="ja-JP" altLang="en-US" baseline="0" dirty="0" smtClean="0"/>
              <a:t>日間で計測を行った。</a:t>
            </a:r>
            <a:endParaRPr kumimoji="1" lang="en-US" altLang="ja-JP" baseline="0" dirty="0" smtClean="0"/>
          </a:p>
          <a:p>
            <a:r>
              <a:rPr kumimoji="1" lang="ja-JP" altLang="en-US" baseline="0" dirty="0" smtClean="0"/>
              <a:t>この手法を用いれば、これだけの範囲を迅速に、かつ正確に計測することが可能である。</a:t>
            </a:r>
            <a:endParaRPr kumimoji="1" lang="ja-JP" altLang="en-US" dirty="0"/>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28</a:t>
            </a:fld>
            <a:endParaRPr kumimoji="1" lang="ja-JP" altLang="en-US"/>
          </a:p>
        </p:txBody>
      </p:sp>
    </p:spTree>
    <p:extLst>
      <p:ext uri="{BB962C8B-B14F-4D97-AF65-F5344CB8AC3E}">
        <p14:creationId xmlns:p14="http://schemas.microsoft.com/office/powerpoint/2010/main" val="1936552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29</a:t>
            </a:fld>
            <a:endParaRPr kumimoji="1" lang="ja-JP" altLang="en-US"/>
          </a:p>
        </p:txBody>
      </p:sp>
    </p:spTree>
    <p:extLst>
      <p:ext uri="{BB962C8B-B14F-4D97-AF65-F5344CB8AC3E}">
        <p14:creationId xmlns:p14="http://schemas.microsoft.com/office/powerpoint/2010/main" val="786642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3</a:t>
            </a:fld>
            <a:endParaRPr kumimoji="1" lang="ja-JP" altLang="en-US"/>
          </a:p>
        </p:txBody>
      </p:sp>
    </p:spTree>
    <p:extLst>
      <p:ext uri="{BB962C8B-B14F-4D97-AF65-F5344CB8AC3E}">
        <p14:creationId xmlns:p14="http://schemas.microsoft.com/office/powerpoint/2010/main" val="203378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ja-JP" altLang="en-US" dirty="0" smtClean="0"/>
              <a:t>現地に行けないところのデータは、空中写真や衛星画像を利用して取得することもできる。</a:t>
            </a:r>
            <a:endParaRPr kumimoji="1" lang="en-US" altLang="ja-JP" dirty="0" smtClean="0"/>
          </a:p>
          <a:p>
            <a:r>
              <a:rPr kumimoji="1" lang="ja-JP" altLang="en-US" dirty="0" smtClean="0"/>
              <a:t>また、</a:t>
            </a:r>
            <a:r>
              <a:rPr kumimoji="1" lang="en-US" altLang="ja-JP" dirty="0" smtClean="0"/>
              <a:t>GNSS</a:t>
            </a:r>
            <a:r>
              <a:rPr kumimoji="1" lang="ja-JP" altLang="en-US" dirty="0" smtClean="0"/>
              <a:t>が主に点と線のデータであるのに対し、面のデータを得られるのも空中写真・衛星画像利用のメリットである。</a:t>
            </a:r>
            <a:endParaRPr kumimoji="1" lang="en-US" altLang="ja-JP" dirty="0" smtClean="0"/>
          </a:p>
          <a:p>
            <a:r>
              <a:rPr kumimoji="1" lang="ja-JP" altLang="en-US" dirty="0" smtClean="0"/>
              <a:t>さらに、アーカイヴされている過去の写真・画像を用いて、同じ場所の、時間軸に沿った変遷を知ることも可能だ。</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こうした手法をまとめて、一般にリモートセンシング（離れた場所からの</a:t>
            </a:r>
            <a:r>
              <a:rPr kumimoji="1" lang="en-US" altLang="ja-JP" dirty="0" smtClean="0"/>
              <a:t>(remote)</a:t>
            </a:r>
            <a:r>
              <a:rPr kumimoji="1" lang="ja-JP" altLang="en-US" dirty="0" smtClean="0"/>
              <a:t>探査</a:t>
            </a:r>
            <a:r>
              <a:rPr kumimoji="1" lang="en-US" altLang="ja-JP" dirty="0" smtClean="0"/>
              <a:t>(sensing)</a:t>
            </a:r>
            <a:r>
              <a:rPr kumimoji="1" lang="ja-JP" altLang="en-US" dirty="0" smtClean="0"/>
              <a:t>）という。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30</a:t>
            </a:fld>
            <a:endParaRPr kumimoji="1" lang="ja-JP" altLang="en-US"/>
          </a:p>
        </p:txBody>
      </p:sp>
    </p:spTree>
    <p:extLst>
      <p:ext uri="{BB962C8B-B14F-4D97-AF65-F5344CB8AC3E}">
        <p14:creationId xmlns:p14="http://schemas.microsoft.com/office/powerpoint/2010/main" val="3706924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31</a:t>
            </a:fld>
            <a:endParaRPr kumimoji="1" lang="ja-JP" altLang="en-US"/>
          </a:p>
        </p:txBody>
      </p:sp>
    </p:spTree>
    <p:extLst>
      <p:ext uri="{BB962C8B-B14F-4D97-AF65-F5344CB8AC3E}">
        <p14:creationId xmlns:p14="http://schemas.microsoft.com/office/powerpoint/2010/main" val="2438329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写真判読の方法のうち、</a:t>
            </a:r>
            <a:endParaRPr kumimoji="1" lang="en-US" altLang="ja-JP"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目視判読は、</a:t>
            </a:r>
            <a:r>
              <a:rPr lang="ja-JP" altLang="en-US" dirty="0" smtClean="0"/>
              <a:t>平面的な地上の様態を判読</a:t>
            </a:r>
            <a:r>
              <a:rPr kumimoji="1" lang="ja-JP" altLang="en-US" dirty="0"/>
              <a:t>する</a:t>
            </a:r>
            <a:r>
              <a:rPr kumimoji="1" lang="ja-JP" altLang="en-US" dirty="0" smtClean="0"/>
              <a:t>。</a:t>
            </a:r>
            <a:endParaRPr kumimoji="1" lang="en-US" altLang="ja-JP"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ステレオ判読は、</a:t>
            </a:r>
            <a:r>
              <a:rPr lang="ja-JP" altLang="en-US" dirty="0" smtClean="0"/>
              <a:t>同じ地物を、上空からの異なる撮影点で撮影した</a:t>
            </a:r>
            <a:r>
              <a:rPr lang="en-US" altLang="ja-JP" dirty="0" smtClean="0"/>
              <a:t>2</a:t>
            </a:r>
            <a:r>
              <a:rPr lang="ja-JP" altLang="en-US" dirty="0" smtClean="0"/>
              <a:t>枚の写真を用いて、実体鏡を使い立体的に見る。</a:t>
            </a:r>
            <a:endParaRPr lang="en-US" altLang="ja-JP"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ja-JP" altLang="en-US" dirty="0" smtClean="0"/>
              <a:t>空中写真測量は、ステレオ画像から三角測量の原理で三次元計測を行う。</a:t>
            </a:r>
            <a:endParaRPr lang="en-US" altLang="ja-JP"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ja-JP" altLang="en-US" dirty="0" smtClean="0"/>
              <a:t>多時期に取得された画像を用いれば、時系列変化も追える。</a:t>
            </a:r>
            <a:endParaRPr lang="en-US" altLang="ja-JP"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32</a:t>
            </a:fld>
            <a:endParaRPr kumimoji="1" lang="ja-JP" altLang="en-US"/>
          </a:p>
        </p:txBody>
      </p:sp>
    </p:spTree>
    <p:extLst>
      <p:ext uri="{BB962C8B-B14F-4D97-AF65-F5344CB8AC3E}">
        <p14:creationId xmlns:p14="http://schemas.microsoft.com/office/powerpoint/2010/main" val="3779532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63AAAC7-146B-4DC0-AC92-D139D6F81CBA}" type="slidenum">
              <a:rPr kumimoji="1" lang="ja-JP" altLang="en-US" smtClean="0"/>
              <a:pPr/>
              <a:t>33</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sz="1100" b="1" u="sng" dirty="0"/>
              <a:t>撮影中心</a:t>
            </a:r>
            <a:r>
              <a:rPr lang="ja-JP" altLang="en-US" sz="1100" u="sng" dirty="0"/>
              <a:t>（</a:t>
            </a:r>
            <a:r>
              <a:rPr lang="ja-JP" altLang="en-US" sz="1100" b="1" u="sng" dirty="0"/>
              <a:t>投影中心</a:t>
            </a:r>
            <a:r>
              <a:rPr lang="ja-JP" altLang="en-US" sz="1100" u="sng" dirty="0"/>
              <a:t>ともいう）の位置が既知</a:t>
            </a:r>
            <a:endParaRPr lang="en-US" altLang="ja-JP" sz="1100" u="sng" dirty="0"/>
          </a:p>
          <a:p>
            <a:r>
              <a:rPr lang="ja-JP" altLang="en-US" sz="1100" dirty="0"/>
              <a:t>・レンズに歪みや光軸ずれがなく、かつ光軸が平行な１組のステレオ写真</a:t>
            </a:r>
            <a:endParaRPr lang="en-US" altLang="ja-JP" sz="1100" dirty="0"/>
          </a:p>
          <a:p>
            <a:r>
              <a:rPr lang="ja-JP" altLang="en-US" sz="1100" dirty="0"/>
              <a:t>フイルム上の撮影中心（</a:t>
            </a:r>
            <a:r>
              <a:rPr lang="ja-JP" altLang="en-US" sz="1100" b="1" u="sng" dirty="0"/>
              <a:t>主点</a:t>
            </a:r>
            <a:r>
              <a:rPr lang="ja-JP" altLang="en-US" sz="1100" dirty="0"/>
              <a:t>という）から地物の像位置までの長さ</a:t>
            </a:r>
            <a:r>
              <a:rPr lang="en-US" altLang="ja-JP" sz="1100" dirty="0"/>
              <a:t>x1</a:t>
            </a:r>
            <a:r>
              <a:rPr lang="ja-JP" altLang="en-US" sz="1100" dirty="0" err="1"/>
              <a:t>，</a:t>
            </a:r>
            <a:r>
              <a:rPr lang="en-US" altLang="ja-JP" sz="1100" dirty="0"/>
              <a:t>x2</a:t>
            </a:r>
            <a:r>
              <a:rPr lang="ja-JP" altLang="en-US" sz="1100" dirty="0"/>
              <a:t>を測れば、</a:t>
            </a:r>
            <a:endParaRPr lang="en-US" altLang="ja-JP" sz="1100" dirty="0"/>
          </a:p>
          <a:p>
            <a:r>
              <a:rPr lang="ja-JP" altLang="en-US" sz="1100" dirty="0"/>
              <a:t>三角形の相似により地物Ｐまでの奥行き（高さ）Ｈは、</a:t>
            </a:r>
            <a:endParaRPr lang="en-US" altLang="ja-JP" sz="1100" dirty="0"/>
          </a:p>
          <a:p>
            <a:r>
              <a:rPr kumimoji="1" lang="en-US" altLang="ja-JP" dirty="0" smtClean="0"/>
              <a:t>B:H = (B-(x1-x2)):(H-f)</a:t>
            </a:r>
          </a:p>
          <a:p>
            <a:r>
              <a:rPr kumimoji="1" lang="en-US" altLang="ja-JP" dirty="0" smtClean="0"/>
              <a:t>B(H-f) = H(B-(x1-x2))</a:t>
            </a:r>
          </a:p>
          <a:p>
            <a:r>
              <a:rPr kumimoji="1" lang="en-US" altLang="ja-JP" dirty="0" smtClean="0"/>
              <a:t>BH-Bf = BH-H(x1-x2)</a:t>
            </a:r>
          </a:p>
          <a:p>
            <a:r>
              <a:rPr kumimoji="1" lang="en-US" altLang="ja-JP" dirty="0" smtClean="0"/>
              <a:t>Bf = H(x1-x2)</a:t>
            </a:r>
          </a:p>
          <a:p>
            <a:r>
              <a:rPr kumimoji="1" lang="en-US" altLang="ja-JP" dirty="0" smtClean="0"/>
              <a:t>H</a:t>
            </a:r>
            <a:r>
              <a:rPr kumimoji="1" lang="en-US" altLang="ja-JP" baseline="0" dirty="0" smtClean="0"/>
              <a:t> = Bf/(x1-x2)</a:t>
            </a:r>
          </a:p>
          <a:p>
            <a:endParaRPr kumimoji="1" lang="en-US" altLang="ja-JP" baseline="0" dirty="0" smtClean="0"/>
          </a:p>
          <a:p>
            <a:r>
              <a:rPr kumimoji="1" lang="ja-JP" altLang="en-US" baseline="0" dirty="0" smtClean="0"/>
              <a:t>・前方交会</a:t>
            </a:r>
            <a:r>
              <a:rPr kumimoji="1" lang="ja-JP" altLang="en-US" sz="1200" b="0" i="0" kern="1200" dirty="0" smtClean="0">
                <a:solidFill>
                  <a:schemeClr val="tx1"/>
                </a:solidFill>
                <a:effectLst/>
                <a:latin typeface="+mn-lt"/>
                <a:ea typeface="+mn-ea"/>
                <a:cs typeface="+mn-cs"/>
              </a:rPr>
              <a:t>法による決定も可能</a:t>
            </a:r>
            <a:endParaRPr kumimoji="1" lang="en-US" altLang="ja-JP" sz="1200" b="0" i="0" kern="1200" dirty="0" smtClean="0">
              <a:solidFill>
                <a:schemeClr val="tx1"/>
              </a:solidFill>
              <a:effectLst/>
              <a:latin typeface="+mn-lt"/>
              <a:ea typeface="+mn-ea"/>
              <a:cs typeface="+mn-cs"/>
            </a:endParaRPr>
          </a:p>
          <a:p>
            <a:r>
              <a:rPr kumimoji="1" lang="ja-JP" altLang="en-US" sz="1200" b="0" i="0" kern="1200" dirty="0" smtClean="0">
                <a:solidFill>
                  <a:schemeClr val="tx1"/>
                </a:solidFill>
                <a:effectLst/>
                <a:latin typeface="+mn-lt"/>
                <a:ea typeface="+mn-ea"/>
                <a:cs typeface="+mn-cs"/>
              </a:rPr>
              <a:t>たとえば、三角形の</a:t>
            </a:r>
            <a:r>
              <a:rPr kumimoji="1" lang="en-US" altLang="ja-JP" sz="1200" b="0" i="0" kern="1200" dirty="0" smtClean="0">
                <a:solidFill>
                  <a:schemeClr val="tx1"/>
                </a:solidFill>
                <a:effectLst/>
                <a:latin typeface="+mn-lt"/>
                <a:ea typeface="+mn-ea"/>
                <a:cs typeface="+mn-cs"/>
              </a:rPr>
              <a:t>2</a:t>
            </a:r>
            <a:r>
              <a:rPr kumimoji="1" lang="ja-JP" altLang="en-US" sz="1200" b="0" i="0" kern="1200" dirty="0" err="1" smtClean="0">
                <a:solidFill>
                  <a:schemeClr val="tx1"/>
                </a:solidFill>
                <a:effectLst/>
                <a:latin typeface="+mn-lt"/>
                <a:ea typeface="+mn-ea"/>
                <a:cs typeface="+mn-cs"/>
              </a:rPr>
              <a:t>つの</a:t>
            </a:r>
            <a:r>
              <a:rPr kumimoji="1" lang="ja-JP" altLang="en-US" sz="1200" b="0" i="0" kern="1200" dirty="0" smtClean="0">
                <a:solidFill>
                  <a:schemeClr val="tx1"/>
                </a:solidFill>
                <a:effectLst/>
                <a:latin typeface="+mn-lt"/>
                <a:ea typeface="+mn-ea"/>
                <a:cs typeface="+mn-cs"/>
              </a:rPr>
              <a:t>角度（基線と撮影中心</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対象</a:t>
            </a:r>
            <a:r>
              <a:rPr kumimoji="1" lang="en-US" altLang="ja-JP" sz="1200" b="0" i="0" kern="1200" dirty="0" smtClean="0">
                <a:solidFill>
                  <a:schemeClr val="tx1"/>
                </a:solidFill>
                <a:effectLst/>
                <a:latin typeface="+mn-lt"/>
                <a:ea typeface="+mn-ea"/>
                <a:cs typeface="+mn-cs"/>
              </a:rPr>
              <a:t>P</a:t>
            </a:r>
            <a:r>
              <a:rPr kumimoji="1" lang="ja-JP" altLang="en-US" sz="1200" b="0" i="0" kern="1200" dirty="0" smtClean="0">
                <a:solidFill>
                  <a:schemeClr val="tx1"/>
                </a:solidFill>
                <a:effectLst/>
                <a:latin typeface="+mn-lt"/>
                <a:ea typeface="+mn-ea"/>
                <a:cs typeface="+mn-cs"/>
              </a:rPr>
              <a:t>を結ぶ線との角度）と基線長がわかれば、対象</a:t>
            </a:r>
            <a:r>
              <a:rPr kumimoji="1" lang="en-US" altLang="ja-JP" sz="1200" b="0" i="0" kern="1200" dirty="0" smtClean="0">
                <a:solidFill>
                  <a:schemeClr val="tx1"/>
                </a:solidFill>
                <a:effectLst/>
                <a:latin typeface="+mn-lt"/>
                <a:ea typeface="+mn-ea"/>
                <a:cs typeface="+mn-cs"/>
              </a:rPr>
              <a:t>P</a:t>
            </a:r>
            <a:r>
              <a:rPr kumimoji="1" lang="ja-JP" altLang="en-US" sz="1200" b="0" i="0" kern="1200" dirty="0" err="1" smtClean="0">
                <a:solidFill>
                  <a:schemeClr val="tx1"/>
                </a:solidFill>
                <a:effectLst/>
                <a:latin typeface="+mn-lt"/>
                <a:ea typeface="+mn-ea"/>
                <a:cs typeface="+mn-cs"/>
              </a:rPr>
              <a:t>までの</a:t>
            </a:r>
            <a:r>
              <a:rPr kumimoji="1" lang="ja-JP" altLang="en-US" sz="1200" b="0" i="0" kern="1200" dirty="0" smtClean="0">
                <a:solidFill>
                  <a:schemeClr val="tx1"/>
                </a:solidFill>
                <a:effectLst/>
                <a:latin typeface="+mn-lt"/>
                <a:ea typeface="+mn-ea"/>
                <a:cs typeface="+mn-cs"/>
              </a:rPr>
              <a:t>距離が判明する。</a:t>
            </a:r>
            <a:endParaRPr kumimoji="1" lang="ja-JP" altLang="en-US" dirty="0"/>
          </a:p>
        </p:txBody>
      </p:sp>
      <p:sp>
        <p:nvSpPr>
          <p:cNvPr id="4" name="スライド番号プレースホルダ 3"/>
          <p:cNvSpPr>
            <a:spLocks noGrp="1"/>
          </p:cNvSpPr>
          <p:nvPr>
            <p:ph type="sldNum" sz="quarter" idx="10"/>
          </p:nvPr>
        </p:nvSpPr>
        <p:spPr/>
        <p:txBody>
          <a:bodyPr/>
          <a:lstStyle/>
          <a:p>
            <a:fld id="{663AAAC7-146B-4DC0-AC92-D139D6F81CBA}" type="slidenum">
              <a:rPr kumimoji="1" lang="ja-JP" altLang="en-US" smtClean="0"/>
              <a:pPr/>
              <a:t>34</a:t>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kumimoji="1" lang="en-US" altLang="ja-JP" dirty="0" smtClean="0"/>
              <a:t>※</a:t>
            </a:r>
            <a:r>
              <a:rPr kumimoji="1" lang="ja-JP" altLang="en-US" dirty="0" smtClean="0"/>
              <a:t>相互標定の光軸補正：</a:t>
            </a:r>
            <a:endParaRPr kumimoji="1" lang="en-US" altLang="ja-JP"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ja-JP" altLang="en-US" dirty="0" smtClean="0"/>
              <a:t>投影中心の位置（３</a:t>
            </a:r>
            <a:r>
              <a:rPr lang="en-US" altLang="ja-JP" dirty="0" smtClean="0"/>
              <a:t>×</a:t>
            </a:r>
            <a:r>
              <a:rPr lang="ja-JP" altLang="en-US" dirty="0" smtClean="0"/>
              <a:t>２）＋軸の傾き（３</a:t>
            </a:r>
            <a:r>
              <a:rPr lang="en-US" altLang="ja-JP" dirty="0" smtClean="0"/>
              <a:t>×</a:t>
            </a:r>
            <a:r>
              <a:rPr lang="ja-JP" altLang="en-US" dirty="0" smtClean="0"/>
              <a:t>２）</a:t>
            </a:r>
            <a:r>
              <a:rPr lang="en-US" altLang="ja-JP" dirty="0" smtClean="0"/>
              <a:t/>
            </a:r>
            <a:br>
              <a:rPr lang="en-US" altLang="ja-JP" dirty="0" smtClean="0"/>
            </a:br>
            <a:r>
              <a:rPr lang="ja-JP" altLang="en-US" dirty="0" smtClean="0"/>
              <a:t>＝計</a:t>
            </a:r>
            <a:r>
              <a:rPr lang="en-US" altLang="ja-JP" dirty="0" smtClean="0"/>
              <a:t>12</a:t>
            </a:r>
            <a:r>
              <a:rPr lang="ja-JP" altLang="en-US" dirty="0" smtClean="0"/>
              <a:t>のパラメータ</a:t>
            </a:r>
            <a:endParaRPr lang="en-US" altLang="ja-JP" dirty="0" smtClean="0"/>
          </a:p>
          <a:p>
            <a:endParaRPr kumimoji="1" lang="en-US" altLang="ja-JP" dirty="0" smtClean="0"/>
          </a:p>
          <a:p>
            <a:r>
              <a:rPr kumimoji="1" lang="ja-JP" altLang="en-US" dirty="0" smtClean="0"/>
              <a:t>こうした空中写真測量で得られるデータには、</a:t>
            </a:r>
            <a:endParaRPr kumimoji="1" lang="en-US" altLang="ja-JP" dirty="0" smtClean="0"/>
          </a:p>
          <a:p>
            <a:r>
              <a:rPr lang="ja-JP" altLang="en-US" dirty="0" smtClean="0"/>
              <a:t>・点群（</a:t>
            </a:r>
            <a:r>
              <a:rPr lang="en-US" altLang="ja-JP" dirty="0" smtClean="0"/>
              <a:t>point cloud</a:t>
            </a:r>
            <a:r>
              <a:rPr lang="ja-JP" altLang="en-US" dirty="0" smtClean="0"/>
              <a:t>）</a:t>
            </a:r>
          </a:p>
          <a:p>
            <a:r>
              <a:rPr lang="ja-JP" altLang="en-US" dirty="0" smtClean="0"/>
              <a:t>・数値標高モデル（</a:t>
            </a:r>
            <a:r>
              <a:rPr lang="en-US" altLang="ja-JP" dirty="0" smtClean="0"/>
              <a:t>DEM: Digital Elevation Model</a:t>
            </a:r>
            <a:r>
              <a:rPr lang="ja-JP" altLang="en-US" dirty="0" smtClean="0"/>
              <a:t>）</a:t>
            </a:r>
            <a:endParaRPr lang="en-US" altLang="ja-JP" dirty="0" smtClean="0"/>
          </a:p>
          <a:p>
            <a:r>
              <a:rPr lang="ja-JP" altLang="en-US" dirty="0" smtClean="0"/>
              <a:t>・オルソ画像</a:t>
            </a:r>
          </a:p>
          <a:p>
            <a:r>
              <a:rPr lang="ja-JP" altLang="en-US" dirty="0" smtClean="0"/>
              <a:t>・鳥瞰図（テクスチャマッピング）</a:t>
            </a:r>
            <a:endParaRPr lang="en-US" altLang="ja-JP" dirty="0" smtClean="0"/>
          </a:p>
          <a:p>
            <a:r>
              <a:rPr lang="ja-JP" altLang="en-US" dirty="0" smtClean="0"/>
              <a:t>などがある。詳細は後述。</a:t>
            </a:r>
          </a:p>
          <a:p>
            <a:endParaRPr kumimoji="1" lang="ja-JP" altLang="en-US" dirty="0"/>
          </a:p>
        </p:txBody>
      </p:sp>
      <p:sp>
        <p:nvSpPr>
          <p:cNvPr id="4" name="スライド番号プレースホルダ 3"/>
          <p:cNvSpPr>
            <a:spLocks noGrp="1"/>
          </p:cNvSpPr>
          <p:nvPr>
            <p:ph type="sldNum" sz="quarter" idx="10"/>
          </p:nvPr>
        </p:nvSpPr>
        <p:spPr/>
        <p:txBody>
          <a:bodyPr/>
          <a:lstStyle/>
          <a:p>
            <a:fld id="{663AAAC7-146B-4DC0-AC92-D139D6F81CBA}" type="slidenum">
              <a:rPr kumimoji="1" lang="ja-JP" altLang="en-US" smtClean="0"/>
              <a:pPr/>
              <a:t>35</a:t>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36</a:t>
            </a:fld>
            <a:endParaRPr kumimoji="1" lang="ja-JP" altLang="en-US"/>
          </a:p>
        </p:txBody>
      </p:sp>
    </p:spTree>
    <p:extLst>
      <p:ext uri="{BB962C8B-B14F-4D97-AF65-F5344CB8AC3E}">
        <p14:creationId xmlns:p14="http://schemas.microsoft.com/office/powerpoint/2010/main" val="2608441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37</a:t>
            </a:fld>
            <a:endParaRPr kumimoji="1" lang="ja-JP" altLang="en-US"/>
          </a:p>
        </p:txBody>
      </p:sp>
    </p:spTree>
    <p:extLst>
      <p:ext uri="{BB962C8B-B14F-4D97-AF65-F5344CB8AC3E}">
        <p14:creationId xmlns:p14="http://schemas.microsoft.com/office/powerpoint/2010/main" val="4042291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663AAAC7-146B-4DC0-AC92-D139D6F81CBA}" type="slidenum">
              <a:rPr kumimoji="1" lang="ja-JP" altLang="en-US" smtClean="0"/>
              <a:pPr/>
              <a:t>38</a:t>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ja-JP" altLang="en-US" dirty="0" smtClean="0"/>
              <a:t>分光反射：ある波長帯の光（電磁波）が対象物から反射する波長ごとの光</a:t>
            </a:r>
            <a:endParaRPr kumimoji="1" lang="en-US" altLang="ja-JP" dirty="0" smtClean="0"/>
          </a:p>
          <a:p>
            <a:r>
              <a:rPr lang="ja-JP" altLang="en-US" dirty="0" smtClean="0"/>
              <a:t>全ての物体は異なる分光反射のパターンをもつ</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39</a:t>
            </a:fld>
            <a:endParaRPr kumimoji="1" lang="ja-JP" altLang="en-US"/>
          </a:p>
        </p:txBody>
      </p:sp>
    </p:spTree>
    <p:extLst>
      <p:ext uri="{BB962C8B-B14F-4D97-AF65-F5344CB8AC3E}">
        <p14:creationId xmlns:p14="http://schemas.microsoft.com/office/powerpoint/2010/main" val="118051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a:t>
            </a:fld>
            <a:endParaRPr kumimoji="1" lang="ja-JP" altLang="en-US"/>
          </a:p>
        </p:txBody>
      </p:sp>
    </p:spTree>
    <p:extLst>
      <p:ext uri="{BB962C8B-B14F-4D97-AF65-F5344CB8AC3E}">
        <p14:creationId xmlns:p14="http://schemas.microsoft.com/office/powerpoint/2010/main" val="334545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LANSAT-7</a:t>
            </a:r>
            <a:r>
              <a:rPr kumimoji="1" lang="ja-JP" altLang="en-US" dirty="0" smtClean="0"/>
              <a:t> </a:t>
            </a:r>
            <a:r>
              <a:rPr kumimoji="1" lang="en-US" altLang="ja-JP" dirty="0" smtClean="0"/>
              <a:t>ETM+</a:t>
            </a:r>
            <a:r>
              <a:rPr kumimoji="1" lang="ja-JP" altLang="en-US" dirty="0" smtClean="0"/>
              <a:t>　データは </a:t>
            </a:r>
            <a:r>
              <a:rPr kumimoji="1" lang="en-US" altLang="ja-JP" dirty="0" smtClean="0"/>
              <a:t>http://glcfapp.glcf.umd.edu:8080/esdi/index.jsp</a:t>
            </a:r>
            <a:r>
              <a:rPr kumimoji="1" lang="ja-JP" altLang="en-US" baseline="0" dirty="0" smtClean="0"/>
              <a:t> よりダウンロード可能</a:t>
            </a:r>
            <a:endParaRPr kumimoji="1" lang="en-US" altLang="ja-JP" baseline="0" dirty="0" smtClean="0"/>
          </a:p>
          <a:p>
            <a:r>
              <a:rPr kumimoji="1" lang="ja-JP" altLang="en-US" baseline="0" dirty="0" smtClean="0"/>
              <a:t>上記画像は</a:t>
            </a:r>
            <a:r>
              <a:rPr kumimoji="1" lang="en-US" altLang="ja-JP" baseline="0" dirty="0" smtClean="0"/>
              <a:t>2000-11-08</a:t>
            </a:r>
            <a:r>
              <a:rPr kumimoji="1" lang="ja-JP" altLang="en-US" baseline="0" dirty="0" smtClean="0"/>
              <a:t>のもの（三宅島噴火中）</a:t>
            </a:r>
            <a:endParaRPr kumimoji="1" lang="en-US" altLang="ja-JP" baseline="0" dirty="0" smtClean="0"/>
          </a:p>
          <a:p>
            <a:r>
              <a:rPr kumimoji="1" lang="ja-JP" altLang="en-US" dirty="0" smtClean="0"/>
              <a:t>複数のバンドによる画像を合成（</a:t>
            </a:r>
            <a:r>
              <a:rPr kumimoji="1" lang="en-US" altLang="ja-JP" dirty="0" smtClean="0"/>
              <a:t>composite</a:t>
            </a:r>
            <a:r>
              <a:rPr kumimoji="1" lang="ja-JP" altLang="en-US" dirty="0" smtClean="0"/>
              <a:t>）することで、見た目に近い色（</a:t>
            </a:r>
            <a:r>
              <a:rPr kumimoji="1" lang="en-US" altLang="ja-JP" dirty="0" smtClean="0"/>
              <a:t>True</a:t>
            </a:r>
            <a:r>
              <a:rPr kumimoji="1" lang="ja-JP" altLang="en-US" dirty="0" smtClean="0"/>
              <a:t> </a:t>
            </a:r>
            <a:r>
              <a:rPr kumimoji="1" lang="en-US" altLang="ja-JP" dirty="0" smtClean="0"/>
              <a:t>Color</a:t>
            </a:r>
            <a:r>
              <a:rPr kumimoji="1" lang="ja-JP" altLang="en-US" dirty="0" smtClean="0"/>
              <a:t>）や植生を強調した表示（</a:t>
            </a:r>
            <a:r>
              <a:rPr kumimoji="1" lang="en-US" altLang="ja-JP" dirty="0" smtClean="0"/>
              <a:t>False color</a:t>
            </a:r>
            <a:r>
              <a:rPr kumimoji="1" lang="ja-JP" altLang="en-US" dirty="0" smtClean="0"/>
              <a:t>）などが可能になる。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40</a:t>
            </a:fld>
            <a:endParaRPr kumimoji="1" lang="ja-JP" altLang="en-US"/>
          </a:p>
        </p:txBody>
      </p:sp>
    </p:spTree>
    <p:extLst>
      <p:ext uri="{BB962C8B-B14F-4D97-AF65-F5344CB8AC3E}">
        <p14:creationId xmlns:p14="http://schemas.microsoft.com/office/powerpoint/2010/main" val="1639561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41</a:t>
            </a:fld>
            <a:endParaRPr kumimoji="1" lang="ja-JP" altLang="en-US"/>
          </a:p>
        </p:txBody>
      </p:sp>
    </p:spTree>
    <p:extLst>
      <p:ext uri="{BB962C8B-B14F-4D97-AF65-F5344CB8AC3E}">
        <p14:creationId xmlns:p14="http://schemas.microsoft.com/office/powerpoint/2010/main" val="607818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2010</a:t>
            </a:r>
            <a:r>
              <a:rPr kumimoji="1" lang="ja-JP" altLang="en-US" dirty="0" smtClean="0"/>
              <a:t>年</a:t>
            </a:r>
            <a:r>
              <a:rPr kumimoji="1" lang="en-US" altLang="ja-JP" dirty="0" smtClean="0"/>
              <a:t>9</a:t>
            </a:r>
            <a:r>
              <a:rPr kumimoji="1" lang="ja-JP" altLang="en-US" dirty="0" smtClean="0"/>
              <a:t>月</a:t>
            </a:r>
            <a:r>
              <a:rPr kumimoji="1" lang="en-US" altLang="ja-JP" dirty="0" smtClean="0"/>
              <a:t>4</a:t>
            </a:r>
            <a:r>
              <a:rPr kumimoji="1" lang="ja-JP" altLang="en-US" dirty="0" smtClean="0"/>
              <a:t>日</a:t>
            </a:r>
            <a:r>
              <a:rPr kumimoji="1" lang="en-US" altLang="ja-JP" dirty="0" smtClean="0"/>
              <a:t>1</a:t>
            </a:r>
            <a:r>
              <a:rPr kumimoji="1" lang="ja-JP" altLang="en-US" dirty="0" smtClean="0"/>
              <a:t>時</a:t>
            </a:r>
            <a:r>
              <a:rPr kumimoji="1" lang="en-US" altLang="ja-JP" dirty="0" smtClean="0"/>
              <a:t>35</a:t>
            </a:r>
            <a:r>
              <a:rPr kumimoji="1" lang="ja-JP" altLang="en-US" dirty="0" smtClean="0"/>
              <a:t>分頃</a:t>
            </a:r>
            <a:r>
              <a:rPr kumimoji="1" lang="en-US" altLang="ja-JP" dirty="0" smtClean="0"/>
              <a:t>(</a:t>
            </a:r>
            <a:r>
              <a:rPr kumimoji="1" lang="ja-JP" altLang="en-US" dirty="0" smtClean="0"/>
              <a:t>日本時間</a:t>
            </a:r>
            <a:r>
              <a:rPr kumimoji="1" lang="en-US" altLang="ja-JP" dirty="0" smtClean="0"/>
              <a:t>) </a:t>
            </a:r>
            <a:r>
              <a:rPr kumimoji="1" lang="ja-JP" altLang="en-US" dirty="0" smtClean="0"/>
              <a:t>ニュージーランド南部・クライストチャーチ近郊</a:t>
            </a:r>
            <a:r>
              <a:rPr kumimoji="1" lang="en-US" altLang="ja-JP" dirty="0" smtClean="0"/>
              <a:t>(</a:t>
            </a:r>
            <a:r>
              <a:rPr kumimoji="1" lang="ja-JP" altLang="en-US" dirty="0" smtClean="0"/>
              <a:t>南緯</a:t>
            </a:r>
            <a:r>
              <a:rPr kumimoji="1" lang="en-US" altLang="ja-JP" dirty="0" smtClean="0"/>
              <a:t>43.53°</a:t>
            </a:r>
            <a:r>
              <a:rPr kumimoji="1" lang="ja-JP" altLang="en-US" dirty="0" err="1" smtClean="0"/>
              <a:t>、</a:t>
            </a:r>
            <a:r>
              <a:rPr kumimoji="1" lang="ja-JP" altLang="en-US" dirty="0" smtClean="0"/>
              <a:t>東経</a:t>
            </a:r>
            <a:r>
              <a:rPr kumimoji="1" lang="en-US" altLang="ja-JP" dirty="0" smtClean="0"/>
              <a:t>172.12°</a:t>
            </a:r>
            <a:r>
              <a:rPr kumimoji="1" lang="ja-JP" altLang="en-US" dirty="0" err="1" smtClean="0"/>
              <a:t>、</a:t>
            </a:r>
            <a:r>
              <a:rPr kumimoji="1" lang="ja-JP" altLang="en-US" dirty="0" smtClean="0"/>
              <a:t>深さ</a:t>
            </a:r>
            <a:r>
              <a:rPr kumimoji="1" lang="en-US" altLang="ja-JP" dirty="0" smtClean="0"/>
              <a:t>5km)</a:t>
            </a:r>
            <a:r>
              <a:rPr kumimoji="1" lang="ja-JP" altLang="en-US" dirty="0" smtClean="0"/>
              <a:t>を震源とするマグニチュード</a:t>
            </a:r>
            <a:r>
              <a:rPr kumimoji="1" lang="en-US" altLang="ja-JP" dirty="0" smtClean="0"/>
              <a:t>7.0</a:t>
            </a:r>
            <a:r>
              <a:rPr kumimoji="1" lang="ja-JP" altLang="en-US" dirty="0" smtClean="0"/>
              <a:t>の地震が発生。</a:t>
            </a:r>
            <a:endParaRPr kumimoji="1" lang="en-US" altLang="ja-JP" dirty="0" smtClean="0"/>
          </a:p>
          <a:p>
            <a:r>
              <a:rPr kumimoji="1" lang="ja-JP" altLang="en-US" dirty="0" smtClean="0"/>
              <a:t>左図：</a:t>
            </a:r>
            <a:r>
              <a:rPr kumimoji="1" lang="en-US" altLang="ja-JP" dirty="0" smtClean="0"/>
              <a:t>PALSAR</a:t>
            </a:r>
            <a:r>
              <a:rPr kumimoji="1" lang="ja-JP" altLang="en-US" dirty="0" smtClean="0"/>
              <a:t>による</a:t>
            </a:r>
            <a:r>
              <a:rPr kumimoji="1" lang="en-US" altLang="ja-JP" dirty="0" smtClean="0"/>
              <a:t>SAR</a:t>
            </a:r>
            <a:r>
              <a:rPr kumimoji="1" lang="ja-JP" altLang="en-US" dirty="0" smtClean="0"/>
              <a:t>画像</a:t>
            </a:r>
            <a:endParaRPr kumimoji="1" lang="en-US" altLang="ja-JP" dirty="0" smtClean="0"/>
          </a:p>
          <a:p>
            <a:r>
              <a:rPr kumimoji="1" lang="ja-JP" altLang="en-US" dirty="0" smtClean="0"/>
              <a:t>右図：の地震前・地震後の干渉縞を示したもの。</a:t>
            </a:r>
            <a:endParaRPr kumimoji="1" lang="en-US" altLang="ja-JP" dirty="0" smtClean="0"/>
          </a:p>
          <a:p>
            <a:r>
              <a:rPr kumimoji="1" lang="ja-JP" altLang="en-US" dirty="0" smtClean="0"/>
              <a:t>干渉</a:t>
            </a:r>
            <a:r>
              <a:rPr kumimoji="1" lang="en-US" altLang="ja-JP" dirty="0" smtClean="0"/>
              <a:t>SAR</a:t>
            </a:r>
            <a:r>
              <a:rPr kumimoji="1" lang="ja-JP" altLang="en-US" dirty="0" smtClean="0"/>
              <a:t>については後述。</a:t>
            </a:r>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42</a:t>
            </a:fld>
            <a:endParaRPr kumimoji="1" lang="ja-JP" altLang="en-US"/>
          </a:p>
        </p:txBody>
      </p:sp>
    </p:spTree>
    <p:extLst>
      <p:ext uri="{BB962C8B-B14F-4D97-AF65-F5344CB8AC3E}">
        <p14:creationId xmlns:p14="http://schemas.microsoft.com/office/powerpoint/2010/main" val="4275134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43</a:t>
            </a:fld>
            <a:endParaRPr kumimoji="1" lang="ja-JP" altLang="en-US"/>
          </a:p>
        </p:txBody>
      </p:sp>
    </p:spTree>
    <p:extLst>
      <p:ext uri="{BB962C8B-B14F-4D97-AF65-F5344CB8AC3E}">
        <p14:creationId xmlns:p14="http://schemas.microsoft.com/office/powerpoint/2010/main" val="2438329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smtClean="0"/>
              <a:t>空中写真や衛星画像を</a:t>
            </a:r>
            <a:r>
              <a:rPr lang="en-US" altLang="ja-JP" dirty="0" smtClean="0"/>
              <a:t>GIS</a:t>
            </a:r>
            <a:r>
              <a:rPr lang="ja-JP" altLang="en-US" dirty="0" smtClean="0"/>
              <a:t>上で利用するためには、画像に座標系を与える必要がある。</a:t>
            </a:r>
            <a:endParaRPr lang="en-US" altLang="ja-JP" dirty="0" smtClean="0"/>
          </a:p>
          <a:p>
            <a:r>
              <a:rPr lang="ja-JP" altLang="en-US" dirty="0" smtClean="0"/>
              <a:t>また、画像解析により様々な地上の現象を数値化することができる。</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これらの解析結果は、</a:t>
            </a:r>
            <a:r>
              <a:rPr kumimoji="1" lang="en-US" altLang="ja-JP" dirty="0" smtClean="0"/>
              <a:t>GIS</a:t>
            </a:r>
            <a:r>
              <a:rPr kumimoji="1" lang="ja-JP" altLang="en-US" dirty="0" smtClean="0"/>
              <a:t>上でラスタタイプの主題属性として利用することができる。（土地利用など、ベクタにも変換可能）</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44</a:t>
            </a:fld>
            <a:endParaRPr kumimoji="1" lang="ja-JP" altLang="en-US"/>
          </a:p>
        </p:txBody>
      </p:sp>
    </p:spTree>
    <p:extLst>
      <p:ext uri="{BB962C8B-B14F-4D97-AF65-F5344CB8AC3E}">
        <p14:creationId xmlns:p14="http://schemas.microsoft.com/office/powerpoint/2010/main" val="2354937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ja-JP" altLang="en-US" dirty="0" smtClean="0"/>
              <a:t>教師なし分類　</a:t>
            </a:r>
            <a:r>
              <a:rPr kumimoji="1" lang="en-US" altLang="ja-JP" dirty="0" smtClean="0"/>
              <a:t>unsupervised</a:t>
            </a:r>
            <a:endParaRPr kumimoji="1" lang="ja-JP" altLang="en-US" dirty="0" smtClean="0"/>
          </a:p>
          <a:p>
            <a:r>
              <a:rPr kumimoji="1" lang="ja-JP" altLang="en-US" dirty="0" smtClean="0"/>
              <a:t>統計処理（クラスタ分析）により、データ全体のスペクトル空間での分布状態にのみ基づいて分類する。</a:t>
            </a:r>
          </a:p>
          <a:p>
            <a:r>
              <a:rPr kumimoji="1" lang="ja-JP" altLang="en-US" dirty="0" smtClean="0"/>
              <a:t>クラスごとの意味づけが必要。</a:t>
            </a:r>
            <a:endParaRPr kumimoji="1" lang="en-US" altLang="ja-JP" dirty="0" smtClean="0"/>
          </a:p>
          <a:p>
            <a:endParaRPr kumimoji="1" lang="ja-JP" altLang="en-US" dirty="0" smtClean="0"/>
          </a:p>
          <a:p>
            <a:r>
              <a:rPr kumimoji="1" lang="ja-JP" altLang="en-US" dirty="0" smtClean="0"/>
              <a:t>教師つき分類　</a:t>
            </a:r>
            <a:r>
              <a:rPr kumimoji="1" lang="en-US" altLang="ja-JP" dirty="0" smtClean="0"/>
              <a:t>supervised</a:t>
            </a:r>
          </a:p>
          <a:p>
            <a:r>
              <a:rPr kumimoji="1" lang="ja-JP" altLang="en-US" dirty="0" smtClean="0"/>
              <a:t>「見本」をもとに分類。最尤法（さいゆうほう）による分類　</a:t>
            </a:r>
            <a:r>
              <a:rPr kumimoji="1" lang="en-US" altLang="ja-JP" dirty="0" smtClean="0"/>
              <a:t>maximum-likelihood classification </a:t>
            </a:r>
            <a:r>
              <a:rPr kumimoji="1" lang="ja-JP" altLang="en-US" dirty="0" smtClean="0"/>
              <a:t>がよく使われる。</a:t>
            </a:r>
            <a:endParaRPr kumimoji="1" lang="en-US" altLang="ja-JP" dirty="0" smtClean="0"/>
          </a:p>
          <a:p>
            <a:r>
              <a:rPr kumimoji="1" lang="ja-JP" altLang="en-US" dirty="0" smtClean="0"/>
              <a:t>あらかじめ土地被覆目ごとに選定した「教師データ」の統計値を基準として判別。</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45</a:t>
            </a:fld>
            <a:endParaRPr kumimoji="1" lang="ja-JP" altLang="en-US"/>
          </a:p>
        </p:txBody>
      </p:sp>
    </p:spTree>
    <p:extLst>
      <p:ext uri="{BB962C8B-B14F-4D97-AF65-F5344CB8AC3E}">
        <p14:creationId xmlns:p14="http://schemas.microsoft.com/office/powerpoint/2010/main" val="1401732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46</a:t>
            </a:fld>
            <a:endParaRPr kumimoji="1" lang="ja-JP" altLang="en-US"/>
          </a:p>
        </p:txBody>
      </p:sp>
    </p:spTree>
    <p:extLst>
      <p:ext uri="{BB962C8B-B14F-4D97-AF65-F5344CB8AC3E}">
        <p14:creationId xmlns:p14="http://schemas.microsoft.com/office/powerpoint/2010/main" val="1181569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47</a:t>
            </a:fld>
            <a:endParaRPr kumimoji="1" lang="ja-JP" altLang="en-US"/>
          </a:p>
        </p:txBody>
      </p:sp>
    </p:spTree>
    <p:extLst>
      <p:ext uri="{BB962C8B-B14F-4D97-AF65-F5344CB8AC3E}">
        <p14:creationId xmlns:p14="http://schemas.microsoft.com/office/powerpoint/2010/main" val="3343023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USGS - </a:t>
            </a:r>
            <a:r>
              <a:rPr kumimoji="1" lang="en-US" altLang="ja-JP" dirty="0" err="1" smtClean="0"/>
              <a:t>InSAR</a:t>
            </a:r>
            <a:r>
              <a:rPr kumimoji="1" lang="en-US" altLang="ja-JP" dirty="0" smtClean="0"/>
              <a:t> Research Group: </a:t>
            </a:r>
            <a:r>
              <a:rPr lang="en-US" altLang="ja-JP" dirty="0" smtClean="0">
                <a:hlinkClick r:id="rId3"/>
              </a:rPr>
              <a:t>http://volcanoes.usgs.gov/activity/methods/insar/</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48</a:t>
            </a:fld>
            <a:endParaRPr kumimoji="1" lang="ja-JP" altLang="en-US"/>
          </a:p>
        </p:txBody>
      </p:sp>
    </p:spTree>
    <p:extLst>
      <p:ext uri="{BB962C8B-B14F-4D97-AF65-F5344CB8AC3E}">
        <p14:creationId xmlns:p14="http://schemas.microsoft.com/office/powerpoint/2010/main" val="1054996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63AAAC7-146B-4DC0-AC92-D139D6F81CBA}" type="slidenum">
              <a:rPr kumimoji="1" lang="ja-JP" altLang="en-US" smtClean="0"/>
              <a:pPr/>
              <a:t>49</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smtClean="0"/>
              <a:t>まずはどういった情報が欲しいのか、アイディアを練る。</a:t>
            </a:r>
            <a:endParaRPr lang="en-US" altLang="ja-JP" dirty="0" smtClean="0"/>
          </a:p>
          <a:p>
            <a:r>
              <a:rPr lang="ja-JP" altLang="en-US" dirty="0" smtClean="0"/>
              <a:t>その目的に応じた情報を得ようとする場合に、実際に対象とする地域に実際に赴いて、現地でデータ収集をするのが「現地調査」（フィールドワーク）。</a:t>
            </a:r>
            <a:endParaRPr lang="en-US" altLang="ja-JP" dirty="0" smtClean="0"/>
          </a:p>
          <a:p>
            <a:r>
              <a:rPr lang="ja-JP" altLang="en-US" dirty="0" smtClean="0"/>
              <a:t>その方法には次に述べるように様々なものがあるが、どのような方法でも、得られたデータを持って帰り、整理・分析する必要がある。</a:t>
            </a:r>
            <a:endParaRPr lang="en-US" altLang="ja-JP" dirty="0" smtClean="0"/>
          </a:p>
          <a:p>
            <a:r>
              <a:rPr lang="en-US" altLang="ja-JP" dirty="0" smtClean="0"/>
              <a:t>GIS</a:t>
            </a:r>
            <a:r>
              <a:rPr lang="ja-JP" altLang="en-US" dirty="0" smtClean="0"/>
              <a:t>は現地調査の結果を，主題属性 として地理空間上で統合・整理するうえで有効なツールでもある。</a:t>
            </a:r>
            <a:endParaRPr lang="en-US" altLang="ja-JP" dirty="0" smtClean="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5</a:t>
            </a:fld>
            <a:endParaRPr kumimoji="1" lang="ja-JP" altLang="en-US"/>
          </a:p>
        </p:txBody>
      </p:sp>
    </p:spTree>
    <p:extLst>
      <p:ext uri="{BB962C8B-B14F-4D97-AF65-F5344CB8AC3E}">
        <p14:creationId xmlns:p14="http://schemas.microsoft.com/office/powerpoint/2010/main" val="116722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50</a:t>
            </a:fld>
            <a:endParaRPr kumimoji="1" lang="ja-JP" altLang="en-US"/>
          </a:p>
        </p:txBody>
      </p:sp>
    </p:spTree>
    <p:extLst>
      <p:ext uri="{BB962C8B-B14F-4D97-AF65-F5344CB8AC3E}">
        <p14:creationId xmlns:p14="http://schemas.microsoft.com/office/powerpoint/2010/main" val="290696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ja-JP" altLang="en-US" dirty="0" smtClean="0"/>
              <a:t>主題属性を取得する方法には、さまざまな方法がある。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目的に合わせて最適の方法を選択しなければならない。</a:t>
            </a:r>
            <a:endParaRPr kumimoji="1" lang="en-US" altLang="ja-JP" dirty="0" smtClean="0"/>
          </a:p>
          <a:p>
            <a:r>
              <a:rPr kumimoji="1" lang="ja-JP" altLang="en-US" dirty="0" smtClean="0"/>
              <a:t>ここに挙げるのはごく一例であるが、次に、代表的な方法についていくつか解説する。</a:t>
            </a:r>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6</a:t>
            </a:fld>
            <a:endParaRPr kumimoji="1" lang="ja-JP" altLang="en-US"/>
          </a:p>
        </p:txBody>
      </p:sp>
    </p:spTree>
    <p:extLst>
      <p:ext uri="{BB962C8B-B14F-4D97-AF65-F5344CB8AC3E}">
        <p14:creationId xmlns:p14="http://schemas.microsoft.com/office/powerpoint/2010/main" val="423820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7</a:t>
            </a:fld>
            <a:endParaRPr kumimoji="1" lang="ja-JP" altLang="en-US"/>
          </a:p>
        </p:txBody>
      </p:sp>
    </p:spTree>
    <p:extLst>
      <p:ext uri="{BB962C8B-B14F-4D97-AF65-F5344CB8AC3E}">
        <p14:creationId xmlns:p14="http://schemas.microsoft.com/office/powerpoint/2010/main" val="302326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GNSS</a:t>
            </a:r>
            <a:r>
              <a:rPr kumimoji="1" lang="ja-JP" altLang="en-US" dirty="0" smtClean="0"/>
              <a:t>：携帯音楽プレーヤー、セロハンテープ、絆創膏</a:t>
            </a:r>
            <a:endParaRPr kumimoji="1" lang="en-US" altLang="ja-JP" dirty="0" smtClean="0"/>
          </a:p>
          <a:p>
            <a:r>
              <a:rPr kumimoji="1" lang="en-US" altLang="ja-JP" dirty="0" smtClean="0"/>
              <a:t>GPS</a:t>
            </a:r>
            <a:r>
              <a:rPr kumimoji="1" lang="ja-JP" altLang="en-US" dirty="0" smtClean="0"/>
              <a:t>：ウォークマン、セロテープ、バンドエイド</a:t>
            </a:r>
            <a:endParaRPr kumimoji="1" lang="en-US" altLang="ja-JP" dirty="0" smtClean="0"/>
          </a:p>
          <a:p>
            <a:r>
              <a:rPr kumimoji="1" lang="ja-JP" altLang="en-US" dirty="0" smtClean="0"/>
              <a:t>つまり</a:t>
            </a:r>
            <a:r>
              <a:rPr kumimoji="1" lang="en-US" altLang="ja-JP" dirty="0" smtClean="0"/>
              <a:t>GNSS</a:t>
            </a:r>
            <a:r>
              <a:rPr kumimoji="1" lang="ja-JP" altLang="en-US" dirty="0" smtClean="0"/>
              <a:t>は総称であり、</a:t>
            </a:r>
            <a:r>
              <a:rPr kumimoji="1" lang="en-US" altLang="ja-JP" dirty="0" smtClean="0"/>
              <a:t>GPS</a:t>
            </a:r>
            <a:r>
              <a:rPr kumimoji="1" lang="ja-JP" altLang="en-US" dirty="0" smtClean="0"/>
              <a:t>は</a:t>
            </a:r>
            <a:r>
              <a:rPr kumimoji="1" lang="en-US" altLang="ja-JP" dirty="0" smtClean="0"/>
              <a:t>GNSS</a:t>
            </a:r>
            <a:r>
              <a:rPr kumimoji="1" lang="ja-JP" altLang="en-US" dirty="0" smtClean="0"/>
              <a:t>のうち米国が提供するシステムのみを指す。</a:t>
            </a:r>
            <a:endParaRPr kumimoji="1" lang="en-US" altLang="ja-JP" dirty="0" smtClean="0"/>
          </a:p>
          <a:p>
            <a:r>
              <a:rPr kumimoji="1" lang="ja-JP" altLang="en-US" dirty="0" smtClean="0"/>
              <a:t>他にも、</a:t>
            </a:r>
            <a:r>
              <a:rPr kumimoji="1" lang="en-US" altLang="ja-JP" dirty="0" smtClean="0"/>
              <a:t>EU</a:t>
            </a:r>
            <a:r>
              <a:rPr kumimoji="1" lang="ja-JP" altLang="en-US" dirty="0" smtClean="0"/>
              <a:t>やロシアなども独自の衛星測位システムを開発している。</a:t>
            </a:r>
            <a:endParaRPr kumimoji="1" lang="en-US" altLang="ja-JP" dirty="0" smtClean="0"/>
          </a:p>
          <a:p>
            <a:r>
              <a:rPr kumimoji="1" lang="en-US" altLang="ja-JP" dirty="0" smtClean="0"/>
              <a:t>2010</a:t>
            </a:r>
            <a:r>
              <a:rPr kumimoji="1" lang="ja-JP" altLang="en-US" dirty="0" smtClean="0"/>
              <a:t>年</a:t>
            </a:r>
            <a:r>
              <a:rPr kumimoji="1" lang="en-US" altLang="ja-JP" dirty="0" smtClean="0"/>
              <a:t>9</a:t>
            </a:r>
            <a:r>
              <a:rPr kumimoji="1" lang="ja-JP" altLang="en-US" dirty="0" smtClean="0"/>
              <a:t>月に打ち上げられた衛星「みちびき」は、日本が提供する</a:t>
            </a:r>
            <a:r>
              <a:rPr kumimoji="1" lang="en-US" altLang="ja-JP" dirty="0" smtClean="0"/>
              <a:t>GPS</a:t>
            </a:r>
            <a:r>
              <a:rPr kumimoji="1" lang="ja-JP" altLang="en-US" dirty="0" smtClean="0"/>
              <a:t>の補完・補強システムである準天頂衛星測位システム（</a:t>
            </a:r>
            <a:r>
              <a:rPr kumimoji="1" lang="en-US" altLang="ja-JP" dirty="0" smtClean="0"/>
              <a:t>QZSS</a:t>
            </a:r>
            <a:r>
              <a:rPr kumimoji="1" lang="ja-JP" altLang="en-US" dirty="0" smtClean="0"/>
              <a:t>）の第</a:t>
            </a:r>
            <a:r>
              <a:rPr kumimoji="1" lang="en-US" altLang="ja-JP" dirty="0" smtClean="0"/>
              <a:t>1</a:t>
            </a:r>
            <a:r>
              <a:rPr kumimoji="1" lang="ja-JP" altLang="en-US" dirty="0" smtClean="0"/>
              <a:t>号機である。（後述）</a:t>
            </a:r>
            <a:endParaRPr kumimoji="1" lang="ja-JP" altLang="en-US" dirty="0"/>
          </a:p>
        </p:txBody>
      </p:sp>
      <p:sp>
        <p:nvSpPr>
          <p:cNvPr id="4" name="スライド番号プレースホルダー 3"/>
          <p:cNvSpPr>
            <a:spLocks noGrp="1"/>
          </p:cNvSpPr>
          <p:nvPr>
            <p:ph type="sldNum" sz="quarter" idx="10"/>
          </p:nvPr>
        </p:nvSpPr>
        <p:spPr/>
        <p:txBody>
          <a:bodyPr/>
          <a:lstStyle/>
          <a:p>
            <a:fld id="{3020EA8F-57CA-456E-9355-552945563FF7}" type="slidenum">
              <a:rPr kumimoji="1" lang="ja-JP" altLang="en-US" smtClean="0"/>
              <a:pPr/>
              <a:t>8</a:t>
            </a:fld>
            <a:endParaRPr kumimoji="1" lang="ja-JP" altLang="en-US"/>
          </a:p>
        </p:txBody>
      </p:sp>
    </p:spTree>
    <p:extLst>
      <p:ext uri="{BB962C8B-B14F-4D97-AF65-F5344CB8AC3E}">
        <p14:creationId xmlns:p14="http://schemas.microsoft.com/office/powerpoint/2010/main" val="257698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kumimoji="1" lang="en-US" altLang="ja-JP" dirty="0" smtClean="0"/>
              <a:t>GNSS</a:t>
            </a:r>
            <a:r>
              <a:rPr kumimoji="1" lang="ja-JP" altLang="en-US" dirty="0" smtClean="0"/>
              <a:t>は①人工衛星（</a:t>
            </a:r>
            <a:r>
              <a:rPr kumimoji="1" lang="en-US" altLang="ja-JP" dirty="0" smtClean="0"/>
              <a:t>GNSS</a:t>
            </a:r>
            <a:r>
              <a:rPr kumimoji="1" lang="ja-JP" altLang="en-US" dirty="0" smtClean="0"/>
              <a:t>衛星）、②地上制御局、③受信機（ユーザ）の</a:t>
            </a:r>
            <a:r>
              <a:rPr kumimoji="1" lang="en-US" altLang="ja-JP" dirty="0" smtClean="0"/>
              <a:t>3</a:t>
            </a:r>
            <a:r>
              <a:rPr kumimoji="1" lang="ja-JP" altLang="en-US" dirty="0" smtClean="0"/>
              <a:t>つが揃ってひとつのシステムとして働く。</a:t>
            </a:r>
            <a:endParaRPr kumimoji="1" lang="en-US" altLang="ja-JP" dirty="0" smtClean="0"/>
          </a:p>
          <a:p>
            <a:r>
              <a:rPr kumimoji="1" lang="ja-JP" altLang="en-US" dirty="0" smtClean="0"/>
              <a:t>一般に「</a:t>
            </a:r>
            <a:r>
              <a:rPr kumimoji="1" lang="en-US" altLang="ja-JP" dirty="0" smtClean="0"/>
              <a:t>GPS</a:t>
            </a:r>
            <a:r>
              <a:rPr kumimoji="1" lang="ja-JP" altLang="en-US" dirty="0" smtClean="0"/>
              <a:t>」と呼ばれるときに指すのは</a:t>
            </a:r>
            <a:r>
              <a:rPr kumimoji="1" lang="en-US" altLang="ja-JP" dirty="0" smtClean="0"/>
              <a:t>GPS</a:t>
            </a:r>
            <a:r>
              <a:rPr kumimoji="1" lang="ja-JP" altLang="en-US" dirty="0" smtClean="0"/>
              <a:t>受信機のことであり、それにはさまざまな種類のものがある。</a:t>
            </a:r>
            <a:endParaRPr kumimoji="1" lang="ja-JP" altLang="en-US" dirty="0"/>
          </a:p>
        </p:txBody>
      </p:sp>
      <p:sp>
        <p:nvSpPr>
          <p:cNvPr id="4" name="スライド番号プレースホルダー 3"/>
          <p:cNvSpPr>
            <a:spLocks noGrp="1"/>
          </p:cNvSpPr>
          <p:nvPr>
            <p:ph type="sldNum" sz="quarter" idx="10"/>
          </p:nvPr>
        </p:nvSpPr>
        <p:spPr/>
        <p:txBody>
          <a:bodyPr/>
          <a:lstStyle/>
          <a:p>
            <a:fld id="{663AAAC7-146B-4DC0-AC92-D139D6F81CBA}" type="slidenum">
              <a:rPr kumimoji="1" lang="ja-JP" altLang="en-US" smtClean="0"/>
              <a:pPr/>
              <a:t>9</a:t>
            </a:fld>
            <a:endParaRPr kumimoji="1" lang="ja-JP" altLang="en-US"/>
          </a:p>
        </p:txBody>
      </p:sp>
    </p:spTree>
    <p:extLst>
      <p:ext uri="{BB962C8B-B14F-4D97-AF65-F5344CB8AC3E}">
        <p14:creationId xmlns:p14="http://schemas.microsoft.com/office/powerpoint/2010/main" val="394849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F48ABD2-2397-4E95-819C-32F015B96AB8}" type="datetimeFigureOut">
              <a:rPr kumimoji="1" lang="ja-JP" altLang="en-US" smtClean="0"/>
              <a:pPr/>
              <a:t>2012/4/2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6AE5D58-1A41-4B57-A1C1-713E3B11F34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8ABD2-2397-4E95-819C-32F015B96AB8}" type="datetimeFigureOut">
              <a:rPr kumimoji="1" lang="ja-JP" altLang="en-US" smtClean="0"/>
              <a:pPr/>
              <a:t>2012/4/2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E5D58-1A41-4B57-A1C1-713E3B11F34E}" type="slidenum">
              <a:rPr kumimoji="1" lang="ja-JP" altLang="en-US" smtClean="0"/>
              <a:pPr/>
              <a:t>‹#›</a:t>
            </a:fld>
            <a:endParaRPr kumimoji="1" lang="ja-JP" altLang="en-US"/>
          </a:p>
        </p:txBody>
      </p:sp>
      <p:sp>
        <p:nvSpPr>
          <p:cNvPr id="7" name="テキスト ボックス 1"/>
          <p:cNvSpPr txBox="1">
            <a:spLocks noChangeArrowheads="1"/>
          </p:cNvSpPr>
          <p:nvPr userDrawn="1"/>
        </p:nvSpPr>
        <p:spPr bwMode="auto">
          <a:xfrm>
            <a:off x="3347947" y="6611779"/>
            <a:ext cx="24609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eaLnBrk="1" hangingPunct="1"/>
            <a:r>
              <a:rPr lang="ja-JP" altLang="ja-JP" sz="1000" dirty="0" smtClean="0">
                <a:solidFill>
                  <a:srgbClr val="7F7F7F"/>
                </a:solidFill>
              </a:rPr>
              <a:t>地理情報科学教育用スライド</a:t>
            </a:r>
            <a:r>
              <a:rPr lang="ja-JP" altLang="en-US" sz="1000" dirty="0" smtClean="0">
                <a:solidFill>
                  <a:srgbClr val="7F7F7F"/>
                </a:solidFill>
              </a:rPr>
              <a:t>　</a:t>
            </a:r>
            <a:r>
              <a:rPr lang="en-US" altLang="ja-JP" sz="1000" dirty="0" smtClean="0">
                <a:solidFill>
                  <a:srgbClr val="7F7F7F"/>
                </a:solidFill>
              </a:rPr>
              <a:t>©</a:t>
            </a:r>
            <a:r>
              <a:rPr lang="ja-JP" altLang="en-US" sz="1000" dirty="0" smtClean="0">
                <a:solidFill>
                  <a:srgbClr val="7F7F7F"/>
                </a:solidFill>
              </a:rPr>
              <a:t>早川裕弌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rgbClr val="555555"/>
          </a:solidFill>
          <a:latin typeface="ヒラギノ角ゴ ProN W3" pitchFamily="34" charset="-128"/>
          <a:ea typeface="ヒラギノ角ゴ ProN W3" pitchFamily="34"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rgbClr val="555555"/>
          </a:solidFill>
          <a:latin typeface="ヒラギノ角ゴ ProN W3" pitchFamily="34" charset="-128"/>
          <a:ea typeface="ヒラギノ角ゴ ProN W3" pitchFamily="34" charset="-128"/>
          <a:cs typeface="+mn-cs"/>
        </a:defRPr>
      </a:lvl1pPr>
      <a:lvl2pPr marL="742950" indent="-285750" algn="l" defTabSz="914400" rtl="0" eaLnBrk="1" latinLnBrk="0" hangingPunct="1">
        <a:spcBef>
          <a:spcPct val="20000"/>
        </a:spcBef>
        <a:buFont typeface="Arial" pitchFamily="34" charset="0"/>
        <a:buChar char="–"/>
        <a:defRPr kumimoji="1" sz="2800" kern="1200">
          <a:solidFill>
            <a:srgbClr val="555555"/>
          </a:solidFill>
          <a:latin typeface="ヒラギノ角ゴ ProN W3" pitchFamily="34" charset="-128"/>
          <a:ea typeface="ヒラギノ角ゴ ProN W3" pitchFamily="34" charset="-128"/>
          <a:cs typeface="+mn-cs"/>
        </a:defRPr>
      </a:lvl2pPr>
      <a:lvl3pPr marL="1143000" indent="-228600" algn="l" defTabSz="914400" rtl="0" eaLnBrk="1" latinLnBrk="0" hangingPunct="1">
        <a:spcBef>
          <a:spcPct val="20000"/>
        </a:spcBef>
        <a:buFont typeface="Arial" pitchFamily="34" charset="0"/>
        <a:buChar char="•"/>
        <a:defRPr kumimoji="1" sz="2400" kern="1200">
          <a:solidFill>
            <a:srgbClr val="555555"/>
          </a:solidFill>
          <a:latin typeface="ヒラギノ角ゴ ProN W3" pitchFamily="34" charset="-128"/>
          <a:ea typeface="ヒラギノ角ゴ ProN W3" pitchFamily="34" charset="-128"/>
          <a:cs typeface="+mn-cs"/>
        </a:defRPr>
      </a:lvl3pPr>
      <a:lvl4pPr marL="16002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4pPr>
      <a:lvl5pPr marL="20574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hyperlink" Target="http://qz-vision.jaxa.jp/"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8.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eg"/><Relationship Id="rId7" Type="http://schemas.microsoft.com/office/2007/relationships/hdphoto" Target="../media/hdphoto6.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3.jpeg"/><Relationship Id="rId5" Type="http://schemas.microsoft.com/office/2007/relationships/hdphoto" Target="../media/hdphoto5.wdp"/><Relationship Id="rId10" Type="http://schemas.openxmlformats.org/officeDocument/2006/relationships/image" Target="../media/image62.gif"/><Relationship Id="rId4" Type="http://schemas.openxmlformats.org/officeDocument/2006/relationships/image" Target="../media/image59.png"/><Relationship Id="rId9"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image" Target="../media/image71.png"/><Relationship Id="rId5" Type="http://schemas.openxmlformats.org/officeDocument/2006/relationships/image" Target="../media/image68.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openxmlformats.org/officeDocument/2006/relationships/image" Target="../media/image680.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65.emf"/><Relationship Id="rId4" Type="http://schemas.openxmlformats.org/officeDocument/2006/relationships/customXml" Target="../ink/ink1.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mtClean="0"/>
              <a:t>第</a:t>
            </a:r>
            <a:r>
              <a:rPr lang="en-US" altLang="ja-JP" smtClean="0"/>
              <a:t>2</a:t>
            </a:r>
            <a:r>
              <a:rPr lang="ja-JP" altLang="en-US" smtClean="0"/>
              <a:t>章 空間データの取得と作成</a:t>
            </a:r>
            <a:r>
              <a:rPr lang="en-US" altLang="ja-JP" smtClean="0"/>
              <a:t/>
            </a:r>
            <a:br>
              <a:rPr lang="en-US" altLang="ja-JP" smtClean="0"/>
            </a:br>
            <a:r>
              <a:rPr lang="en-US" altLang="ja-JP" smtClean="0"/>
              <a:t>3.</a:t>
            </a:r>
            <a:r>
              <a:rPr lang="ja-JP" altLang="en-US" smtClean="0"/>
              <a:t> 主題属性の収集</a:t>
            </a:r>
            <a:endParaRPr lang="ja-JP" altLang="en-US" dirty="0"/>
          </a:p>
        </p:txBody>
      </p:sp>
      <p:sp>
        <p:nvSpPr>
          <p:cNvPr id="3" name="サブタイトル 2"/>
          <p:cNvSpPr>
            <a:spLocks noGrp="1"/>
          </p:cNvSpPr>
          <p:nvPr>
            <p:ph type="subTitle" idx="1"/>
          </p:nvPr>
        </p:nvSpPr>
        <p:spPr/>
        <p:txBody>
          <a:bodyPr/>
          <a:lstStyle/>
          <a:p>
            <a:r>
              <a:rPr lang="ja-JP" altLang="en-US" dirty="0" smtClean="0"/>
              <a:t>早川裕弌</a:t>
            </a:r>
            <a:r>
              <a:rPr lang="ja-JP" altLang="ja-JP" dirty="0" smtClean="0"/>
              <a:t/>
            </a:r>
            <a:br>
              <a:rPr lang="ja-JP" altLang="ja-JP" dirty="0" smtClean="0"/>
            </a:br>
            <a:r>
              <a:rPr lang="en-US" altLang="ja-JP" sz="2400" dirty="0" smtClean="0"/>
              <a:t>hayakawa@csis.u-tokyo.ac.jp</a:t>
            </a:r>
            <a:endParaRPr lang="ja-JP" altLang="en-US" dirty="0"/>
          </a:p>
        </p:txBody>
      </p:sp>
      <p:sp>
        <p:nvSpPr>
          <p:cNvPr id="6" name="テキスト ボックス 5"/>
          <p:cNvSpPr txBox="1"/>
          <p:nvPr/>
        </p:nvSpPr>
        <p:spPr>
          <a:xfrm>
            <a:off x="3883018" y="188640"/>
            <a:ext cx="5137945" cy="369332"/>
          </a:xfrm>
          <a:prstGeom prst="rect">
            <a:avLst/>
          </a:prstGeom>
          <a:noFill/>
        </p:spPr>
        <p:txBody>
          <a:bodyPr wrap="none" rtlCol="0">
            <a:spAutoFit/>
          </a:bodyPr>
          <a:lstStyle/>
          <a:p>
            <a:pPr algn="r"/>
            <a:r>
              <a:rPr kumimoji="1" lang="en-US" altLang="ja-JP" dirty="0" smtClean="0">
                <a:latin typeface="ヒラギノ角ゴ ProN W3" pitchFamily="34" charset="-128"/>
                <a:ea typeface="ヒラギノ角ゴ ProN W3" pitchFamily="34" charset="-128"/>
              </a:rPr>
              <a:t>created 2011.01.31 / </a:t>
            </a:r>
            <a:r>
              <a:rPr kumimoji="1" lang="en-US" altLang="ja-JP" smtClean="0">
                <a:latin typeface="ヒラギノ角ゴ ProN W3" pitchFamily="34" charset="-128"/>
                <a:ea typeface="ヒラギノ角ゴ ProN W3" pitchFamily="34" charset="-128"/>
              </a:rPr>
              <a:t>modified 2012.03.30</a:t>
            </a:r>
            <a:endParaRPr kumimoji="1" lang="ja-JP" altLang="en-US" dirty="0">
              <a:latin typeface="ヒラギノ角ゴ ProN W3" pitchFamily="34" charset="-128"/>
              <a:ea typeface="ヒラギノ角ゴ ProN W3"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GNSS</a:t>
            </a:r>
            <a:r>
              <a:rPr kumimoji="1" lang="ja-JP" altLang="en-US" dirty="0" smtClean="0"/>
              <a:t>測量の特徴</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衛星と測点間との距離から、各測点の幾何学的な相対位置を算出する。</a:t>
            </a:r>
          </a:p>
          <a:p>
            <a:r>
              <a:rPr lang="en-US" altLang="ja-JP" b="1" dirty="0" smtClean="0"/>
              <a:t>4</a:t>
            </a:r>
            <a:r>
              <a:rPr lang="ja-JP" altLang="en-US" b="1" dirty="0"/>
              <a:t>個以上</a:t>
            </a:r>
            <a:r>
              <a:rPr lang="ja-JP" altLang="en-US" dirty="0"/>
              <a:t>の衛星が同時観測できる上空</a:t>
            </a:r>
            <a:r>
              <a:rPr lang="ja-JP" altLang="en-US" dirty="0" smtClean="0"/>
              <a:t>視界の</a:t>
            </a:r>
            <a:r>
              <a:rPr lang="ja-JP" altLang="en-US" dirty="0"/>
              <a:t>確保が</a:t>
            </a:r>
            <a:r>
              <a:rPr lang="ja-JP" altLang="en-US" dirty="0" smtClean="0"/>
              <a:t>必要。</a:t>
            </a:r>
            <a:endParaRPr lang="ja-JP" altLang="en-US" dirty="0"/>
          </a:p>
          <a:p>
            <a:r>
              <a:rPr lang="ja-JP" altLang="en-US" dirty="0" smtClean="0"/>
              <a:t>昼夜</a:t>
            </a:r>
            <a:r>
              <a:rPr lang="ja-JP" altLang="en-US" dirty="0"/>
              <a:t>を問わず観測可能。雲、霧、雨などの天候の影響も受けにくい</a:t>
            </a:r>
            <a:r>
              <a:rPr lang="ja-JP" altLang="en-US" dirty="0" smtClean="0"/>
              <a:t>。</a:t>
            </a:r>
            <a:endParaRPr lang="en-US" altLang="ja-JP" dirty="0" smtClean="0"/>
          </a:p>
          <a:p>
            <a:r>
              <a:rPr lang="ja-JP" altLang="en-US" dirty="0" smtClean="0"/>
              <a:t>電波</a:t>
            </a:r>
            <a:r>
              <a:rPr lang="ja-JP" altLang="en-US" dirty="0"/>
              <a:t>発生源（レーダー、放送・通信施設等</a:t>
            </a:r>
            <a:r>
              <a:rPr lang="ja-JP" altLang="en-US" dirty="0" smtClean="0"/>
              <a:t>）や、ビルや</a:t>
            </a:r>
            <a:r>
              <a:rPr lang="ja-JP" altLang="en-US" dirty="0"/>
              <a:t>樹木などによる電波</a:t>
            </a:r>
            <a:r>
              <a:rPr lang="ja-JP" altLang="en-US" dirty="0" smtClean="0"/>
              <a:t>反射（</a:t>
            </a:r>
            <a:r>
              <a:rPr lang="ja-JP" altLang="en-US" b="1" dirty="0"/>
              <a:t>マルチパス</a:t>
            </a:r>
            <a:r>
              <a:rPr lang="ja-JP" altLang="en-US" dirty="0" smtClean="0"/>
              <a:t>）がノイズとして精度を低下させる原因となる。</a:t>
            </a:r>
            <a:endParaRPr lang="ja-JP" altLang="en-US" dirty="0"/>
          </a:p>
          <a:p>
            <a:r>
              <a:rPr lang="ja-JP" altLang="en-US" dirty="0" smtClean="0"/>
              <a:t>樹木など電波遮蔽物の下や、屋内で</a:t>
            </a:r>
            <a:r>
              <a:rPr lang="ja-JP" altLang="en-US" dirty="0"/>
              <a:t>は</a:t>
            </a:r>
            <a:r>
              <a:rPr lang="ja-JP" altLang="en-US" dirty="0" smtClean="0"/>
              <a:t>使えない</a:t>
            </a:r>
            <a:r>
              <a:rPr lang="ja-JP" altLang="en-US" dirty="0"/>
              <a:t>。</a:t>
            </a:r>
          </a:p>
          <a:p>
            <a:r>
              <a:rPr lang="ja-JP" altLang="en-US" dirty="0" smtClean="0"/>
              <a:t>高精度</a:t>
            </a:r>
            <a:r>
              <a:rPr lang="ja-JP" altLang="en-US" dirty="0"/>
              <a:t>なもの</a:t>
            </a:r>
            <a:r>
              <a:rPr lang="ja-JP" altLang="en-US" dirty="0" smtClean="0"/>
              <a:t>ほど</a:t>
            </a:r>
            <a:r>
              <a:rPr lang="ja-JP" altLang="en-US" dirty="0"/>
              <a:t>機器装置類が</a:t>
            </a:r>
            <a:r>
              <a:rPr lang="ja-JP" altLang="en-US" dirty="0" smtClean="0"/>
              <a:t>高価。</a:t>
            </a:r>
            <a:endParaRPr lang="ja-JP" altLang="en-US" dirty="0"/>
          </a:p>
        </p:txBody>
      </p:sp>
    </p:spTree>
    <p:extLst>
      <p:ext uri="{BB962C8B-B14F-4D97-AF65-F5344CB8AC3E}">
        <p14:creationId xmlns:p14="http://schemas.microsoft.com/office/powerpoint/2010/main" val="51943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GNSS</a:t>
            </a:r>
            <a:r>
              <a:rPr lang="ja-JP" altLang="en-US" dirty="0" smtClean="0"/>
              <a:t>（</a:t>
            </a:r>
            <a:r>
              <a:rPr lang="en-US" altLang="ja-JP" dirty="0" smtClean="0"/>
              <a:t>GPS</a:t>
            </a:r>
            <a:r>
              <a:rPr lang="ja-JP" altLang="en-US" dirty="0" smtClean="0"/>
              <a:t>）の測位方式</a:t>
            </a:r>
            <a:endParaRPr lang="ja-JP" altLang="en-US" dirty="0"/>
          </a:p>
        </p:txBody>
      </p:sp>
      <p:sp>
        <p:nvSpPr>
          <p:cNvPr id="3" name="コンテンツ プレースホルダ 2"/>
          <p:cNvSpPr>
            <a:spLocks noGrp="1"/>
          </p:cNvSpPr>
          <p:nvPr>
            <p:ph idx="1"/>
          </p:nvPr>
        </p:nvSpPr>
        <p:spPr/>
        <p:txBody>
          <a:bodyPr>
            <a:normAutofit lnSpcReduction="10000"/>
          </a:bodyPr>
          <a:lstStyle/>
          <a:p>
            <a:r>
              <a:rPr lang="ja-JP" altLang="en-US" smtClean="0"/>
              <a:t>単独測位</a:t>
            </a:r>
            <a:endParaRPr lang="en-US" altLang="ja-JP" smtClean="0"/>
          </a:p>
          <a:p>
            <a:r>
              <a:rPr lang="ja-JP" altLang="en-US" smtClean="0"/>
              <a:t>相対測位</a:t>
            </a:r>
            <a:endParaRPr lang="en-US" altLang="ja-JP" smtClean="0"/>
          </a:p>
          <a:p>
            <a:pPr lvl="1"/>
            <a:r>
              <a:rPr lang="ja-JP" altLang="en-US" smtClean="0"/>
              <a:t>ディファレンシャル測位</a:t>
            </a:r>
            <a:endParaRPr lang="en-US" altLang="ja-JP" smtClean="0"/>
          </a:p>
          <a:p>
            <a:pPr lvl="1"/>
            <a:r>
              <a:rPr lang="ja-JP" altLang="en-US" smtClean="0"/>
              <a:t>干渉測位</a:t>
            </a:r>
            <a:endParaRPr lang="en-US" altLang="ja-JP" smtClean="0"/>
          </a:p>
          <a:p>
            <a:pPr lvl="2"/>
            <a:r>
              <a:rPr lang="ja-JP" altLang="en-US" smtClean="0"/>
              <a:t>静的</a:t>
            </a:r>
            <a:endParaRPr lang="en-US" altLang="ja-JP" smtClean="0"/>
          </a:p>
          <a:p>
            <a:pPr lvl="3"/>
            <a:r>
              <a:rPr lang="ja-JP" altLang="en-US" smtClean="0"/>
              <a:t>スタティック</a:t>
            </a:r>
            <a:endParaRPr lang="en-US" altLang="ja-JP" smtClean="0"/>
          </a:p>
          <a:p>
            <a:pPr lvl="3"/>
            <a:r>
              <a:rPr lang="ja-JP" altLang="en-US" smtClean="0"/>
              <a:t>短縮（高速）スタティック</a:t>
            </a:r>
            <a:endParaRPr lang="en-US" altLang="ja-JP" smtClean="0"/>
          </a:p>
          <a:p>
            <a:pPr lvl="2"/>
            <a:r>
              <a:rPr lang="ja-JP" altLang="en-US" smtClean="0"/>
              <a:t>動的</a:t>
            </a:r>
            <a:endParaRPr lang="en-US" altLang="ja-JP" smtClean="0"/>
          </a:p>
          <a:p>
            <a:pPr lvl="3"/>
            <a:r>
              <a:rPr lang="ja-JP" altLang="en-US" smtClean="0"/>
              <a:t>キネマティック</a:t>
            </a:r>
            <a:endParaRPr lang="en-US" altLang="ja-JP" smtClean="0"/>
          </a:p>
          <a:p>
            <a:pPr lvl="3"/>
            <a:r>
              <a:rPr lang="ja-JP" altLang="en-US" smtClean="0"/>
              <a:t>リアルタイムキネマティック</a:t>
            </a:r>
            <a:endParaRPr lang="ja-JP" altLang="en-US" dirty="0"/>
          </a:p>
        </p:txBody>
      </p:sp>
    </p:spTree>
    <p:extLst>
      <p:ext uri="{BB962C8B-B14F-4D97-AF65-F5344CB8AC3E}">
        <p14:creationId xmlns:p14="http://schemas.microsoft.com/office/powerpoint/2010/main" val="8520306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単独測位</a:t>
            </a:r>
            <a:endParaRPr lang="ja-JP" altLang="en-US" dirty="0"/>
          </a:p>
        </p:txBody>
      </p:sp>
      <p:sp>
        <p:nvSpPr>
          <p:cNvPr id="3" name="コンテンツ プレースホルダ 2"/>
          <p:cNvSpPr>
            <a:spLocks noGrp="1"/>
          </p:cNvSpPr>
          <p:nvPr>
            <p:ph idx="1"/>
          </p:nvPr>
        </p:nvSpPr>
        <p:spPr/>
        <p:txBody>
          <a:bodyPr>
            <a:normAutofit/>
          </a:bodyPr>
          <a:lstStyle/>
          <a:p>
            <a:r>
              <a:rPr lang="en-US" altLang="ja-JP" sz="2800" dirty="0" smtClean="0"/>
              <a:t>1</a:t>
            </a:r>
            <a:r>
              <a:rPr lang="ja-JP" altLang="en-US" sz="2800" dirty="0" smtClean="0"/>
              <a:t>台の受信機を用いて同時に</a:t>
            </a:r>
            <a:r>
              <a:rPr lang="en-US" altLang="ja-JP" sz="2800" b="1" dirty="0" smtClean="0"/>
              <a:t>4</a:t>
            </a:r>
            <a:r>
              <a:rPr lang="ja-JP" altLang="en-US" sz="2800" b="1" dirty="0" smtClean="0"/>
              <a:t>個以上</a:t>
            </a:r>
            <a:r>
              <a:rPr lang="ja-JP" altLang="en-US" sz="2800" dirty="0" smtClean="0"/>
              <a:t>の衛星からの電波を受信</a:t>
            </a:r>
            <a:endParaRPr lang="en-US" altLang="ja-JP" sz="2800" dirty="0" smtClean="0"/>
          </a:p>
          <a:p>
            <a:r>
              <a:rPr lang="ja-JP" altLang="en-US" sz="2800" dirty="0" smtClean="0"/>
              <a:t>測点</a:t>
            </a:r>
            <a:r>
              <a:rPr lang="ja-JP" altLang="en-US" sz="2800" dirty="0"/>
              <a:t>から</a:t>
            </a:r>
            <a:r>
              <a:rPr lang="ja-JP" altLang="en-US" sz="2800" dirty="0" smtClean="0"/>
              <a:t>各衛星までの距離</a:t>
            </a:r>
            <a:r>
              <a:rPr lang="en-US" altLang="ja-JP" sz="2800" dirty="0" smtClean="0"/>
              <a:t/>
            </a:r>
            <a:br>
              <a:rPr lang="en-US" altLang="ja-JP" sz="2800" dirty="0" smtClean="0"/>
            </a:br>
            <a:r>
              <a:rPr lang="en-US" altLang="ja-JP" sz="2800" dirty="0" smtClean="0">
                <a:sym typeface="Wingdings" pitchFamily="2" charset="2"/>
              </a:rPr>
              <a:t></a:t>
            </a:r>
            <a:r>
              <a:rPr lang="ja-JP" altLang="en-US" sz="2800" dirty="0" smtClean="0"/>
              <a:t>後方交会法によって観測点の位置を求める</a:t>
            </a:r>
            <a:endParaRPr lang="ja-JP" altLang="en-US" sz="2800" dirty="0"/>
          </a:p>
        </p:txBody>
      </p:sp>
      <p:pic>
        <p:nvPicPr>
          <p:cNvPr id="35842" name="Picture 2"/>
          <p:cNvPicPr>
            <a:picLocks noChangeAspect="1" noChangeArrowheads="1"/>
          </p:cNvPicPr>
          <p:nvPr/>
        </p:nvPicPr>
        <p:blipFill rotWithShape="1">
          <a:blip r:embed="rId3" cstate="print"/>
          <a:srcRect t="3762" b="1977"/>
          <a:stretch/>
        </p:blipFill>
        <p:spPr bwMode="auto">
          <a:xfrm>
            <a:off x="2074985" y="3499207"/>
            <a:ext cx="4994030" cy="3042786"/>
          </a:xfrm>
          <a:prstGeom prst="rect">
            <a:avLst/>
          </a:prstGeom>
          <a:noFill/>
          <a:ln w="9525">
            <a:noFill/>
            <a:miter lim="800000"/>
            <a:headEnd/>
            <a:tailEnd/>
          </a:ln>
        </p:spPr>
      </p:pic>
      <p:sp>
        <p:nvSpPr>
          <p:cNvPr id="5" name="テキスト ボックス 4"/>
          <p:cNvSpPr txBox="1"/>
          <p:nvPr/>
        </p:nvSpPr>
        <p:spPr>
          <a:xfrm>
            <a:off x="6338709" y="6277751"/>
            <a:ext cx="1704622" cy="184666"/>
          </a:xfrm>
          <a:prstGeom prst="rect">
            <a:avLst/>
          </a:prstGeom>
          <a:noFill/>
        </p:spPr>
        <p:txBody>
          <a:bodyPr wrap="square" lIns="0" tIns="0" rIns="0" bIns="0" rtlCol="0">
            <a:spAutoFit/>
          </a:bodyPr>
          <a:lstStyle/>
          <a:p>
            <a:pPr algn="ctr"/>
            <a:r>
              <a:rPr kumimoji="1" lang="ja-JP" altLang="en-US" sz="1200" dirty="0" smtClean="0">
                <a:solidFill>
                  <a:schemeClr val="tx1">
                    <a:lumMod val="50000"/>
                    <a:lumOff val="50000"/>
                  </a:schemeClr>
                </a:solidFill>
                <a:latin typeface="ヒラギノ角ゴ ProN W3" pitchFamily="34" charset="-128"/>
                <a:ea typeface="ヒラギノ角ゴ ProN W3" pitchFamily="34" charset="-128"/>
              </a:rPr>
              <a:t>（長谷川ほか</a:t>
            </a:r>
            <a:r>
              <a:rPr kumimoji="1" lang="en-US" altLang="ja-JP" sz="1200" dirty="0" smtClean="0">
                <a:solidFill>
                  <a:schemeClr val="tx1">
                    <a:lumMod val="50000"/>
                    <a:lumOff val="50000"/>
                  </a:schemeClr>
                </a:solidFill>
                <a:latin typeface="ヒラギノ角ゴ ProN W3" pitchFamily="34" charset="-128"/>
                <a:ea typeface="ヒラギノ角ゴ ProN W3" pitchFamily="34" charset="-128"/>
              </a:rPr>
              <a:t>, </a:t>
            </a:r>
            <a:r>
              <a:rPr lang="en-US" altLang="ja-JP" sz="1200" dirty="0" smtClean="0">
                <a:solidFill>
                  <a:schemeClr val="tx1">
                    <a:lumMod val="50000"/>
                    <a:lumOff val="50000"/>
                  </a:schemeClr>
                </a:solidFill>
                <a:latin typeface="ヒラギノ角ゴ ProN W3" pitchFamily="34" charset="-128"/>
                <a:ea typeface="ヒラギノ角ゴ ProN W3" pitchFamily="34" charset="-128"/>
              </a:rPr>
              <a:t>2002</a:t>
            </a:r>
            <a:r>
              <a:rPr lang="ja-JP" altLang="en-US" sz="1200" dirty="0" smtClean="0">
                <a:solidFill>
                  <a:schemeClr val="tx1">
                    <a:lumMod val="50000"/>
                    <a:lumOff val="50000"/>
                  </a:schemeClr>
                </a:solidFill>
                <a:latin typeface="ヒラギノ角ゴ ProN W3" pitchFamily="34" charset="-128"/>
                <a:ea typeface="ヒラギノ角ゴ ProN W3" pitchFamily="34" charset="-128"/>
              </a:rPr>
              <a:t>）</a:t>
            </a:r>
            <a:endParaRPr kumimoji="1" lang="ja-JP" altLang="en-US" sz="1200" dirty="0">
              <a:solidFill>
                <a:schemeClr val="tx1">
                  <a:lumMod val="50000"/>
                  <a:lumOff val="50000"/>
                </a:schemeClr>
              </a:solidFill>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9876527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747131" y="3119577"/>
            <a:ext cx="5649738" cy="3463630"/>
          </a:xfrm>
          <a:prstGeom prst="rect">
            <a:avLst/>
          </a:prstGeom>
          <a:noFill/>
          <a:ln w="9525">
            <a:noFill/>
            <a:miter lim="800000"/>
            <a:headEnd/>
            <a:tailEnd/>
          </a:ln>
        </p:spPr>
      </p:pic>
      <p:sp>
        <p:nvSpPr>
          <p:cNvPr id="3" name="タイトル 2"/>
          <p:cNvSpPr>
            <a:spLocks noGrp="1"/>
          </p:cNvSpPr>
          <p:nvPr>
            <p:ph type="title"/>
          </p:nvPr>
        </p:nvSpPr>
        <p:spPr/>
        <p:txBody>
          <a:bodyPr>
            <a:normAutofit/>
          </a:bodyPr>
          <a:lstStyle/>
          <a:p>
            <a:r>
              <a:rPr lang="ja-JP" altLang="en-US" dirty="0" smtClean="0"/>
              <a:t>ディファレンシャル測位（</a:t>
            </a:r>
            <a:r>
              <a:rPr lang="en-US" altLang="ja-JP" dirty="0" smtClean="0"/>
              <a:t>DGPS</a:t>
            </a:r>
            <a:r>
              <a:rPr lang="ja-JP" altLang="en-US" dirty="0" smtClean="0"/>
              <a:t>）</a:t>
            </a:r>
            <a:endParaRPr kumimoji="1" lang="ja-JP" altLang="en-US" dirty="0"/>
          </a:p>
        </p:txBody>
      </p:sp>
      <p:sp>
        <p:nvSpPr>
          <p:cNvPr id="4" name="コンテンツ プレースホルダ 3"/>
          <p:cNvSpPr>
            <a:spLocks noGrp="1"/>
          </p:cNvSpPr>
          <p:nvPr>
            <p:ph idx="1"/>
          </p:nvPr>
        </p:nvSpPr>
        <p:spPr/>
        <p:txBody>
          <a:bodyPr/>
          <a:lstStyle/>
          <a:p>
            <a:r>
              <a:rPr kumimoji="1" lang="ja-JP" altLang="en-US" dirty="0" smtClean="0"/>
              <a:t>複数の観測点（</a:t>
            </a:r>
            <a:r>
              <a:rPr kumimoji="1" lang="ja-JP" altLang="en-US" b="1" dirty="0" smtClean="0"/>
              <a:t>基準局</a:t>
            </a:r>
            <a:r>
              <a:rPr kumimoji="1" lang="ja-JP" altLang="en-US" dirty="0" smtClean="0"/>
              <a:t>と</a:t>
            </a:r>
            <a:r>
              <a:rPr kumimoji="1" lang="ja-JP" altLang="en-US" b="1" dirty="0" smtClean="0"/>
              <a:t>移動局</a:t>
            </a:r>
            <a:r>
              <a:rPr kumimoji="1" lang="ja-JP" altLang="en-US" dirty="0" smtClean="0"/>
              <a:t>）で同時に単独測位を行い、固定された基準局からの相対位置で移動局の誤差補正を行う。</a:t>
            </a:r>
            <a:endParaRPr lang="ja-JP" altLang="en-US" dirty="0" smtClean="0"/>
          </a:p>
          <a:p>
            <a:endParaRPr kumimoji="1" lang="en-US" altLang="ja-JP" dirty="0" smtClean="0"/>
          </a:p>
          <a:p>
            <a:endParaRPr kumimoji="1" lang="ja-JP" altLang="en-US" dirty="0"/>
          </a:p>
        </p:txBody>
      </p:sp>
      <p:sp>
        <p:nvSpPr>
          <p:cNvPr id="5" name="テキスト ボックス 4"/>
          <p:cNvSpPr txBox="1"/>
          <p:nvPr/>
        </p:nvSpPr>
        <p:spPr>
          <a:xfrm>
            <a:off x="7106354" y="6543629"/>
            <a:ext cx="1704622" cy="184666"/>
          </a:xfrm>
          <a:prstGeom prst="rect">
            <a:avLst/>
          </a:prstGeom>
          <a:noFill/>
        </p:spPr>
        <p:txBody>
          <a:bodyPr wrap="square" lIns="0" tIns="0" rIns="0" bIns="0" rtlCol="0">
            <a:spAutoFit/>
          </a:bodyPr>
          <a:lstStyle/>
          <a:p>
            <a:pPr algn="ctr"/>
            <a:r>
              <a:rPr kumimoji="1" lang="ja-JP" altLang="en-US" sz="1200" dirty="0" smtClean="0">
                <a:solidFill>
                  <a:schemeClr val="tx1">
                    <a:lumMod val="50000"/>
                    <a:lumOff val="50000"/>
                  </a:schemeClr>
                </a:solidFill>
                <a:latin typeface="ヒラギノ角ゴ ProN W3" pitchFamily="34" charset="-128"/>
                <a:ea typeface="ヒラギノ角ゴ ProN W3" pitchFamily="34" charset="-128"/>
              </a:rPr>
              <a:t>（長谷川ほか</a:t>
            </a:r>
            <a:r>
              <a:rPr kumimoji="1" lang="en-US" altLang="ja-JP" sz="1200" dirty="0" smtClean="0">
                <a:solidFill>
                  <a:schemeClr val="tx1">
                    <a:lumMod val="50000"/>
                    <a:lumOff val="50000"/>
                  </a:schemeClr>
                </a:solidFill>
                <a:latin typeface="ヒラギノ角ゴ ProN W3" pitchFamily="34" charset="-128"/>
                <a:ea typeface="ヒラギノ角ゴ ProN W3" pitchFamily="34" charset="-128"/>
              </a:rPr>
              <a:t>, </a:t>
            </a:r>
            <a:r>
              <a:rPr lang="en-US" altLang="ja-JP" sz="1200" dirty="0" smtClean="0">
                <a:solidFill>
                  <a:schemeClr val="tx1">
                    <a:lumMod val="50000"/>
                    <a:lumOff val="50000"/>
                  </a:schemeClr>
                </a:solidFill>
                <a:latin typeface="ヒラギノ角ゴ ProN W3" pitchFamily="34" charset="-128"/>
                <a:ea typeface="ヒラギノ角ゴ ProN W3" pitchFamily="34" charset="-128"/>
              </a:rPr>
              <a:t>2002</a:t>
            </a:r>
            <a:r>
              <a:rPr lang="ja-JP" altLang="en-US" sz="1200" dirty="0" smtClean="0">
                <a:solidFill>
                  <a:schemeClr val="tx1">
                    <a:lumMod val="50000"/>
                    <a:lumOff val="50000"/>
                  </a:schemeClr>
                </a:solidFill>
                <a:latin typeface="ヒラギノ角ゴ ProN W3" pitchFamily="34" charset="-128"/>
                <a:ea typeface="ヒラギノ角ゴ ProN W3" pitchFamily="34" charset="-128"/>
              </a:rPr>
              <a:t>）</a:t>
            </a:r>
            <a:endParaRPr kumimoji="1" lang="ja-JP" altLang="en-US" sz="1200" dirty="0">
              <a:solidFill>
                <a:schemeClr val="tx1">
                  <a:lumMod val="50000"/>
                  <a:lumOff val="50000"/>
                </a:schemeClr>
              </a:solidFill>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9797299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SBAS</a:t>
            </a:r>
            <a:br>
              <a:rPr lang="en-US" altLang="ja-JP" dirty="0" smtClean="0"/>
            </a:br>
            <a:r>
              <a:rPr lang="ja-JP" altLang="en-US" sz="2200" dirty="0" smtClean="0"/>
              <a:t>（</a:t>
            </a:r>
            <a:r>
              <a:rPr lang="en-US" altLang="ja-JP" sz="2200" dirty="0" smtClean="0"/>
              <a:t>Satellite-Based Augmentation System</a:t>
            </a:r>
            <a:r>
              <a:rPr lang="ja-JP" altLang="en-US" sz="2200" dirty="0" smtClean="0"/>
              <a:t>）</a:t>
            </a:r>
            <a:endParaRPr lang="en-US" altLang="ja-JP" sz="2200" dirty="0" smtClean="0"/>
          </a:p>
        </p:txBody>
      </p:sp>
      <p:sp>
        <p:nvSpPr>
          <p:cNvPr id="3" name="コンテンツ プレースホルダ 2"/>
          <p:cNvSpPr>
            <a:spLocks noGrp="1"/>
          </p:cNvSpPr>
          <p:nvPr>
            <p:ph idx="1"/>
          </p:nvPr>
        </p:nvSpPr>
        <p:spPr/>
        <p:txBody>
          <a:bodyPr>
            <a:normAutofit lnSpcReduction="10000"/>
          </a:bodyPr>
          <a:lstStyle/>
          <a:p>
            <a:r>
              <a:rPr lang="ja-JP" altLang="en-US" dirty="0"/>
              <a:t>補正信号が</a:t>
            </a:r>
            <a:r>
              <a:rPr lang="ja-JP" altLang="en-US" b="1" dirty="0"/>
              <a:t>静止衛星</a:t>
            </a:r>
            <a:r>
              <a:rPr lang="ja-JP" altLang="en-US" dirty="0"/>
              <a:t>から送信</a:t>
            </a:r>
            <a:r>
              <a:rPr lang="ja-JP" altLang="en-US" dirty="0" smtClean="0"/>
              <a:t>される</a:t>
            </a:r>
            <a:endParaRPr lang="en-US" altLang="ja-JP" dirty="0" smtClean="0"/>
          </a:p>
          <a:p>
            <a:pPr lvl="1"/>
            <a:r>
              <a:rPr lang="ja-JP" altLang="en-US" b="1" dirty="0" smtClean="0"/>
              <a:t>リアルタイム</a:t>
            </a:r>
            <a:r>
              <a:rPr lang="ja-JP" altLang="en-US" dirty="0" smtClean="0"/>
              <a:t>なディファレンシャル測位</a:t>
            </a:r>
            <a:endParaRPr lang="en-US" altLang="ja-JP" dirty="0" smtClean="0"/>
          </a:p>
          <a:p>
            <a:pPr lvl="1"/>
            <a:r>
              <a:rPr lang="ja-JP" altLang="en-US" dirty="0" smtClean="0"/>
              <a:t>精度：</a:t>
            </a:r>
            <a:r>
              <a:rPr lang="en-US" altLang="ja-JP" dirty="0" smtClean="0"/>
              <a:t>5 m </a:t>
            </a:r>
            <a:r>
              <a:rPr lang="ja-JP" altLang="en-US" dirty="0" smtClean="0"/>
              <a:t>程度</a:t>
            </a:r>
            <a:endParaRPr lang="en-US" altLang="ja-JP" dirty="0" smtClean="0"/>
          </a:p>
          <a:p>
            <a:r>
              <a:rPr lang="ja-JP" altLang="en-US" dirty="0" smtClean="0"/>
              <a:t>地域別に運用</a:t>
            </a:r>
            <a:endParaRPr lang="en-US" altLang="ja-JP" dirty="0" smtClean="0"/>
          </a:p>
          <a:p>
            <a:pPr lvl="1"/>
            <a:r>
              <a:rPr lang="ja-JP" altLang="en-US" dirty="0" smtClean="0"/>
              <a:t>静止衛星であるため常時捕捉可能</a:t>
            </a:r>
            <a:endParaRPr lang="en-US" altLang="ja-JP" dirty="0" smtClean="0"/>
          </a:p>
          <a:p>
            <a:pPr lvl="1"/>
            <a:r>
              <a:rPr lang="ja-JP" altLang="en-US" dirty="0" smtClean="0"/>
              <a:t>米国：</a:t>
            </a:r>
            <a:r>
              <a:rPr lang="en-US" altLang="ja-JP" dirty="0" smtClean="0"/>
              <a:t>WAAS </a:t>
            </a:r>
            <a:r>
              <a:rPr lang="en-US" altLang="ja-JP" sz="1400" dirty="0" smtClean="0"/>
              <a:t>(Wide Area Augmentation System)</a:t>
            </a:r>
          </a:p>
          <a:p>
            <a:pPr lvl="1"/>
            <a:r>
              <a:rPr lang="en-US" altLang="ja-JP" dirty="0" smtClean="0"/>
              <a:t>EU</a:t>
            </a:r>
            <a:r>
              <a:rPr lang="ja-JP" altLang="en-US" dirty="0" smtClean="0"/>
              <a:t>：</a:t>
            </a:r>
            <a:r>
              <a:rPr lang="en-US" altLang="ja-JP" dirty="0" smtClean="0"/>
              <a:t>EGNOS </a:t>
            </a:r>
            <a:r>
              <a:rPr lang="en-US" altLang="ja-JP" sz="1400" dirty="0" smtClean="0"/>
              <a:t>(European Geostationary Navigation Overlay Service)</a:t>
            </a:r>
          </a:p>
          <a:p>
            <a:pPr lvl="1"/>
            <a:r>
              <a:rPr lang="ja-JP" altLang="en-US" dirty="0" smtClean="0"/>
              <a:t>日本：</a:t>
            </a:r>
            <a:r>
              <a:rPr lang="en-US" altLang="ja-JP" dirty="0" smtClean="0"/>
              <a:t>MSAS </a:t>
            </a:r>
            <a:r>
              <a:rPr lang="en-US" altLang="ja-JP" sz="1400" dirty="0" smtClean="0"/>
              <a:t>(MTSAT-based Satellite Augmentation System)</a:t>
            </a:r>
          </a:p>
          <a:p>
            <a:r>
              <a:rPr lang="ja-JP" altLang="en-US" dirty="0" smtClean="0"/>
              <a:t>航空機やハンディ</a:t>
            </a:r>
            <a:r>
              <a:rPr lang="en-US" altLang="ja-JP" dirty="0" smtClean="0"/>
              <a:t>GPS</a:t>
            </a:r>
            <a:r>
              <a:rPr lang="ja-JP" altLang="en-US" dirty="0" err="1" smtClean="0"/>
              <a:t>にも</a:t>
            </a:r>
            <a:r>
              <a:rPr lang="ja-JP" altLang="en-US" dirty="0" smtClean="0"/>
              <a:t>搭載</a:t>
            </a:r>
            <a:endParaRPr lang="en-US" altLang="ja-JP" dirty="0"/>
          </a:p>
        </p:txBody>
      </p:sp>
    </p:spTree>
    <p:extLst>
      <p:ext uri="{BB962C8B-B14F-4D97-AF65-F5344CB8AC3E}">
        <p14:creationId xmlns:p14="http://schemas.microsoft.com/office/powerpoint/2010/main" val="25302416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各地域における</a:t>
            </a:r>
            <a:r>
              <a:rPr lang="en-US" altLang="ja-JP" dirty="0" smtClean="0"/>
              <a:t>SBAS</a:t>
            </a:r>
            <a:r>
              <a:rPr lang="ja-JP" altLang="en-US" dirty="0" smtClean="0"/>
              <a:t>の運用</a:t>
            </a:r>
            <a:endParaRPr lang="ja-JP" altLang="en-US" dirty="0"/>
          </a:p>
        </p:txBody>
      </p:sp>
      <p:pic>
        <p:nvPicPr>
          <p:cNvPr id="45058" name="Picture 2"/>
          <p:cNvPicPr>
            <a:picLocks noGrp="1" noChangeAspect="1" noChangeArrowheads="1"/>
          </p:cNvPicPr>
          <p:nvPr>
            <p:ph idx="4294967295"/>
          </p:nvPr>
        </p:nvPicPr>
        <p:blipFill>
          <a:blip r:embed="rId3" cstate="print">
            <a:clrChange>
              <a:clrFrom>
                <a:srgbClr val="FFFFFF"/>
              </a:clrFrom>
              <a:clrTo>
                <a:srgbClr val="FFFFFF">
                  <a:alpha val="0"/>
                </a:srgbClr>
              </a:clrTo>
            </a:clrChange>
          </a:blip>
          <a:srcRect t="976" b="11238"/>
          <a:stretch>
            <a:fillRect/>
          </a:stretch>
        </p:blipFill>
        <p:spPr>
          <a:xfrm>
            <a:off x="246190" y="1124992"/>
            <a:ext cx="8774723" cy="4836762"/>
          </a:xfrm>
        </p:spPr>
      </p:pic>
      <p:sp>
        <p:nvSpPr>
          <p:cNvPr id="5" name="テキスト ボックス 4"/>
          <p:cNvSpPr txBox="1"/>
          <p:nvPr/>
        </p:nvSpPr>
        <p:spPr>
          <a:xfrm>
            <a:off x="1" y="5919114"/>
            <a:ext cx="9144000" cy="707886"/>
          </a:xfrm>
          <a:prstGeom prst="rect">
            <a:avLst/>
          </a:prstGeom>
          <a:noFill/>
        </p:spPr>
        <p:txBody>
          <a:bodyPr wrap="square" rtlCol="0">
            <a:spAutoFit/>
          </a:bodyPr>
          <a:lstStyle/>
          <a:p>
            <a:r>
              <a:rPr kumimoji="1" lang="ja-JP" altLang="en-US" sz="2000" dirty="0" smtClean="0">
                <a:latin typeface="ヒラギノ角ゴ ProN W3" pitchFamily="34" charset="-128"/>
                <a:ea typeface="ヒラギノ角ゴ ProN W3" pitchFamily="34" charset="-128"/>
              </a:rPr>
              <a:t>米国</a:t>
            </a:r>
            <a:r>
              <a:rPr kumimoji="1" lang="en-US" altLang="ja-JP" sz="2000" dirty="0" smtClean="0">
                <a:latin typeface="ヒラギノ角ゴ ProN W3" pitchFamily="34" charset="-128"/>
                <a:ea typeface="ヒラギノ角ゴ ProN W3" pitchFamily="34" charset="-128"/>
              </a:rPr>
              <a:t>WAAS</a:t>
            </a:r>
            <a:r>
              <a:rPr kumimoji="1" lang="ja-JP" altLang="en-US" sz="2000" dirty="0" smtClean="0">
                <a:latin typeface="ヒラギノ角ゴ ProN W3" pitchFamily="34" charset="-128"/>
                <a:ea typeface="ヒラギノ角ゴ ProN W3" pitchFamily="34" charset="-128"/>
              </a:rPr>
              <a:t>：</a:t>
            </a:r>
            <a:r>
              <a:rPr kumimoji="1" lang="en-US" altLang="ja-JP" sz="2000" dirty="0" smtClean="0">
                <a:latin typeface="ヒラギノ角ゴ ProN W3" pitchFamily="34" charset="-128"/>
                <a:ea typeface="ヒラギノ角ゴ ProN W3" pitchFamily="34" charset="-128"/>
              </a:rPr>
              <a:t>2003</a:t>
            </a:r>
            <a:r>
              <a:rPr kumimoji="1" lang="ja-JP" altLang="en-US" sz="2000" dirty="0" smtClean="0">
                <a:latin typeface="ヒラギノ角ゴ ProN W3" pitchFamily="34" charset="-128"/>
                <a:ea typeface="ヒラギノ角ゴ ProN W3" pitchFamily="34" charset="-128"/>
              </a:rPr>
              <a:t>年</a:t>
            </a:r>
            <a:r>
              <a:rPr kumimoji="1" lang="en-US" altLang="ja-JP" sz="2000" dirty="0" smtClean="0">
                <a:latin typeface="ヒラギノ角ゴ ProN W3" pitchFamily="34" charset="-128"/>
                <a:ea typeface="ヒラギノ角ゴ ProN W3" pitchFamily="34" charset="-128"/>
              </a:rPr>
              <a:t>7</a:t>
            </a:r>
            <a:r>
              <a:rPr kumimoji="1" lang="ja-JP" altLang="en-US" sz="2000" dirty="0" smtClean="0">
                <a:latin typeface="ヒラギノ角ゴ ProN W3" pitchFamily="34" charset="-128"/>
                <a:ea typeface="ヒラギノ角ゴ ProN W3" pitchFamily="34" charset="-128"/>
              </a:rPr>
              <a:t>月～</a:t>
            </a:r>
            <a:r>
              <a:rPr kumimoji="1" lang="en-US" altLang="ja-JP" sz="2000" dirty="0" smtClean="0">
                <a:latin typeface="ヒラギノ角ゴ ProN W3" pitchFamily="34" charset="-128"/>
                <a:ea typeface="ヒラギノ角ゴ ProN W3" pitchFamily="34" charset="-128"/>
              </a:rPr>
              <a:t>		</a:t>
            </a:r>
            <a:r>
              <a:rPr lang="ja-JP" altLang="en-US" sz="2000" dirty="0" smtClean="0">
                <a:latin typeface="ヒラギノ角ゴ ProN W3" pitchFamily="34" charset="-128"/>
                <a:ea typeface="ヒラギノ角ゴ ProN W3" pitchFamily="34" charset="-128"/>
              </a:rPr>
              <a:t>日本</a:t>
            </a:r>
            <a:r>
              <a:rPr lang="en-US" altLang="ja-JP" sz="2000" dirty="0" smtClean="0">
                <a:latin typeface="ヒラギノ角ゴ ProN W3" pitchFamily="34" charset="-128"/>
                <a:ea typeface="ヒラギノ角ゴ ProN W3" pitchFamily="34" charset="-128"/>
              </a:rPr>
              <a:t>MSAS</a:t>
            </a:r>
            <a:r>
              <a:rPr lang="ja-JP" altLang="en-US" sz="2000" dirty="0" smtClean="0">
                <a:latin typeface="ヒラギノ角ゴ ProN W3" pitchFamily="34" charset="-128"/>
                <a:ea typeface="ヒラギノ角ゴ ProN W3" pitchFamily="34" charset="-128"/>
              </a:rPr>
              <a:t>：</a:t>
            </a:r>
            <a:r>
              <a:rPr lang="en-US" altLang="ja-JP" sz="2000" dirty="0" smtClean="0">
                <a:latin typeface="ヒラギノ角ゴ ProN W3" pitchFamily="34" charset="-128"/>
                <a:ea typeface="ヒラギノ角ゴ ProN W3" pitchFamily="34" charset="-128"/>
              </a:rPr>
              <a:t>2007</a:t>
            </a:r>
            <a:r>
              <a:rPr lang="ja-JP" altLang="en-US" sz="2000" dirty="0" smtClean="0">
                <a:latin typeface="ヒラギノ角ゴ ProN W3" pitchFamily="34" charset="-128"/>
                <a:ea typeface="ヒラギノ角ゴ ProN W3" pitchFamily="34" charset="-128"/>
              </a:rPr>
              <a:t>年</a:t>
            </a:r>
            <a:r>
              <a:rPr lang="en-US" altLang="ja-JP" sz="2000" dirty="0" smtClean="0">
                <a:latin typeface="ヒラギノ角ゴ ProN W3" pitchFamily="34" charset="-128"/>
                <a:ea typeface="ヒラギノ角ゴ ProN W3" pitchFamily="34" charset="-128"/>
              </a:rPr>
              <a:t>9</a:t>
            </a:r>
            <a:r>
              <a:rPr lang="ja-JP" altLang="en-US" sz="2000" dirty="0" smtClean="0">
                <a:latin typeface="ヒラギノ角ゴ ProN W3" pitchFamily="34" charset="-128"/>
                <a:ea typeface="ヒラギノ角ゴ ProN W3" pitchFamily="34" charset="-128"/>
              </a:rPr>
              <a:t>月～</a:t>
            </a:r>
            <a:endParaRPr lang="en-US" altLang="ja-JP" sz="2000" dirty="0" smtClean="0">
              <a:latin typeface="ヒラギノ角ゴ ProN W3" pitchFamily="34" charset="-128"/>
              <a:ea typeface="ヒラギノ角ゴ ProN W3" pitchFamily="34" charset="-128"/>
            </a:endParaRPr>
          </a:p>
          <a:p>
            <a:r>
              <a:rPr kumimoji="1" lang="ja-JP" altLang="en-US" sz="2000" dirty="0" smtClean="0">
                <a:latin typeface="ヒラギノ角ゴ ProN W3" pitchFamily="34" charset="-128"/>
                <a:ea typeface="ヒラギノ角ゴ ProN W3" pitchFamily="34" charset="-128"/>
              </a:rPr>
              <a:t>欧州</a:t>
            </a:r>
            <a:r>
              <a:rPr kumimoji="1" lang="en-US" altLang="ja-JP" sz="2000" dirty="0" smtClean="0">
                <a:latin typeface="ヒラギノ角ゴ ProN W3" pitchFamily="34" charset="-128"/>
                <a:ea typeface="ヒラギノ角ゴ ProN W3" pitchFamily="34" charset="-128"/>
              </a:rPr>
              <a:t>EGNOS</a:t>
            </a:r>
            <a:r>
              <a:rPr kumimoji="1" lang="ja-JP" altLang="en-US" sz="2000" dirty="0" smtClean="0">
                <a:latin typeface="ヒラギノ角ゴ ProN W3" pitchFamily="34" charset="-128"/>
                <a:ea typeface="ヒラギノ角ゴ ProN W3" pitchFamily="34" charset="-128"/>
              </a:rPr>
              <a:t>：</a:t>
            </a:r>
            <a:r>
              <a:rPr kumimoji="1" lang="en-US" altLang="ja-JP" sz="2000" dirty="0" smtClean="0">
                <a:latin typeface="ヒラギノ角ゴ ProN W3" pitchFamily="34" charset="-128"/>
                <a:ea typeface="ヒラギノ角ゴ ProN W3" pitchFamily="34" charset="-128"/>
              </a:rPr>
              <a:t>2005</a:t>
            </a:r>
            <a:r>
              <a:rPr kumimoji="1" lang="ja-JP" altLang="en-US" sz="2000" dirty="0" smtClean="0">
                <a:latin typeface="ヒラギノ角ゴ ProN W3" pitchFamily="34" charset="-128"/>
                <a:ea typeface="ヒラギノ角ゴ ProN W3" pitchFamily="34" charset="-128"/>
              </a:rPr>
              <a:t>年～</a:t>
            </a:r>
            <a:r>
              <a:rPr kumimoji="1" lang="en-US" altLang="ja-JP" sz="2000" dirty="0" smtClean="0">
                <a:latin typeface="ヒラギノ角ゴ ProN W3" pitchFamily="34" charset="-128"/>
                <a:ea typeface="ヒラギノ角ゴ ProN W3" pitchFamily="34" charset="-128"/>
              </a:rPr>
              <a:t>		</a:t>
            </a:r>
            <a:r>
              <a:rPr kumimoji="1" lang="ja-JP" altLang="en-US" sz="2000" dirty="0" smtClean="0">
                <a:latin typeface="ヒラギノ角ゴ ProN W3" pitchFamily="34" charset="-128"/>
                <a:ea typeface="ヒラギノ角ゴ ProN W3" pitchFamily="34" charset="-128"/>
              </a:rPr>
              <a:t>インド</a:t>
            </a:r>
            <a:r>
              <a:rPr kumimoji="1" lang="en-US" altLang="ja-JP" sz="2000" dirty="0" smtClean="0">
                <a:latin typeface="ヒラギノ角ゴ ProN W3" pitchFamily="34" charset="-128"/>
                <a:ea typeface="ヒラギノ角ゴ ProN W3" pitchFamily="34" charset="-128"/>
              </a:rPr>
              <a:t>GAGAN</a:t>
            </a:r>
            <a:r>
              <a:rPr kumimoji="1" lang="ja-JP" altLang="en-US" sz="2000" dirty="0" smtClean="0">
                <a:latin typeface="ヒラギノ角ゴ ProN W3" pitchFamily="34" charset="-128"/>
                <a:ea typeface="ヒラギノ角ゴ ProN W3" pitchFamily="34" charset="-128"/>
              </a:rPr>
              <a:t>：</a:t>
            </a:r>
            <a:r>
              <a:rPr kumimoji="1" lang="en-US" altLang="ja-JP" sz="2000" dirty="0" smtClean="0">
                <a:latin typeface="ヒラギノ角ゴ ProN W3" pitchFamily="34" charset="-128"/>
                <a:ea typeface="ヒラギノ角ゴ ProN W3" pitchFamily="34" charset="-128"/>
              </a:rPr>
              <a:t>2013</a:t>
            </a:r>
            <a:r>
              <a:rPr kumimoji="1" lang="ja-JP" altLang="en-US" sz="2000" dirty="0" smtClean="0">
                <a:latin typeface="ヒラギノ角ゴ ProN W3" pitchFamily="34" charset="-128"/>
                <a:ea typeface="ヒラギノ角ゴ ProN W3" pitchFamily="34" charset="-128"/>
              </a:rPr>
              <a:t>以降</a:t>
            </a:r>
            <a:endParaRPr kumimoji="1" lang="ja-JP" altLang="en-US" sz="2000" dirty="0">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23956721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SBAS Availability</a:t>
            </a:r>
            <a:endParaRPr kumimoji="1" lang="ja-JP" altLang="en-US" dirty="0"/>
          </a:p>
        </p:txBody>
      </p:sp>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6078" t="3943" r="9438" b="5258"/>
          <a:stretch>
            <a:fillRect/>
          </a:stretch>
        </p:blipFill>
        <p:spPr bwMode="auto">
          <a:xfrm>
            <a:off x="105510" y="1261695"/>
            <a:ext cx="8686800" cy="535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5551956" y="5155782"/>
            <a:ext cx="33449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en-US" altLang="ja-JP" sz="1600" dirty="0"/>
              <a:t>Courtesy: FAA Technical Center</a:t>
            </a:r>
          </a:p>
        </p:txBody>
      </p:sp>
      <p:sp>
        <p:nvSpPr>
          <p:cNvPr id="5" name="Text Box 5"/>
          <p:cNvSpPr txBox="1">
            <a:spLocks noChangeArrowheads="1"/>
          </p:cNvSpPr>
          <p:nvPr/>
        </p:nvSpPr>
        <p:spPr bwMode="auto">
          <a:xfrm>
            <a:off x="5826370" y="5887665"/>
            <a:ext cx="2895600" cy="361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pPr>
            <a:r>
              <a:rPr lang="en-US" altLang="ja-JP" sz="1100" b="1" dirty="0">
                <a:solidFill>
                  <a:srgbClr val="339933"/>
                </a:solidFill>
              </a:rPr>
              <a:t>* Localizer Performance with</a:t>
            </a:r>
          </a:p>
          <a:p>
            <a:pPr>
              <a:lnSpc>
                <a:spcPct val="80000"/>
              </a:lnSpc>
            </a:pPr>
            <a:r>
              <a:rPr lang="en-US" altLang="ja-JP" sz="1100" b="1" dirty="0">
                <a:solidFill>
                  <a:srgbClr val="339933"/>
                </a:solidFill>
              </a:rPr>
              <a:t>   Vertical Guidance (LPV</a:t>
            </a:r>
            <a:r>
              <a:rPr lang="en-US" altLang="ja-JP" sz="1100" dirty="0">
                <a:solidFill>
                  <a:srgbClr val="339933"/>
                </a:solidFill>
              </a:rPr>
              <a:t>)</a:t>
            </a:r>
          </a:p>
        </p:txBody>
      </p:sp>
      <p:sp>
        <p:nvSpPr>
          <p:cNvPr id="6" name="Text Box 6"/>
          <p:cNvSpPr txBox="1">
            <a:spLocks noChangeArrowheads="1"/>
          </p:cNvSpPr>
          <p:nvPr/>
        </p:nvSpPr>
        <p:spPr bwMode="auto">
          <a:xfrm>
            <a:off x="7696200" y="5576888"/>
            <a:ext cx="22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ja-JP" dirty="0">
                <a:solidFill>
                  <a:srgbClr val="339933"/>
                </a:solidFill>
              </a:rPr>
              <a:t>*</a:t>
            </a:r>
          </a:p>
        </p:txBody>
      </p:sp>
    </p:spTree>
    <p:extLst>
      <p:ext uri="{BB962C8B-B14F-4D97-AF65-F5344CB8AC3E}">
        <p14:creationId xmlns:p14="http://schemas.microsoft.com/office/powerpoint/2010/main" val="3599128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5940152" y="0"/>
            <a:ext cx="3203848" cy="3030306"/>
          </a:xfrm>
          <a:prstGeom prst="rect">
            <a:avLst/>
          </a:prstGeom>
          <a:noFill/>
          <a:ln w="9525">
            <a:noFill/>
            <a:miter lim="800000"/>
            <a:headEnd/>
            <a:tailEnd/>
          </a:ln>
        </p:spPr>
      </p:pic>
      <p:sp>
        <p:nvSpPr>
          <p:cNvPr id="2" name="タイトル 1"/>
          <p:cNvSpPr>
            <a:spLocks noGrp="1"/>
          </p:cNvSpPr>
          <p:nvPr>
            <p:ph type="title"/>
          </p:nvPr>
        </p:nvSpPr>
        <p:spPr/>
        <p:txBody>
          <a:bodyPr/>
          <a:lstStyle/>
          <a:p>
            <a:r>
              <a:rPr lang="ja-JP" altLang="en-US" smtClean="0"/>
              <a:t>干渉測位</a:t>
            </a:r>
            <a:endParaRPr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搬送波の</a:t>
            </a:r>
            <a:r>
              <a:rPr lang="ja-JP" altLang="en-US" b="1" dirty="0" smtClean="0"/>
              <a:t>位相差</a:t>
            </a:r>
            <a:r>
              <a:rPr lang="ja-JP" altLang="en-US" dirty="0" smtClean="0"/>
              <a:t>を利用する</a:t>
            </a:r>
            <a:r>
              <a:rPr lang="en-US" altLang="ja-JP" dirty="0" smtClean="0"/>
              <a:t/>
            </a:r>
            <a:br>
              <a:rPr lang="en-US" altLang="ja-JP" dirty="0" smtClean="0"/>
            </a:br>
            <a:r>
              <a:rPr lang="ja-JP" altLang="en-US" dirty="0" smtClean="0"/>
              <a:t>高精度測位法</a:t>
            </a:r>
            <a:endParaRPr lang="en-US" altLang="ja-JP" dirty="0" smtClean="0"/>
          </a:p>
          <a:p>
            <a:r>
              <a:rPr lang="ja-JP" altLang="en-US" b="1" dirty="0" smtClean="0"/>
              <a:t>基線解析</a:t>
            </a:r>
            <a:endParaRPr lang="en-US" altLang="ja-JP" b="1" dirty="0" smtClean="0"/>
          </a:p>
          <a:p>
            <a:pPr lvl="1"/>
            <a:r>
              <a:rPr lang="en-US" altLang="ja-JP" dirty="0" smtClean="0"/>
              <a:t>2</a:t>
            </a:r>
            <a:r>
              <a:rPr lang="ja-JP" altLang="en-US" dirty="0" smtClean="0"/>
              <a:t>台の受信機（基地局・移動局）</a:t>
            </a:r>
            <a:r>
              <a:rPr lang="en-US" altLang="ja-JP" dirty="0" smtClean="0"/>
              <a:t/>
            </a:r>
            <a:br>
              <a:rPr lang="en-US" altLang="ja-JP" dirty="0" smtClean="0"/>
            </a:br>
            <a:r>
              <a:rPr lang="ja-JP" altLang="en-US" dirty="0" smtClean="0">
                <a:sym typeface="Wingdings" pitchFamily="2" charset="2"/>
              </a:rPr>
              <a:t>同時に受信した搬送波の</a:t>
            </a:r>
            <a:r>
              <a:rPr lang="ja-JP" altLang="en-US" dirty="0" smtClean="0"/>
              <a:t>位相差を測定</a:t>
            </a:r>
            <a:endParaRPr lang="en-US" altLang="ja-JP" dirty="0"/>
          </a:p>
          <a:p>
            <a:pPr lvl="1"/>
            <a:r>
              <a:rPr lang="ja-JP" altLang="en-US" b="1" dirty="0" smtClean="0">
                <a:sym typeface="Wingdings" pitchFamily="2" charset="2"/>
              </a:rPr>
              <a:t>基線ベクトル</a:t>
            </a:r>
            <a:r>
              <a:rPr lang="ja-JP" altLang="en-US" dirty="0" smtClean="0">
                <a:sym typeface="Wingdings" pitchFamily="2" charset="2"/>
              </a:rPr>
              <a:t>（</a:t>
            </a:r>
            <a:r>
              <a:rPr lang="ja-JP" altLang="en-US" dirty="0">
                <a:sym typeface="Wingdings" pitchFamily="2" charset="2"/>
              </a:rPr>
              <a:t>受信機間の距離と</a:t>
            </a:r>
            <a:r>
              <a:rPr lang="ja-JP" altLang="en-US" dirty="0" smtClean="0">
                <a:sym typeface="Wingdings" pitchFamily="2" charset="2"/>
              </a:rPr>
              <a:t>方向</a:t>
            </a:r>
            <a:r>
              <a:rPr lang="ja-JP" altLang="en-US" dirty="0">
                <a:sym typeface="Wingdings" pitchFamily="2" charset="2"/>
              </a:rPr>
              <a:t>）</a:t>
            </a:r>
            <a:r>
              <a:rPr lang="ja-JP" altLang="en-US" dirty="0" smtClean="0">
                <a:sym typeface="Wingdings" pitchFamily="2" charset="2"/>
              </a:rPr>
              <a:t>の算定</a:t>
            </a:r>
            <a:endParaRPr lang="en-US" altLang="ja-JP" dirty="0" smtClean="0">
              <a:sym typeface="Wingdings" pitchFamily="2" charset="2"/>
            </a:endParaRPr>
          </a:p>
          <a:p>
            <a:r>
              <a:rPr lang="ja-JP" altLang="en-US" b="1" dirty="0">
                <a:sym typeface="Wingdings" pitchFamily="2" charset="2"/>
              </a:rPr>
              <a:t>整数値</a:t>
            </a:r>
            <a:r>
              <a:rPr lang="ja-JP" altLang="en-US" b="1" dirty="0" smtClean="0">
                <a:sym typeface="Wingdings" pitchFamily="2" charset="2"/>
              </a:rPr>
              <a:t>バイアス</a:t>
            </a:r>
            <a:endParaRPr lang="en-US" altLang="ja-JP" b="1" dirty="0" smtClean="0">
              <a:sym typeface="Wingdings" pitchFamily="2" charset="2"/>
            </a:endParaRPr>
          </a:p>
          <a:p>
            <a:pPr lvl="1"/>
            <a:r>
              <a:rPr lang="ja-JP" altLang="en-US" dirty="0" smtClean="0">
                <a:sym typeface="Wingdings" pitchFamily="2" charset="2"/>
              </a:rPr>
              <a:t>位相差測定で読み取り</a:t>
            </a:r>
            <a:r>
              <a:rPr lang="ja-JP" altLang="en-US" dirty="0">
                <a:sym typeface="Wingdings" pitchFamily="2" charset="2"/>
              </a:rPr>
              <a:t>可能</a:t>
            </a:r>
            <a:r>
              <a:rPr lang="ja-JP" altLang="en-US" dirty="0" smtClean="0">
                <a:sym typeface="Wingdings" pitchFamily="2" charset="2"/>
              </a:rPr>
              <a:t>なのは</a:t>
            </a:r>
            <a:r>
              <a:rPr lang="en-US" altLang="ja-JP" dirty="0" smtClean="0">
                <a:sym typeface="Wingdings" pitchFamily="2" charset="2"/>
              </a:rPr>
              <a:t>1</a:t>
            </a:r>
            <a:r>
              <a:rPr lang="ja-JP" altLang="en-US" dirty="0" smtClean="0">
                <a:sym typeface="Wingdings" pitchFamily="2" charset="2"/>
              </a:rPr>
              <a:t>波長未満だけ</a:t>
            </a:r>
            <a:r>
              <a:rPr lang="ja-JP" altLang="en-US" dirty="0">
                <a:sym typeface="Wingdings" pitchFamily="2" charset="2"/>
              </a:rPr>
              <a:t>で、整数部分は</a:t>
            </a:r>
            <a:r>
              <a:rPr lang="ja-JP" altLang="en-US" dirty="0" smtClean="0">
                <a:sym typeface="Wingdings" pitchFamily="2" charset="2"/>
              </a:rPr>
              <a:t>不確定</a:t>
            </a:r>
            <a:endParaRPr lang="en-US" altLang="ja-JP" dirty="0" smtClean="0">
              <a:sym typeface="Wingdings" pitchFamily="2" charset="2"/>
            </a:endParaRPr>
          </a:p>
          <a:p>
            <a:pPr lvl="1"/>
            <a:r>
              <a:rPr lang="ja-JP" altLang="en-US" dirty="0">
                <a:sym typeface="Wingdings" pitchFamily="2" charset="2"/>
              </a:rPr>
              <a:t>観測開始</a:t>
            </a:r>
            <a:r>
              <a:rPr lang="ja-JP" altLang="en-US" dirty="0" smtClean="0">
                <a:sym typeface="Wingdings" pitchFamily="2" charset="2"/>
              </a:rPr>
              <a:t>時にこれの確定（</a:t>
            </a:r>
            <a:r>
              <a:rPr lang="ja-JP" altLang="en-US" b="1" dirty="0" smtClean="0">
                <a:sym typeface="Wingdings" pitchFamily="2" charset="2"/>
              </a:rPr>
              <a:t>初期化</a:t>
            </a:r>
            <a:r>
              <a:rPr lang="ja-JP" altLang="en-US" dirty="0" smtClean="0">
                <a:sym typeface="Wingdings" pitchFamily="2" charset="2"/>
              </a:rPr>
              <a:t>）が必要</a:t>
            </a:r>
            <a:endParaRPr lang="en-US" altLang="ja-JP" dirty="0" smtClean="0">
              <a:sym typeface="Wingdings" pitchFamily="2" charset="2"/>
            </a:endParaRPr>
          </a:p>
        </p:txBody>
      </p:sp>
    </p:spTree>
    <p:extLst>
      <p:ext uri="{BB962C8B-B14F-4D97-AF65-F5344CB8AC3E}">
        <p14:creationId xmlns:p14="http://schemas.microsoft.com/office/powerpoint/2010/main" val="23693539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干渉測位の種類</a:t>
            </a:r>
            <a:endParaRPr lang="ja-JP" altLang="en-US" dirty="0"/>
          </a:p>
        </p:txBody>
      </p:sp>
      <p:sp>
        <p:nvSpPr>
          <p:cNvPr id="3" name="コンテンツ プレースホルダ 2"/>
          <p:cNvSpPr>
            <a:spLocks noGrp="1"/>
          </p:cNvSpPr>
          <p:nvPr>
            <p:ph idx="1"/>
          </p:nvPr>
        </p:nvSpPr>
        <p:spPr/>
        <p:txBody>
          <a:bodyPr>
            <a:normAutofit fontScale="92500" lnSpcReduction="20000"/>
          </a:bodyPr>
          <a:lstStyle/>
          <a:p>
            <a:r>
              <a:rPr lang="ja-JP" altLang="en-US" dirty="0"/>
              <a:t>静的干渉測位（スタティック法）</a:t>
            </a:r>
            <a:endParaRPr lang="en-US" altLang="ja-JP" dirty="0" smtClean="0"/>
          </a:p>
          <a:p>
            <a:pPr lvl="1"/>
            <a:r>
              <a:rPr lang="en-US" altLang="ja-JP" dirty="0" smtClean="0"/>
              <a:t>1</a:t>
            </a:r>
            <a:r>
              <a:rPr lang="ja-JP" altLang="en-US" dirty="0" smtClean="0"/>
              <a:t>時間以上の連続観測</a:t>
            </a:r>
            <a:endParaRPr lang="en-US" altLang="ja-JP" dirty="0" smtClean="0"/>
          </a:p>
          <a:p>
            <a:pPr lvl="2"/>
            <a:r>
              <a:rPr lang="ja-JP" altLang="en-US" dirty="0" smtClean="0"/>
              <a:t>高速（短縮）スタティック法：</a:t>
            </a:r>
            <a:r>
              <a:rPr lang="en-US" altLang="ja-JP" dirty="0" smtClean="0"/>
              <a:t>10</a:t>
            </a:r>
            <a:r>
              <a:rPr lang="ja-JP" altLang="en-US" dirty="0" smtClean="0"/>
              <a:t>～</a:t>
            </a:r>
            <a:r>
              <a:rPr lang="en-US" altLang="ja-JP" dirty="0" smtClean="0"/>
              <a:t>20</a:t>
            </a:r>
            <a:r>
              <a:rPr lang="ja-JP" altLang="en-US" dirty="0" smtClean="0"/>
              <a:t>分</a:t>
            </a:r>
            <a:endParaRPr lang="en-US" altLang="ja-JP" dirty="0" smtClean="0"/>
          </a:p>
          <a:p>
            <a:r>
              <a:rPr lang="ja-JP" altLang="en-US" dirty="0" smtClean="0"/>
              <a:t>動的干渉測位（キネマティック法）</a:t>
            </a:r>
            <a:endParaRPr lang="en-US" altLang="ja-JP" dirty="0"/>
          </a:p>
          <a:p>
            <a:pPr lvl="1"/>
            <a:r>
              <a:rPr lang="ja-JP" altLang="en-US" dirty="0" smtClean="0"/>
              <a:t>初期化</a:t>
            </a:r>
            <a:r>
              <a:rPr lang="ja-JP" altLang="en-US" dirty="0"/>
              <a:t>（整数値バイアスを決定・保存</a:t>
            </a:r>
            <a:r>
              <a:rPr lang="ja-JP" altLang="en-US" dirty="0" smtClean="0"/>
              <a:t>）後、</a:t>
            </a:r>
            <a:r>
              <a:rPr lang="ja-JP" altLang="en-US" dirty="0" smtClean="0">
                <a:sym typeface="Wingdings" pitchFamily="2" charset="2"/>
              </a:rPr>
              <a:t>後処理で基準局</a:t>
            </a:r>
            <a:r>
              <a:rPr lang="ja-JP" altLang="en-US" dirty="0">
                <a:sym typeface="Wingdings" pitchFamily="2" charset="2"/>
              </a:rPr>
              <a:t>と移動局間の基線</a:t>
            </a:r>
            <a:r>
              <a:rPr lang="ja-JP" altLang="en-US" dirty="0" smtClean="0">
                <a:sym typeface="Wingdings" pitchFamily="2" charset="2"/>
              </a:rPr>
              <a:t>ベクトルを算出</a:t>
            </a:r>
            <a:endParaRPr lang="en-US" altLang="ja-JP" dirty="0"/>
          </a:p>
          <a:p>
            <a:pPr lvl="2"/>
            <a:r>
              <a:rPr lang="ja-JP" altLang="en-US" dirty="0"/>
              <a:t>測点ごとの整数値バイアスの確定作業が</a:t>
            </a:r>
            <a:r>
              <a:rPr lang="ja-JP" altLang="en-US" dirty="0" smtClean="0"/>
              <a:t>不要</a:t>
            </a:r>
            <a:endParaRPr lang="ja-JP" altLang="en-US" dirty="0"/>
          </a:p>
          <a:p>
            <a:pPr lvl="1"/>
            <a:r>
              <a:rPr lang="ja-JP" altLang="en-US" dirty="0" smtClean="0"/>
              <a:t>各測点</a:t>
            </a:r>
            <a:r>
              <a:rPr lang="ja-JP" altLang="en-US" dirty="0"/>
              <a:t>において数秒～</a:t>
            </a:r>
            <a:r>
              <a:rPr lang="en-US" altLang="ja-JP" dirty="0"/>
              <a:t>1</a:t>
            </a:r>
            <a:r>
              <a:rPr lang="ja-JP" altLang="en-US" dirty="0"/>
              <a:t>分程度の</a:t>
            </a:r>
            <a:r>
              <a:rPr lang="ja-JP" altLang="en-US" dirty="0" smtClean="0"/>
              <a:t>観測</a:t>
            </a:r>
            <a:endParaRPr lang="en-US" altLang="ja-JP" dirty="0" smtClean="0"/>
          </a:p>
          <a:p>
            <a:pPr lvl="1"/>
            <a:r>
              <a:rPr lang="ja-JP" altLang="en-US" b="1" dirty="0" smtClean="0"/>
              <a:t>リアルタイムキネマティック（</a:t>
            </a:r>
            <a:r>
              <a:rPr lang="en-US" altLang="ja-JP" b="1" dirty="0" smtClean="0"/>
              <a:t>RTK</a:t>
            </a:r>
            <a:r>
              <a:rPr lang="ja-JP" altLang="en-US" b="1" dirty="0" smtClean="0"/>
              <a:t>）測位</a:t>
            </a:r>
            <a:endParaRPr lang="en-US" altLang="ja-JP" b="1" dirty="0" smtClean="0"/>
          </a:p>
          <a:p>
            <a:pPr lvl="2"/>
            <a:r>
              <a:rPr lang="ja-JP" altLang="en-US" dirty="0" smtClean="0"/>
              <a:t>基線解析のリアルタイム処理</a:t>
            </a:r>
            <a:endParaRPr lang="en-US" altLang="ja-JP" dirty="0"/>
          </a:p>
          <a:p>
            <a:pPr lvl="2"/>
            <a:r>
              <a:rPr lang="ja-JP" altLang="en-US" dirty="0"/>
              <a:t>基準局と</a:t>
            </a:r>
            <a:r>
              <a:rPr lang="ja-JP" altLang="en-US" dirty="0" smtClean="0"/>
              <a:t>移動局間相互の</a:t>
            </a:r>
            <a:r>
              <a:rPr lang="ja-JP" altLang="en-US" dirty="0"/>
              <a:t>無線</a:t>
            </a:r>
            <a:r>
              <a:rPr lang="ja-JP" altLang="en-US" dirty="0" smtClean="0"/>
              <a:t>通信</a:t>
            </a:r>
            <a:r>
              <a:rPr lang="en-US" altLang="ja-JP" dirty="0" smtClean="0"/>
              <a:t/>
            </a:r>
            <a:br>
              <a:rPr lang="en-US" altLang="ja-JP" dirty="0" smtClean="0"/>
            </a:br>
            <a:r>
              <a:rPr lang="ja-JP" altLang="en-US" dirty="0" smtClean="0"/>
              <a:t>（</a:t>
            </a:r>
            <a:r>
              <a:rPr lang="en-US" altLang="ja-JP" dirty="0" smtClean="0"/>
              <a:t>Bluetooth</a:t>
            </a:r>
            <a:r>
              <a:rPr lang="ja-JP" altLang="en-US" dirty="0" err="1" smtClean="0"/>
              <a:t>や携</a:t>
            </a:r>
            <a:r>
              <a:rPr lang="ja-JP" altLang="en-US" dirty="0" smtClean="0"/>
              <a:t>帯電話網など）</a:t>
            </a:r>
            <a:endParaRPr lang="en-US" altLang="ja-JP" dirty="0" smtClean="0"/>
          </a:p>
        </p:txBody>
      </p:sp>
    </p:spTree>
    <p:extLst>
      <p:ext uri="{BB962C8B-B14F-4D97-AF65-F5344CB8AC3E}">
        <p14:creationId xmlns:p14="http://schemas.microsoft.com/office/powerpoint/2010/main" val="36204046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rotWithShape="1">
          <a:blip r:embed="rId3" cstate="print"/>
          <a:srcRect l="20292" r="6513"/>
          <a:stretch/>
        </p:blipFill>
        <p:spPr bwMode="auto">
          <a:xfrm>
            <a:off x="6746239" y="1940485"/>
            <a:ext cx="2397761" cy="4917515"/>
          </a:xfrm>
          <a:prstGeom prst="rect">
            <a:avLst/>
          </a:prstGeom>
          <a:noFill/>
          <a:ln w="9525">
            <a:noFill/>
            <a:miter lim="800000"/>
            <a:headEnd/>
            <a:tailEnd/>
          </a:ln>
        </p:spPr>
      </p:pic>
      <p:pic>
        <p:nvPicPr>
          <p:cNvPr id="41988" name="Picture 4"/>
          <p:cNvPicPr>
            <a:picLocks noChangeAspect="1" noChangeArrowheads="1"/>
          </p:cNvPicPr>
          <p:nvPr/>
        </p:nvPicPr>
        <p:blipFill>
          <a:blip r:embed="rId4" cstate="print"/>
          <a:srcRect/>
          <a:stretch>
            <a:fillRect/>
          </a:stretch>
        </p:blipFill>
        <p:spPr bwMode="auto">
          <a:xfrm>
            <a:off x="7353648" y="0"/>
            <a:ext cx="1790352" cy="1995538"/>
          </a:xfrm>
          <a:prstGeom prst="rect">
            <a:avLst/>
          </a:prstGeom>
          <a:noFill/>
          <a:ln w="9525">
            <a:noFill/>
            <a:miter lim="800000"/>
            <a:headEnd/>
            <a:tailEnd/>
          </a:ln>
        </p:spPr>
      </p:pic>
      <p:sp>
        <p:nvSpPr>
          <p:cNvPr id="2" name="タイトル 1"/>
          <p:cNvSpPr>
            <a:spLocks noGrp="1"/>
          </p:cNvSpPr>
          <p:nvPr>
            <p:ph type="title"/>
          </p:nvPr>
        </p:nvSpPr>
        <p:spPr/>
        <p:txBody>
          <a:bodyPr/>
          <a:lstStyle/>
          <a:p>
            <a:r>
              <a:rPr lang="ja-JP" altLang="en-US" dirty="0" smtClean="0"/>
              <a:t>電子基準点</a:t>
            </a:r>
            <a:endParaRPr lang="ja-JP" altLang="en-US" dirty="0"/>
          </a:p>
        </p:txBody>
      </p:sp>
      <p:sp>
        <p:nvSpPr>
          <p:cNvPr id="3" name="コンテンツ プレースホルダ 2"/>
          <p:cNvSpPr>
            <a:spLocks noGrp="1"/>
          </p:cNvSpPr>
          <p:nvPr>
            <p:ph idx="1"/>
          </p:nvPr>
        </p:nvSpPr>
        <p:spPr>
          <a:xfrm>
            <a:off x="457200" y="1600200"/>
            <a:ext cx="6347048" cy="4525963"/>
          </a:xfrm>
        </p:spPr>
        <p:txBody>
          <a:bodyPr/>
          <a:lstStyle/>
          <a:p>
            <a:r>
              <a:rPr lang="ja-JP" altLang="en-US" dirty="0" smtClean="0"/>
              <a:t>国土地理院が全国約</a:t>
            </a:r>
            <a:r>
              <a:rPr lang="en-US" altLang="ja-JP" dirty="0" smtClean="0"/>
              <a:t>1,200</a:t>
            </a:r>
            <a:r>
              <a:rPr lang="ja-JP" altLang="en-US" dirty="0" smtClean="0"/>
              <a:t>箇所に設置している</a:t>
            </a:r>
            <a:r>
              <a:rPr lang="en-US" altLang="ja-JP" dirty="0" smtClean="0"/>
              <a:t>GPS</a:t>
            </a:r>
            <a:r>
              <a:rPr lang="ja-JP" altLang="en-US" dirty="0" smtClean="0"/>
              <a:t>連続観測局</a:t>
            </a:r>
            <a:endParaRPr lang="en-US" altLang="ja-JP" dirty="0" smtClean="0"/>
          </a:p>
          <a:p>
            <a:r>
              <a:rPr lang="en-US" altLang="ja-JP" dirty="0" smtClean="0"/>
              <a:t>1994</a:t>
            </a:r>
            <a:r>
              <a:rPr lang="ja-JP" altLang="en-US" dirty="0" smtClean="0"/>
              <a:t>年～</a:t>
            </a:r>
            <a:endParaRPr lang="en-US" altLang="ja-JP" dirty="0" smtClean="0"/>
          </a:p>
          <a:p>
            <a:r>
              <a:rPr lang="ja-JP" altLang="en-US" dirty="0" smtClean="0"/>
              <a:t>地殻変動等の連続観測</a:t>
            </a:r>
            <a:endParaRPr lang="en-US" altLang="ja-JP" dirty="0" smtClean="0"/>
          </a:p>
          <a:p>
            <a:r>
              <a:rPr lang="ja-JP" altLang="en-US" dirty="0" smtClean="0"/>
              <a:t>ディファレンシャル／キネマティック補正のための基準局データを提供</a:t>
            </a:r>
            <a:endParaRPr lang="ja-JP" altLang="en-US" dirty="0"/>
          </a:p>
        </p:txBody>
      </p:sp>
      <p:sp>
        <p:nvSpPr>
          <p:cNvPr id="4" name="テキスト ボックス 3"/>
          <p:cNvSpPr txBox="1"/>
          <p:nvPr/>
        </p:nvSpPr>
        <p:spPr>
          <a:xfrm>
            <a:off x="7747464" y="6642556"/>
            <a:ext cx="1396536" cy="215444"/>
          </a:xfrm>
          <a:prstGeom prst="rect">
            <a:avLst/>
          </a:prstGeom>
          <a:noFill/>
        </p:spPr>
        <p:txBody>
          <a:bodyPr wrap="none" rtlCol="0">
            <a:spAutoFit/>
          </a:bodyPr>
          <a:lstStyle/>
          <a:p>
            <a:r>
              <a:rPr kumimoji="1" lang="en-US" altLang="ja-JP" sz="800" dirty="0" smtClean="0">
                <a:solidFill>
                  <a:schemeClr val="bg1"/>
                </a:solidFill>
                <a:latin typeface="Century Gothic" pitchFamily="34" charset="0"/>
              </a:rPr>
              <a:t>photo: </a:t>
            </a:r>
            <a:r>
              <a:rPr kumimoji="1" lang="en-US" altLang="ja-JP" sz="800" dirty="0" err="1" smtClean="0">
                <a:solidFill>
                  <a:schemeClr val="bg1"/>
                </a:solidFill>
                <a:latin typeface="Century Gothic" pitchFamily="34" charset="0"/>
              </a:rPr>
              <a:t>yuichi</a:t>
            </a:r>
            <a:r>
              <a:rPr kumimoji="1" lang="en-US" altLang="ja-JP" sz="800" dirty="0" smtClean="0">
                <a:solidFill>
                  <a:schemeClr val="bg1"/>
                </a:solidFill>
                <a:latin typeface="Century Gothic" pitchFamily="34" charset="0"/>
              </a:rPr>
              <a:t> </a:t>
            </a:r>
            <a:r>
              <a:rPr kumimoji="1" lang="en-US" altLang="ja-JP" sz="800" dirty="0" err="1" smtClean="0">
                <a:solidFill>
                  <a:schemeClr val="bg1"/>
                </a:solidFill>
                <a:latin typeface="Century Gothic" pitchFamily="34" charset="0"/>
              </a:rPr>
              <a:t>hayakawa</a:t>
            </a:r>
            <a:endParaRPr kumimoji="1" lang="ja-JP" altLang="en-US" sz="800" dirty="0">
              <a:solidFill>
                <a:schemeClr val="bg1"/>
              </a:solidFill>
              <a:latin typeface="Century Gothic" pitchFamily="34" charset="0"/>
            </a:endParaRPr>
          </a:p>
        </p:txBody>
      </p:sp>
    </p:spTree>
    <p:extLst>
      <p:ext uri="{BB962C8B-B14F-4D97-AF65-F5344CB8AC3E}">
        <p14:creationId xmlns:p14="http://schemas.microsoft.com/office/powerpoint/2010/main" val="25802400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ここで学ぶこと</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主題属性とは</a:t>
            </a:r>
            <a:endParaRPr kumimoji="1" lang="en-US" altLang="ja-JP" dirty="0" smtClean="0"/>
          </a:p>
          <a:p>
            <a:r>
              <a:rPr kumimoji="1" lang="ja-JP" altLang="en-US" dirty="0" smtClean="0"/>
              <a:t>現地調査による主題属性の取得</a:t>
            </a:r>
            <a:endParaRPr kumimoji="1" lang="en-US" altLang="ja-JP" dirty="0" smtClean="0"/>
          </a:p>
          <a:p>
            <a:pPr lvl="1"/>
            <a:r>
              <a:rPr lang="en-US" altLang="ja-JP" dirty="0" smtClean="0"/>
              <a:t>GNSS</a:t>
            </a:r>
            <a:r>
              <a:rPr lang="ja-JP" altLang="en-US" dirty="0" smtClean="0"/>
              <a:t>（</a:t>
            </a:r>
            <a:r>
              <a:rPr lang="en-US" altLang="ja-JP" dirty="0" smtClean="0"/>
              <a:t>GPS</a:t>
            </a:r>
            <a:r>
              <a:rPr lang="ja-JP" altLang="en-US" dirty="0" smtClean="0"/>
              <a:t>）</a:t>
            </a:r>
            <a:endParaRPr lang="en-US" altLang="ja-JP" dirty="0" smtClean="0"/>
          </a:p>
          <a:p>
            <a:pPr lvl="1"/>
            <a:r>
              <a:rPr kumimoji="1" lang="ja-JP" altLang="en-US" dirty="0" smtClean="0"/>
              <a:t>デジタルカメラ</a:t>
            </a:r>
            <a:endParaRPr kumimoji="1" lang="en-US" altLang="ja-JP" dirty="0" smtClean="0"/>
          </a:p>
          <a:p>
            <a:r>
              <a:rPr lang="ja-JP" altLang="en-US" dirty="0" smtClean="0"/>
              <a:t>空中写真・衛星画像の利用</a:t>
            </a:r>
            <a:endParaRPr lang="en-US" altLang="ja-JP" dirty="0" smtClean="0"/>
          </a:p>
          <a:p>
            <a:pPr lvl="1"/>
            <a:r>
              <a:rPr lang="ja-JP" altLang="en-US" dirty="0" smtClean="0"/>
              <a:t>データ取得の原理</a:t>
            </a:r>
            <a:endParaRPr lang="en-US" altLang="ja-JP" dirty="0" smtClean="0"/>
          </a:p>
          <a:p>
            <a:pPr lvl="1"/>
            <a:r>
              <a:rPr lang="ja-JP" altLang="en-US" dirty="0" smtClean="0"/>
              <a:t>画像処理・</a:t>
            </a:r>
            <a:r>
              <a:rPr lang="en-US" altLang="ja-JP" dirty="0" smtClean="0"/>
              <a:t>GIS</a:t>
            </a:r>
            <a:r>
              <a:rPr lang="ja-JP" altLang="en-US" dirty="0" smtClean="0"/>
              <a:t>での利用</a:t>
            </a:r>
            <a:endParaRPr lang="en-US" altLang="ja-JP" dirty="0" smtClean="0"/>
          </a:p>
        </p:txBody>
      </p:sp>
      <p:sp>
        <p:nvSpPr>
          <p:cNvPr id="4" name="テキスト ボックス 3"/>
          <p:cNvSpPr txBox="1"/>
          <p:nvPr/>
        </p:nvSpPr>
        <p:spPr>
          <a:xfrm>
            <a:off x="7387996" y="6908341"/>
            <a:ext cx="184666"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107083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ファイル:Qzss-45-0.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38218" y="1418871"/>
            <a:ext cx="1473200" cy="355852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smtClean="0"/>
              <a:t>準天頂衛星システム</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smtClean="0"/>
              <a:t>QZSS: Quasi-Zenith Satellite System</a:t>
            </a:r>
          </a:p>
          <a:p>
            <a:pPr lvl="1"/>
            <a:r>
              <a:rPr lang="zh-TW" altLang="en-US" dirty="0"/>
              <a:t>宇宙航空研究開発機構（</a:t>
            </a:r>
            <a:r>
              <a:rPr lang="en-US" altLang="zh-TW" dirty="0"/>
              <a:t>JAXA</a:t>
            </a:r>
            <a:r>
              <a:rPr lang="zh-TW" altLang="en-US" dirty="0"/>
              <a:t>）</a:t>
            </a:r>
          </a:p>
          <a:p>
            <a:r>
              <a:rPr lang="ja-JP" altLang="en-US" dirty="0" smtClean="0"/>
              <a:t>準天頂衛星初号機みちびき </a:t>
            </a:r>
            <a:r>
              <a:rPr lang="en-US" altLang="ja-JP" dirty="0" smtClean="0"/>
              <a:t>(QZS-1)</a:t>
            </a:r>
          </a:p>
          <a:p>
            <a:pPr lvl="1"/>
            <a:r>
              <a:rPr lang="en-US" altLang="ja-JP" dirty="0" smtClean="0"/>
              <a:t>2010</a:t>
            </a:r>
            <a:r>
              <a:rPr lang="ja-JP" altLang="en-US" dirty="0"/>
              <a:t>年</a:t>
            </a:r>
            <a:r>
              <a:rPr lang="en-US" altLang="ja-JP" dirty="0"/>
              <a:t>9</a:t>
            </a:r>
            <a:r>
              <a:rPr lang="ja-JP" altLang="en-US" dirty="0"/>
              <a:t>月</a:t>
            </a:r>
            <a:r>
              <a:rPr lang="en-US" altLang="ja-JP" dirty="0"/>
              <a:t>11</a:t>
            </a:r>
            <a:r>
              <a:rPr lang="ja-JP" altLang="en-US" dirty="0" smtClean="0"/>
              <a:t>日打ち上げ</a:t>
            </a:r>
            <a:endParaRPr lang="en-US" altLang="ja-JP" dirty="0" smtClean="0"/>
          </a:p>
          <a:p>
            <a:r>
              <a:rPr lang="en-US" altLang="ja-JP" dirty="0" smtClean="0"/>
              <a:t>GPS</a:t>
            </a:r>
            <a:r>
              <a:rPr lang="ja-JP" altLang="en-US" dirty="0" smtClean="0"/>
              <a:t>の補完・補強</a:t>
            </a:r>
            <a:endParaRPr lang="en-US" altLang="ja-JP" dirty="0" smtClean="0"/>
          </a:p>
          <a:p>
            <a:pPr lvl="1"/>
            <a:r>
              <a:rPr kumimoji="1" lang="ja-JP" altLang="en-US" dirty="0" smtClean="0"/>
              <a:t>常に天頂付近に衛星がある！</a:t>
            </a:r>
            <a:endParaRPr kumimoji="1" lang="en-US" altLang="ja-JP" dirty="0" smtClean="0"/>
          </a:p>
          <a:p>
            <a:pPr lvl="1"/>
            <a:r>
              <a:rPr lang="ja-JP" altLang="en-US" dirty="0" smtClean="0"/>
              <a:t>補正信号</a:t>
            </a:r>
            <a:r>
              <a:rPr lang="ja-JP" altLang="en-US" dirty="0" smtClean="0">
                <a:sym typeface="Wingdings" pitchFamily="2" charset="2"/>
              </a:rPr>
              <a:t></a:t>
            </a:r>
            <a:r>
              <a:rPr lang="ja-JP" altLang="en-US" dirty="0" smtClean="0"/>
              <a:t>測位</a:t>
            </a:r>
            <a:r>
              <a:rPr lang="ja-JP" altLang="en-US" dirty="0"/>
              <a:t>精度を</a:t>
            </a:r>
            <a:r>
              <a:rPr lang="ja-JP" altLang="en-US" dirty="0" smtClean="0"/>
              <a:t>高める</a:t>
            </a:r>
            <a:endParaRPr lang="en-US" altLang="ja-JP" dirty="0" smtClean="0"/>
          </a:p>
          <a:p>
            <a:pPr lvl="1"/>
            <a:r>
              <a:rPr lang="ja-JP" altLang="en-US" dirty="0" smtClean="0"/>
              <a:t>目標精度</a:t>
            </a:r>
            <a:endParaRPr lang="en-US" altLang="ja-JP" dirty="0" smtClean="0"/>
          </a:p>
          <a:p>
            <a:pPr lvl="2"/>
            <a:r>
              <a:rPr lang="ja-JP" altLang="en-US" dirty="0" smtClean="0"/>
              <a:t>高速</a:t>
            </a:r>
            <a:r>
              <a:rPr lang="ja-JP" altLang="en-US" dirty="0"/>
              <a:t>移動体で１</a:t>
            </a:r>
            <a:r>
              <a:rPr lang="en-US" altLang="ja-JP" dirty="0"/>
              <a:t>m</a:t>
            </a:r>
            <a:r>
              <a:rPr lang="ja-JP" altLang="en-US" dirty="0" smtClean="0"/>
              <a:t>以下</a:t>
            </a:r>
            <a:endParaRPr lang="en-US" altLang="ja-JP" dirty="0"/>
          </a:p>
          <a:p>
            <a:pPr lvl="2"/>
            <a:r>
              <a:rPr lang="ja-JP" altLang="en-US" dirty="0" smtClean="0"/>
              <a:t>低速</a:t>
            </a:r>
            <a:r>
              <a:rPr lang="ja-JP" altLang="en-US" dirty="0"/>
              <a:t>移動体で</a:t>
            </a:r>
            <a:r>
              <a:rPr lang="ja-JP" altLang="en-US" dirty="0" smtClean="0"/>
              <a:t>数</a:t>
            </a:r>
            <a:r>
              <a:rPr lang="en-US" altLang="ja-JP" dirty="0" smtClean="0"/>
              <a:t>cm</a:t>
            </a:r>
            <a:endParaRPr lang="ja-JP" altLang="en-US" dirty="0"/>
          </a:p>
          <a:p>
            <a:pPr lvl="1"/>
            <a:endParaRPr kumimoji="1" lang="en-US" altLang="ja-JP" dirty="0" smtClean="0"/>
          </a:p>
        </p:txBody>
      </p:sp>
      <p:sp>
        <p:nvSpPr>
          <p:cNvPr id="4" name="正方形/長方形 3"/>
          <p:cNvSpPr/>
          <p:nvPr/>
        </p:nvSpPr>
        <p:spPr>
          <a:xfrm>
            <a:off x="6715056" y="6299160"/>
            <a:ext cx="2396362" cy="369332"/>
          </a:xfrm>
          <a:prstGeom prst="rect">
            <a:avLst/>
          </a:prstGeom>
        </p:spPr>
        <p:txBody>
          <a:bodyPr wrap="none">
            <a:spAutoFit/>
          </a:bodyPr>
          <a:lstStyle/>
          <a:p>
            <a:r>
              <a:rPr lang="en-US" altLang="ja-JP" dirty="0">
                <a:hlinkClick r:id="rId4"/>
              </a:rPr>
              <a:t>http://qz-vision.jaxa.jp/</a:t>
            </a:r>
            <a:endParaRPr lang="ja-JP" altLang="en-US" dirty="0"/>
          </a:p>
        </p:txBody>
      </p:sp>
      <p:pic>
        <p:nvPicPr>
          <p:cNvPr id="8" name="Picture 4" descr="準天頂衛星＋GPSの場合"/>
          <p:cNvPicPr>
            <a:picLocks noChangeAspect="1" noChangeArrowheads="1"/>
          </p:cNvPicPr>
          <p:nvPr/>
        </p:nvPicPr>
        <p:blipFill>
          <a:blip r:embed="rId5" cstate="print"/>
          <a:srcRect/>
          <a:stretch>
            <a:fillRect/>
          </a:stretch>
        </p:blipFill>
        <p:spPr bwMode="auto">
          <a:xfrm>
            <a:off x="4839324" y="4977391"/>
            <a:ext cx="2396972" cy="1372811"/>
          </a:xfrm>
          <a:prstGeom prst="rect">
            <a:avLst/>
          </a:prstGeom>
          <a:noFill/>
        </p:spPr>
      </p:pic>
    </p:spTree>
    <p:extLst>
      <p:ext uri="{BB962C8B-B14F-4D97-AF65-F5344CB8AC3E}">
        <p14:creationId xmlns:p14="http://schemas.microsoft.com/office/powerpoint/2010/main" val="8829472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GNSS</a:t>
            </a:r>
            <a:r>
              <a:rPr lang="ja-JP" altLang="en-US" dirty="0" smtClean="0"/>
              <a:t>とデジタルカメラの活用</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現地の</a:t>
            </a:r>
            <a:r>
              <a:rPr lang="ja-JP" altLang="en-US" dirty="0" smtClean="0"/>
              <a:t>様子の記録：デジタルファイルは管理や後処理が容易</a:t>
            </a:r>
            <a:endParaRPr lang="en-US" altLang="ja-JP" dirty="0"/>
          </a:p>
          <a:p>
            <a:pPr lvl="1"/>
            <a:r>
              <a:rPr lang="ja-JP" altLang="en-US" dirty="0" smtClean="0"/>
              <a:t>デジタルカメラ（デジカメ）</a:t>
            </a:r>
            <a:endParaRPr lang="en-US" altLang="ja-JP" dirty="0" smtClean="0"/>
          </a:p>
          <a:p>
            <a:pPr lvl="1"/>
            <a:r>
              <a:rPr lang="ja-JP" altLang="en-US" dirty="0" smtClean="0"/>
              <a:t>デジタル</a:t>
            </a:r>
            <a:r>
              <a:rPr lang="ja-JP" altLang="en-US" dirty="0"/>
              <a:t>ビデオカメラ</a:t>
            </a:r>
            <a:endParaRPr lang="en-US" altLang="ja-JP" dirty="0" smtClean="0"/>
          </a:p>
          <a:p>
            <a:r>
              <a:rPr lang="en-US" altLang="ja-JP" dirty="0" err="1" smtClean="0"/>
              <a:t>Exif</a:t>
            </a:r>
            <a:r>
              <a:rPr lang="ja-JP" altLang="en-US" sz="2800" dirty="0" smtClean="0"/>
              <a:t>（</a:t>
            </a:r>
            <a:r>
              <a:rPr lang="en-US" altLang="ja-JP" sz="2800" dirty="0"/>
              <a:t>Exchangeable </a:t>
            </a:r>
            <a:r>
              <a:rPr lang="en-US" altLang="ja-JP" sz="2800" dirty="0" smtClean="0"/>
              <a:t>Image File Format</a:t>
            </a:r>
            <a:r>
              <a:rPr lang="ja-JP" altLang="en-US" sz="2800" dirty="0"/>
              <a:t>）</a:t>
            </a:r>
            <a:r>
              <a:rPr lang="ja-JP" altLang="en-US" dirty="0"/>
              <a:t> </a:t>
            </a:r>
            <a:endParaRPr lang="en-US" altLang="ja-JP" dirty="0" smtClean="0"/>
          </a:p>
          <a:p>
            <a:pPr lvl="1"/>
            <a:r>
              <a:rPr lang="ja-JP" altLang="en-US" dirty="0" smtClean="0"/>
              <a:t>画像ファイルのメタデータのフォーマット</a:t>
            </a:r>
            <a:endParaRPr lang="en-US" altLang="ja-JP" dirty="0" smtClean="0"/>
          </a:p>
          <a:p>
            <a:pPr lvl="1"/>
            <a:r>
              <a:rPr lang="ja-JP" altLang="en-US" dirty="0" smtClean="0"/>
              <a:t>撮影時間、撮影条件などの情報が含まれる</a:t>
            </a:r>
            <a:endParaRPr lang="en-US" altLang="ja-JP" dirty="0" smtClean="0"/>
          </a:p>
          <a:p>
            <a:pPr lvl="1"/>
            <a:r>
              <a:rPr lang="ja-JP" altLang="en-US" dirty="0"/>
              <a:t>位置</a:t>
            </a:r>
            <a:r>
              <a:rPr lang="ja-JP" altLang="en-US" dirty="0" smtClean="0"/>
              <a:t>情報も書き込むことが可能</a:t>
            </a:r>
            <a:endParaRPr lang="en-US" altLang="ja-JP" dirty="0" smtClean="0"/>
          </a:p>
        </p:txBody>
      </p:sp>
    </p:spTree>
    <p:extLst>
      <p:ext uri="{BB962C8B-B14F-4D97-AF65-F5344CB8AC3E}">
        <p14:creationId xmlns:p14="http://schemas.microsoft.com/office/powerpoint/2010/main" val="1128370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GPS</a:t>
            </a:r>
            <a:r>
              <a:rPr kumimoji="1" lang="ja-JP" altLang="en-US" dirty="0" smtClean="0"/>
              <a:t>＋デジカメ</a:t>
            </a:r>
            <a:endParaRPr kumimoji="1" lang="ja-JP" altLang="en-US" dirty="0"/>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38746" y="1189573"/>
            <a:ext cx="2621085" cy="199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352181" y="3200898"/>
            <a:ext cx="2137124" cy="369332"/>
          </a:xfrm>
          <a:prstGeom prst="rect">
            <a:avLst/>
          </a:prstGeom>
        </p:spPr>
        <p:txBody>
          <a:bodyPr wrap="none">
            <a:spAutoFit/>
          </a:bodyPr>
          <a:lstStyle/>
          <a:p>
            <a:r>
              <a:rPr lang="en-US" altLang="ja-JP" b="1" dirty="0" smtClean="0">
                <a:latin typeface="ヒラギノ角ゴ ProN W3" pitchFamily="34" charset="-128"/>
                <a:ea typeface="ヒラギノ角ゴ ProN W3" pitchFamily="34" charset="-128"/>
              </a:rPr>
              <a:t>CASIO EX-H20G</a:t>
            </a:r>
            <a:endParaRPr lang="en-US" altLang="ja-JP" b="1" dirty="0">
              <a:latin typeface="ヒラギノ角ゴ ProN W3" pitchFamily="34" charset="-128"/>
              <a:ea typeface="ヒラギノ角ゴ ProN W3" pitchFamily="34" charset="-128"/>
            </a:endParaRPr>
          </a:p>
        </p:txBody>
      </p:sp>
      <p:pic>
        <p:nvPicPr>
          <p:cNvPr id="3076" name="Picture 4" descr="http://blogimg.goo.ne.jp/user_image/71/4e/bf9cf13257252da0ec5ecf6ae87088a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1766" y="2740260"/>
            <a:ext cx="3650360" cy="365036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781898" y="6021288"/>
            <a:ext cx="2133918" cy="369332"/>
          </a:xfrm>
          <a:prstGeom prst="rect">
            <a:avLst/>
          </a:prstGeom>
        </p:spPr>
        <p:txBody>
          <a:bodyPr wrap="none">
            <a:spAutoFit/>
          </a:bodyPr>
          <a:lstStyle/>
          <a:p>
            <a:r>
              <a:rPr lang="en-US" altLang="ja-JP" b="1" dirty="0" smtClean="0">
                <a:latin typeface="ヒラギノ角ゴ ProN W3" pitchFamily="34" charset="-128"/>
                <a:ea typeface="ヒラギノ角ゴ ProN W3" pitchFamily="34" charset="-128"/>
              </a:rPr>
              <a:t>Nikon Dxx+GP-1</a:t>
            </a:r>
            <a:endParaRPr lang="en-US" altLang="ja-JP" b="1" dirty="0">
              <a:latin typeface="ヒラギノ角ゴ ProN W3" pitchFamily="34" charset="-128"/>
              <a:ea typeface="ヒラギノ角ゴ ProN W3" pitchFamily="34" charset="-128"/>
            </a:endParaRPr>
          </a:p>
        </p:txBody>
      </p:sp>
      <p:pic>
        <p:nvPicPr>
          <p:cNvPr id="3078" name="Picture 6" descr="http://photo.sankei.jp.msn.com/review/data/2011/panasonic/TZ20/~/media/review/2011/new_camera/panasonic/tz20/pana_640_DMC-TZ20-K_slant.jpg?mh=426&amp;mw=640"/>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914253" y="1484784"/>
            <a:ext cx="3258147" cy="1976896"/>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5940152" y="3429000"/>
            <a:ext cx="2775696" cy="369332"/>
          </a:xfrm>
          <a:prstGeom prst="rect">
            <a:avLst/>
          </a:prstGeom>
        </p:spPr>
        <p:txBody>
          <a:bodyPr wrap="none">
            <a:spAutoFit/>
          </a:bodyPr>
          <a:lstStyle/>
          <a:p>
            <a:r>
              <a:rPr lang="en-US" altLang="ja-JP" b="1" dirty="0" smtClean="0">
                <a:latin typeface="ヒラギノ角ゴ ProN W3" pitchFamily="34" charset="-128"/>
                <a:ea typeface="ヒラギノ角ゴ ProN W3" pitchFamily="34" charset="-128"/>
              </a:rPr>
              <a:t>Panasonic DMC-TZ20</a:t>
            </a:r>
            <a:endParaRPr lang="en-US" altLang="ja-JP" b="1" dirty="0">
              <a:latin typeface="ヒラギノ角ゴ ProN W3" pitchFamily="34" charset="-128"/>
              <a:ea typeface="ヒラギノ角ゴ ProN W3" pitchFamily="34" charset="-128"/>
            </a:endParaRPr>
          </a:p>
        </p:txBody>
      </p:sp>
      <p:pic>
        <p:nvPicPr>
          <p:cNvPr id="3079"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273"/>
          <a:stretch/>
        </p:blipFill>
        <p:spPr bwMode="auto">
          <a:xfrm>
            <a:off x="5376513" y="3985173"/>
            <a:ext cx="2795887" cy="186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6576797" y="5661248"/>
            <a:ext cx="2161169" cy="369332"/>
          </a:xfrm>
          <a:prstGeom prst="rect">
            <a:avLst/>
          </a:prstGeom>
        </p:spPr>
        <p:txBody>
          <a:bodyPr wrap="none">
            <a:spAutoFit/>
          </a:bodyPr>
          <a:lstStyle/>
          <a:p>
            <a:r>
              <a:rPr lang="en-US" altLang="ja-JP" b="1" dirty="0" smtClean="0">
                <a:latin typeface="ヒラギノ角ゴ ProN W3" pitchFamily="34" charset="-128"/>
                <a:ea typeface="ヒラギノ角ゴ ProN W3" pitchFamily="34" charset="-128"/>
              </a:rPr>
              <a:t>Sony DSC-HX7V</a:t>
            </a:r>
            <a:endParaRPr lang="en-US" altLang="ja-JP" b="1" dirty="0">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960301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617548"/>
            <a:ext cx="3469371" cy="292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角丸四角形吹き出し 4"/>
          <p:cNvSpPr/>
          <p:nvPr/>
        </p:nvSpPr>
        <p:spPr>
          <a:xfrm>
            <a:off x="4572000" y="1412776"/>
            <a:ext cx="4499992" cy="2088232"/>
          </a:xfrm>
          <a:prstGeom prst="wedgeRoundRectCallout">
            <a:avLst>
              <a:gd name="adj1" fmla="val -796"/>
              <a:gd name="adj2" fmla="val 77841"/>
              <a:gd name="adj3" fmla="val 16667"/>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err="1" smtClean="0"/>
              <a:t>Geotagging</a:t>
            </a:r>
            <a:endParaRPr kumimoji="1" lang="ja-JP" alt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57438"/>
            <a:ext cx="31683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右矢印 3"/>
          <p:cNvSpPr/>
          <p:nvPr/>
        </p:nvSpPr>
        <p:spPr>
          <a:xfrm>
            <a:off x="2987824" y="3501008"/>
            <a:ext cx="1872208" cy="1296144"/>
          </a:xfrm>
          <a:prstGeom prst="rightArrow">
            <a:avLst>
              <a:gd name="adj1" fmla="val 55558"/>
              <a:gd name="adj2" fmla="val 65285"/>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rot="20284654">
            <a:off x="3215661" y="3902328"/>
            <a:ext cx="708207" cy="523220"/>
          </a:xfrm>
          <a:prstGeom prst="rect">
            <a:avLst/>
          </a:prstGeom>
          <a:noFill/>
        </p:spPr>
        <p:txBody>
          <a:bodyPr wrap="none" rtlCol="0">
            <a:spAutoFit/>
          </a:bodyPr>
          <a:lstStyle/>
          <a:p>
            <a:r>
              <a:rPr kumimoji="1" lang="en-US" altLang="ja-JP" sz="2800" dirty="0" smtClean="0">
                <a:ln>
                  <a:solidFill>
                    <a:srgbClr val="555555"/>
                  </a:solidFill>
                </a:ln>
                <a:solidFill>
                  <a:schemeClr val="bg1"/>
                </a:solidFill>
                <a:latin typeface="Impact" pitchFamily="34" charset="0"/>
              </a:rPr>
              <a:t>LOG</a:t>
            </a:r>
            <a:endParaRPr kumimoji="1" lang="ja-JP" altLang="en-US" sz="2800" dirty="0">
              <a:ln>
                <a:solidFill>
                  <a:srgbClr val="555555"/>
                </a:solidFill>
              </a:ln>
              <a:solidFill>
                <a:schemeClr val="bg1"/>
              </a:solidFill>
              <a:latin typeface="Impact" pitchFamily="34" charset="0"/>
            </a:endParaRPr>
          </a:p>
        </p:txBody>
      </p:sp>
      <p:pic>
        <p:nvPicPr>
          <p:cNvPr id="3" name="図 2" descr="ピクチャ 2.png"/>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52528" y="1545119"/>
            <a:ext cx="4211960" cy="1811873"/>
          </a:xfrm>
          <a:prstGeom prst="rect">
            <a:avLst/>
          </a:prstGeom>
        </p:spPr>
      </p:pic>
    </p:spTree>
    <p:extLst>
      <p:ext uri="{BB962C8B-B14F-4D97-AF65-F5344CB8AC3E}">
        <p14:creationId xmlns:p14="http://schemas.microsoft.com/office/powerpoint/2010/main" val="3332314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ジオタグ画像の表示</a:t>
            </a:r>
            <a:endParaRPr lang="ja-JP" alt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512" y="1556792"/>
            <a:ext cx="4320000" cy="3005487"/>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376" y="3227898"/>
            <a:ext cx="4502112" cy="3232664"/>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4620551" y="2710588"/>
            <a:ext cx="4185762" cy="461665"/>
          </a:xfrm>
          <a:prstGeom prst="rect">
            <a:avLst/>
          </a:prstGeom>
        </p:spPr>
        <p:txBody>
          <a:bodyPr wrap="none">
            <a:spAutoFit/>
          </a:bodyPr>
          <a:lstStyle/>
          <a:p>
            <a:pPr algn="ctr"/>
            <a:r>
              <a:rPr lang="ja-JP" altLang="en-US" sz="2400" dirty="0">
                <a:latin typeface="ヒラギノ角ゴ ProN W3" pitchFamily="34" charset="-128"/>
                <a:ea typeface="ヒラギノ角ゴ ProN W3" pitchFamily="34" charset="-128"/>
              </a:rPr>
              <a:t>ジオタグされたデジカメ画像</a:t>
            </a:r>
          </a:p>
        </p:txBody>
      </p:sp>
      <p:sp>
        <p:nvSpPr>
          <p:cNvPr id="9" name="正方形/長方形 8"/>
          <p:cNvSpPr/>
          <p:nvPr/>
        </p:nvSpPr>
        <p:spPr>
          <a:xfrm>
            <a:off x="1618802" y="4581128"/>
            <a:ext cx="1441420" cy="461665"/>
          </a:xfrm>
          <a:prstGeom prst="rect">
            <a:avLst/>
          </a:prstGeom>
        </p:spPr>
        <p:txBody>
          <a:bodyPr wrap="none">
            <a:spAutoFit/>
          </a:bodyPr>
          <a:lstStyle/>
          <a:p>
            <a:pPr algn="ctr"/>
            <a:r>
              <a:rPr lang="en-US" altLang="ja-JP" sz="2400" dirty="0" smtClean="0">
                <a:latin typeface="ヒラギノ角ゴ ProN W3" pitchFamily="34" charset="-128"/>
                <a:ea typeface="ヒラギノ角ゴ ProN W3" pitchFamily="34" charset="-128"/>
              </a:rPr>
              <a:t>GPS</a:t>
            </a:r>
            <a:r>
              <a:rPr lang="ja-JP" altLang="en-US" sz="2400" dirty="0" smtClean="0">
                <a:latin typeface="ヒラギノ角ゴ ProN W3" pitchFamily="34" charset="-128"/>
                <a:ea typeface="ヒラギノ角ゴ ProN W3" pitchFamily="34" charset="-128"/>
              </a:rPr>
              <a:t>ログ</a:t>
            </a:r>
            <a:endParaRPr lang="ja-JP" altLang="en-US" sz="2400" dirty="0">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3248291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レーザ距離計による地形計測</a:t>
            </a:r>
            <a:endParaRPr kumimoji="1" lang="ja-JP" altLang="en-US" dirty="0"/>
          </a:p>
        </p:txBody>
      </p:sp>
      <p:sp>
        <p:nvSpPr>
          <p:cNvPr id="4" name="テキスト プレースホルダー 3"/>
          <p:cNvSpPr>
            <a:spLocks noGrp="1"/>
          </p:cNvSpPr>
          <p:nvPr>
            <p:ph type="body" idx="1"/>
          </p:nvPr>
        </p:nvSpPr>
        <p:spPr/>
        <p:txBody>
          <a:bodyPr/>
          <a:lstStyle/>
          <a:p>
            <a:r>
              <a:rPr kumimoji="1" lang="ja-JP" altLang="en-US" dirty="0" smtClean="0"/>
              <a:t>現地調査の手法その２．</a:t>
            </a:r>
            <a:endParaRPr kumimoji="1" lang="ja-JP" altLang="en-US" dirty="0"/>
          </a:p>
        </p:txBody>
      </p:sp>
    </p:spTree>
    <p:extLst>
      <p:ext uri="{BB962C8B-B14F-4D97-AF65-F5344CB8AC3E}">
        <p14:creationId xmlns:p14="http://schemas.microsoft.com/office/powerpoint/2010/main" val="858917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図 64" descr="IMGP4530.JPG"/>
          <p:cNvPicPr>
            <a:picLocks noChangeAspect="1"/>
          </p:cNvPicPr>
          <p:nvPr/>
        </p:nvPicPr>
        <p:blipFill>
          <a:blip r:embed="rId3" cstate="print"/>
          <a:stretch>
            <a:fillRect/>
          </a:stretch>
        </p:blipFill>
        <p:spPr>
          <a:xfrm>
            <a:off x="798592" y="317500"/>
            <a:ext cx="5413216" cy="3600000"/>
          </a:xfrm>
          <a:prstGeom prst="rect">
            <a:avLst/>
          </a:prstGeom>
          <a:ln>
            <a:noFill/>
          </a:ln>
          <a:effectLst>
            <a:outerShdw blurRad="292100" dist="139700" dir="2700000" algn="tl" rotWithShape="0">
              <a:srgbClr val="333333">
                <a:alpha val="65000"/>
              </a:srgbClr>
            </a:outerShdw>
          </a:effectLst>
          <a:scene3d>
            <a:camera prst="perspectiveHeroicExtremeRightFacing" fov="7200000">
              <a:rot lat="21401018" lon="20681648" rev="329441"/>
            </a:camera>
            <a:lightRig rig="threePt" dir="t"/>
          </a:scene3d>
        </p:spPr>
      </p:pic>
      <p:grpSp>
        <p:nvGrpSpPr>
          <p:cNvPr id="2" name="グループ化 1"/>
          <p:cNvGrpSpPr/>
          <p:nvPr/>
        </p:nvGrpSpPr>
        <p:grpSpPr>
          <a:xfrm>
            <a:off x="3099063" y="2824490"/>
            <a:ext cx="6089971" cy="3681105"/>
            <a:chOff x="1116013" y="2989590"/>
            <a:chExt cx="6089971" cy="3681105"/>
          </a:xfrm>
        </p:grpSpPr>
        <p:sp>
          <p:nvSpPr>
            <p:cNvPr id="3" name="Oval 6"/>
            <p:cNvSpPr>
              <a:spLocks noChangeArrowheads="1"/>
            </p:cNvSpPr>
            <p:nvPr/>
          </p:nvSpPr>
          <p:spPr bwMode="auto">
            <a:xfrm>
              <a:off x="1562100" y="5449888"/>
              <a:ext cx="439738" cy="88900"/>
            </a:xfrm>
            <a:prstGeom prst="ellipse">
              <a:avLst/>
            </a:prstGeom>
            <a:noFill/>
            <a:ln w="31750">
              <a:solidFill>
                <a:schemeClr val="tx1"/>
              </a:solidFill>
              <a:round/>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4" name="Group 7"/>
            <p:cNvGrpSpPr>
              <a:grpSpLocks/>
            </p:cNvGrpSpPr>
            <p:nvPr/>
          </p:nvGrpSpPr>
          <p:grpSpPr bwMode="auto">
            <a:xfrm flipH="1">
              <a:off x="1547808" y="4448175"/>
              <a:ext cx="717551" cy="1074738"/>
              <a:chOff x="1594" y="2324"/>
              <a:chExt cx="438" cy="677"/>
            </a:xfrm>
          </p:grpSpPr>
          <p:sp>
            <p:nvSpPr>
              <p:cNvPr id="58" name="Freeform 8"/>
              <p:cNvSpPr>
                <a:spLocks/>
              </p:cNvSpPr>
              <p:nvPr/>
            </p:nvSpPr>
            <p:spPr bwMode="auto">
              <a:xfrm>
                <a:off x="1695" y="2324"/>
                <a:ext cx="337" cy="677"/>
              </a:xfrm>
              <a:custGeom>
                <a:avLst/>
                <a:gdLst/>
                <a:ahLst/>
                <a:cxnLst>
                  <a:cxn ang="0">
                    <a:pos x="166" y="241"/>
                  </a:cxn>
                  <a:cxn ang="0">
                    <a:pos x="144" y="226"/>
                  </a:cxn>
                  <a:cxn ang="0">
                    <a:pos x="203" y="12"/>
                  </a:cxn>
                  <a:cxn ang="0">
                    <a:pos x="284" y="19"/>
                  </a:cxn>
                  <a:cxn ang="0">
                    <a:pos x="284" y="167"/>
                  </a:cxn>
                  <a:cxn ang="0">
                    <a:pos x="262" y="182"/>
                  </a:cxn>
                  <a:cxn ang="0">
                    <a:pos x="247" y="677"/>
                  </a:cxn>
                  <a:cxn ang="0">
                    <a:pos x="218" y="588"/>
                  </a:cxn>
                  <a:cxn ang="0">
                    <a:pos x="195" y="581"/>
                  </a:cxn>
                  <a:cxn ang="0">
                    <a:pos x="136" y="677"/>
                  </a:cxn>
                  <a:cxn ang="0">
                    <a:pos x="85" y="374"/>
                  </a:cxn>
                  <a:cxn ang="0">
                    <a:pos x="18" y="322"/>
                  </a:cxn>
                  <a:cxn ang="0">
                    <a:pos x="18" y="241"/>
                  </a:cxn>
                  <a:cxn ang="0">
                    <a:pos x="26" y="270"/>
                  </a:cxn>
                  <a:cxn ang="0">
                    <a:pos x="40" y="293"/>
                  </a:cxn>
                  <a:cxn ang="0">
                    <a:pos x="129" y="307"/>
                  </a:cxn>
                  <a:cxn ang="0">
                    <a:pos x="188" y="256"/>
                  </a:cxn>
                  <a:cxn ang="0">
                    <a:pos x="166" y="241"/>
                  </a:cxn>
                </a:cxnLst>
                <a:rect l="0" t="0" r="r" b="b"/>
                <a:pathLst>
                  <a:path w="337" h="677">
                    <a:moveTo>
                      <a:pt x="166" y="241"/>
                    </a:moveTo>
                    <a:cubicBezTo>
                      <a:pt x="159" y="236"/>
                      <a:pt x="147" y="234"/>
                      <a:pt x="144" y="226"/>
                    </a:cubicBezTo>
                    <a:cubicBezTo>
                      <a:pt x="122" y="165"/>
                      <a:pt x="129" y="36"/>
                      <a:pt x="203" y="12"/>
                    </a:cubicBezTo>
                    <a:cubicBezTo>
                      <a:pt x="230" y="14"/>
                      <a:pt x="265" y="0"/>
                      <a:pt x="284" y="19"/>
                    </a:cubicBezTo>
                    <a:cubicBezTo>
                      <a:pt x="296" y="32"/>
                      <a:pt x="291" y="147"/>
                      <a:pt x="284" y="167"/>
                    </a:cubicBezTo>
                    <a:cubicBezTo>
                      <a:pt x="281" y="175"/>
                      <a:pt x="269" y="177"/>
                      <a:pt x="262" y="182"/>
                    </a:cubicBezTo>
                    <a:cubicBezTo>
                      <a:pt x="276" y="342"/>
                      <a:pt x="337" y="540"/>
                      <a:pt x="247" y="677"/>
                    </a:cubicBezTo>
                    <a:cubicBezTo>
                      <a:pt x="229" y="650"/>
                      <a:pt x="229" y="602"/>
                      <a:pt x="218" y="588"/>
                    </a:cubicBezTo>
                    <a:cubicBezTo>
                      <a:pt x="213" y="582"/>
                      <a:pt x="203" y="583"/>
                      <a:pt x="195" y="581"/>
                    </a:cubicBezTo>
                    <a:cubicBezTo>
                      <a:pt x="138" y="617"/>
                      <a:pt x="196" y="655"/>
                      <a:pt x="136" y="677"/>
                    </a:cubicBezTo>
                    <a:cubicBezTo>
                      <a:pt x="106" y="580"/>
                      <a:pt x="197" y="410"/>
                      <a:pt x="85" y="374"/>
                    </a:cubicBezTo>
                    <a:cubicBezTo>
                      <a:pt x="31" y="338"/>
                      <a:pt x="53" y="357"/>
                      <a:pt x="18" y="322"/>
                    </a:cubicBezTo>
                    <a:cubicBezTo>
                      <a:pt x="9" y="293"/>
                      <a:pt x="0" y="277"/>
                      <a:pt x="18" y="241"/>
                    </a:cubicBezTo>
                    <a:cubicBezTo>
                      <a:pt x="22" y="232"/>
                      <a:pt x="22" y="261"/>
                      <a:pt x="26" y="270"/>
                    </a:cubicBezTo>
                    <a:cubicBezTo>
                      <a:pt x="29" y="278"/>
                      <a:pt x="33" y="287"/>
                      <a:pt x="40" y="293"/>
                    </a:cubicBezTo>
                    <a:cubicBezTo>
                      <a:pt x="63" y="312"/>
                      <a:pt x="99" y="304"/>
                      <a:pt x="129" y="307"/>
                    </a:cubicBezTo>
                    <a:cubicBezTo>
                      <a:pt x="183" y="327"/>
                      <a:pt x="175" y="297"/>
                      <a:pt x="188" y="256"/>
                    </a:cubicBezTo>
                    <a:cubicBezTo>
                      <a:pt x="179" y="229"/>
                      <a:pt x="188" y="231"/>
                      <a:pt x="166" y="241"/>
                    </a:cubicBezTo>
                    <a:close/>
                  </a:path>
                </a:pathLst>
              </a:custGeom>
              <a:solidFill>
                <a:schemeClr val="accent1"/>
              </a:solidFill>
              <a:ln w="9525" cap="flat" cmpd="sng">
                <a:noFill/>
                <a:prstDash val="solid"/>
                <a:round/>
                <a:headEnd type="none" w="med" len="med"/>
                <a:tailEnd type="none"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59" name="Group 9"/>
              <p:cNvGrpSpPr>
                <a:grpSpLocks/>
              </p:cNvGrpSpPr>
              <p:nvPr/>
            </p:nvGrpSpPr>
            <p:grpSpPr bwMode="auto">
              <a:xfrm rot="-600000">
                <a:off x="1594" y="2470"/>
                <a:ext cx="166" cy="96"/>
                <a:chOff x="4511" y="2726"/>
                <a:chExt cx="166" cy="96"/>
              </a:xfrm>
            </p:grpSpPr>
            <p:sp>
              <p:nvSpPr>
                <p:cNvPr id="60" name="Rectangle 10"/>
                <p:cNvSpPr>
                  <a:spLocks noChangeArrowheads="1"/>
                </p:cNvSpPr>
                <p:nvPr/>
              </p:nvSpPr>
              <p:spPr bwMode="auto">
                <a:xfrm>
                  <a:off x="4511" y="2726"/>
                  <a:ext cx="163" cy="96"/>
                </a:xfrm>
                <a:prstGeom prst="rect">
                  <a:avLst/>
                </a:prstGeom>
                <a:solidFill>
                  <a:srgbClr val="FFFF00"/>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61" name="Rectangle 11"/>
                <p:cNvSpPr>
                  <a:spLocks noChangeArrowheads="1"/>
                </p:cNvSpPr>
                <p:nvPr/>
              </p:nvSpPr>
              <p:spPr bwMode="auto">
                <a:xfrm>
                  <a:off x="4646" y="2726"/>
                  <a:ext cx="31" cy="53"/>
                </a:xfrm>
                <a:prstGeom prst="rect">
                  <a:avLst/>
                </a:prstGeom>
                <a:solidFill>
                  <a:schemeClr val="bg2"/>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grpSp>
        <p:sp>
          <p:nvSpPr>
            <p:cNvPr id="5" name="Oval 12"/>
            <p:cNvSpPr>
              <a:spLocks noChangeArrowheads="1"/>
            </p:cNvSpPr>
            <p:nvPr/>
          </p:nvSpPr>
          <p:spPr bwMode="auto">
            <a:xfrm>
              <a:off x="3159125" y="4905375"/>
              <a:ext cx="277813" cy="100013"/>
            </a:xfrm>
            <a:prstGeom prst="ellipse">
              <a:avLst/>
            </a:prstGeom>
            <a:noFill/>
            <a:ln w="31750">
              <a:solidFill>
                <a:schemeClr val="tx1"/>
              </a:solidFill>
              <a:round/>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6" name="Oval 13"/>
            <p:cNvSpPr>
              <a:spLocks noChangeArrowheads="1"/>
            </p:cNvSpPr>
            <p:nvPr/>
          </p:nvSpPr>
          <p:spPr bwMode="auto">
            <a:xfrm>
              <a:off x="4454525" y="4437063"/>
              <a:ext cx="139700" cy="50800"/>
            </a:xfrm>
            <a:prstGeom prst="ellipse">
              <a:avLst/>
            </a:prstGeom>
            <a:noFill/>
            <a:ln w="31750">
              <a:solidFill>
                <a:schemeClr val="tx1"/>
              </a:solidFill>
              <a:round/>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7" name="Oval 14"/>
            <p:cNvSpPr>
              <a:spLocks noChangeArrowheads="1"/>
            </p:cNvSpPr>
            <p:nvPr/>
          </p:nvSpPr>
          <p:spPr bwMode="auto">
            <a:xfrm>
              <a:off x="5080000" y="4818063"/>
              <a:ext cx="139700" cy="50800"/>
            </a:xfrm>
            <a:prstGeom prst="ellipse">
              <a:avLst/>
            </a:prstGeom>
            <a:noFill/>
            <a:ln w="31750">
              <a:solidFill>
                <a:schemeClr val="tx1"/>
              </a:solidFill>
              <a:round/>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8" name="Oval 15"/>
            <p:cNvSpPr>
              <a:spLocks noChangeArrowheads="1"/>
            </p:cNvSpPr>
            <p:nvPr/>
          </p:nvSpPr>
          <p:spPr bwMode="auto">
            <a:xfrm>
              <a:off x="2730500" y="4632325"/>
              <a:ext cx="139700" cy="50800"/>
            </a:xfrm>
            <a:prstGeom prst="ellipse">
              <a:avLst/>
            </a:prstGeom>
            <a:noFill/>
            <a:ln w="31750">
              <a:solidFill>
                <a:schemeClr val="tx1"/>
              </a:solidFill>
              <a:round/>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9" name="Oval 16"/>
            <p:cNvSpPr>
              <a:spLocks noChangeArrowheads="1"/>
            </p:cNvSpPr>
            <p:nvPr/>
          </p:nvSpPr>
          <p:spPr bwMode="auto">
            <a:xfrm>
              <a:off x="6434138" y="5056188"/>
              <a:ext cx="277812" cy="100012"/>
            </a:xfrm>
            <a:prstGeom prst="ellipse">
              <a:avLst/>
            </a:prstGeom>
            <a:noFill/>
            <a:ln w="31750">
              <a:solidFill>
                <a:schemeClr val="tx1"/>
              </a:solidFill>
              <a:round/>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15" name="Group 22"/>
            <p:cNvGrpSpPr>
              <a:grpSpLocks/>
            </p:cNvGrpSpPr>
            <p:nvPr/>
          </p:nvGrpSpPr>
          <p:grpSpPr bwMode="auto">
            <a:xfrm rot="20639413" flipH="1">
              <a:off x="2610925" y="4122876"/>
              <a:ext cx="346865" cy="519113"/>
              <a:chOff x="1597" y="2321"/>
              <a:chExt cx="439" cy="677"/>
            </a:xfrm>
          </p:grpSpPr>
          <p:sp>
            <p:nvSpPr>
              <p:cNvPr id="54" name="Freeform 23"/>
              <p:cNvSpPr>
                <a:spLocks/>
              </p:cNvSpPr>
              <p:nvPr/>
            </p:nvSpPr>
            <p:spPr bwMode="auto">
              <a:xfrm>
                <a:off x="1698" y="2321"/>
                <a:ext cx="338" cy="677"/>
              </a:xfrm>
              <a:custGeom>
                <a:avLst/>
                <a:gdLst/>
                <a:ahLst/>
                <a:cxnLst>
                  <a:cxn ang="0">
                    <a:pos x="166" y="241"/>
                  </a:cxn>
                  <a:cxn ang="0">
                    <a:pos x="144" y="226"/>
                  </a:cxn>
                  <a:cxn ang="0">
                    <a:pos x="203" y="12"/>
                  </a:cxn>
                  <a:cxn ang="0">
                    <a:pos x="284" y="19"/>
                  </a:cxn>
                  <a:cxn ang="0">
                    <a:pos x="284" y="167"/>
                  </a:cxn>
                  <a:cxn ang="0">
                    <a:pos x="262" y="182"/>
                  </a:cxn>
                  <a:cxn ang="0">
                    <a:pos x="247" y="677"/>
                  </a:cxn>
                  <a:cxn ang="0">
                    <a:pos x="218" y="588"/>
                  </a:cxn>
                  <a:cxn ang="0">
                    <a:pos x="195" y="581"/>
                  </a:cxn>
                  <a:cxn ang="0">
                    <a:pos x="136" y="677"/>
                  </a:cxn>
                  <a:cxn ang="0">
                    <a:pos x="85" y="374"/>
                  </a:cxn>
                  <a:cxn ang="0">
                    <a:pos x="18" y="322"/>
                  </a:cxn>
                  <a:cxn ang="0">
                    <a:pos x="18" y="241"/>
                  </a:cxn>
                  <a:cxn ang="0">
                    <a:pos x="26" y="270"/>
                  </a:cxn>
                  <a:cxn ang="0">
                    <a:pos x="40" y="293"/>
                  </a:cxn>
                  <a:cxn ang="0">
                    <a:pos x="129" y="307"/>
                  </a:cxn>
                  <a:cxn ang="0">
                    <a:pos x="188" y="256"/>
                  </a:cxn>
                  <a:cxn ang="0">
                    <a:pos x="166" y="241"/>
                  </a:cxn>
                </a:cxnLst>
                <a:rect l="0" t="0" r="r" b="b"/>
                <a:pathLst>
                  <a:path w="337" h="677">
                    <a:moveTo>
                      <a:pt x="166" y="241"/>
                    </a:moveTo>
                    <a:cubicBezTo>
                      <a:pt x="159" y="236"/>
                      <a:pt x="147" y="234"/>
                      <a:pt x="144" y="226"/>
                    </a:cubicBezTo>
                    <a:cubicBezTo>
                      <a:pt x="122" y="165"/>
                      <a:pt x="129" y="36"/>
                      <a:pt x="203" y="12"/>
                    </a:cubicBezTo>
                    <a:cubicBezTo>
                      <a:pt x="230" y="14"/>
                      <a:pt x="265" y="0"/>
                      <a:pt x="284" y="19"/>
                    </a:cubicBezTo>
                    <a:cubicBezTo>
                      <a:pt x="296" y="32"/>
                      <a:pt x="291" y="147"/>
                      <a:pt x="284" y="167"/>
                    </a:cubicBezTo>
                    <a:cubicBezTo>
                      <a:pt x="281" y="175"/>
                      <a:pt x="269" y="177"/>
                      <a:pt x="262" y="182"/>
                    </a:cubicBezTo>
                    <a:cubicBezTo>
                      <a:pt x="276" y="342"/>
                      <a:pt x="337" y="540"/>
                      <a:pt x="247" y="677"/>
                    </a:cubicBezTo>
                    <a:cubicBezTo>
                      <a:pt x="229" y="650"/>
                      <a:pt x="229" y="602"/>
                      <a:pt x="218" y="588"/>
                    </a:cubicBezTo>
                    <a:cubicBezTo>
                      <a:pt x="213" y="582"/>
                      <a:pt x="203" y="583"/>
                      <a:pt x="195" y="581"/>
                    </a:cubicBezTo>
                    <a:cubicBezTo>
                      <a:pt x="138" y="617"/>
                      <a:pt x="196" y="655"/>
                      <a:pt x="136" y="677"/>
                    </a:cubicBezTo>
                    <a:cubicBezTo>
                      <a:pt x="106" y="580"/>
                      <a:pt x="197" y="410"/>
                      <a:pt x="85" y="374"/>
                    </a:cubicBezTo>
                    <a:cubicBezTo>
                      <a:pt x="31" y="338"/>
                      <a:pt x="53" y="357"/>
                      <a:pt x="18" y="322"/>
                    </a:cubicBezTo>
                    <a:cubicBezTo>
                      <a:pt x="9" y="293"/>
                      <a:pt x="0" y="277"/>
                      <a:pt x="18" y="241"/>
                    </a:cubicBezTo>
                    <a:cubicBezTo>
                      <a:pt x="22" y="232"/>
                      <a:pt x="22" y="261"/>
                      <a:pt x="26" y="270"/>
                    </a:cubicBezTo>
                    <a:cubicBezTo>
                      <a:pt x="29" y="278"/>
                      <a:pt x="33" y="287"/>
                      <a:pt x="40" y="293"/>
                    </a:cubicBezTo>
                    <a:cubicBezTo>
                      <a:pt x="63" y="312"/>
                      <a:pt x="99" y="304"/>
                      <a:pt x="129" y="307"/>
                    </a:cubicBezTo>
                    <a:cubicBezTo>
                      <a:pt x="183" y="327"/>
                      <a:pt x="175" y="297"/>
                      <a:pt x="188" y="256"/>
                    </a:cubicBezTo>
                    <a:cubicBezTo>
                      <a:pt x="179" y="229"/>
                      <a:pt x="188" y="231"/>
                      <a:pt x="166" y="241"/>
                    </a:cubicBezTo>
                    <a:close/>
                  </a:path>
                </a:pathLst>
              </a:custGeom>
              <a:solidFill>
                <a:schemeClr val="accent1"/>
              </a:solidFill>
              <a:ln w="9525" cap="flat" cmpd="sng">
                <a:noFill/>
                <a:prstDash val="solid"/>
                <a:round/>
                <a:headEnd type="none" w="med" len="med"/>
                <a:tailEnd type="none"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55" name="Group 24"/>
              <p:cNvGrpSpPr>
                <a:grpSpLocks/>
              </p:cNvGrpSpPr>
              <p:nvPr/>
            </p:nvGrpSpPr>
            <p:grpSpPr bwMode="auto">
              <a:xfrm rot="-600000">
                <a:off x="1597" y="2465"/>
                <a:ext cx="165" cy="94"/>
                <a:chOff x="4515" y="2722"/>
                <a:chExt cx="165" cy="94"/>
              </a:xfrm>
            </p:grpSpPr>
            <p:sp>
              <p:nvSpPr>
                <p:cNvPr id="56" name="Rectangle 25"/>
                <p:cNvSpPr>
                  <a:spLocks noChangeArrowheads="1"/>
                </p:cNvSpPr>
                <p:nvPr/>
              </p:nvSpPr>
              <p:spPr bwMode="auto">
                <a:xfrm>
                  <a:off x="4515" y="2723"/>
                  <a:ext cx="165" cy="93"/>
                </a:xfrm>
                <a:prstGeom prst="rect">
                  <a:avLst/>
                </a:prstGeom>
                <a:solidFill>
                  <a:srgbClr val="FFFF00"/>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57" name="Rectangle 26"/>
                <p:cNvSpPr>
                  <a:spLocks noChangeArrowheads="1"/>
                </p:cNvSpPr>
                <p:nvPr/>
              </p:nvSpPr>
              <p:spPr bwMode="auto">
                <a:xfrm>
                  <a:off x="4644" y="2722"/>
                  <a:ext cx="34" cy="52"/>
                </a:xfrm>
                <a:prstGeom prst="rect">
                  <a:avLst/>
                </a:prstGeom>
                <a:solidFill>
                  <a:schemeClr val="bg2"/>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grpSp>
        <p:grpSp>
          <p:nvGrpSpPr>
            <p:cNvPr id="16" name="Group 27"/>
            <p:cNvGrpSpPr>
              <a:grpSpLocks/>
            </p:cNvGrpSpPr>
            <p:nvPr/>
          </p:nvGrpSpPr>
          <p:grpSpPr bwMode="auto">
            <a:xfrm flipH="1">
              <a:off x="4430713" y="4054475"/>
              <a:ext cx="254000" cy="381000"/>
              <a:chOff x="1594" y="2324"/>
              <a:chExt cx="438" cy="677"/>
            </a:xfrm>
          </p:grpSpPr>
          <p:sp>
            <p:nvSpPr>
              <p:cNvPr id="50" name="Freeform 28"/>
              <p:cNvSpPr>
                <a:spLocks/>
              </p:cNvSpPr>
              <p:nvPr/>
            </p:nvSpPr>
            <p:spPr bwMode="auto">
              <a:xfrm>
                <a:off x="1695" y="2324"/>
                <a:ext cx="337" cy="677"/>
              </a:xfrm>
              <a:custGeom>
                <a:avLst/>
                <a:gdLst/>
                <a:ahLst/>
                <a:cxnLst>
                  <a:cxn ang="0">
                    <a:pos x="166" y="241"/>
                  </a:cxn>
                  <a:cxn ang="0">
                    <a:pos x="144" y="226"/>
                  </a:cxn>
                  <a:cxn ang="0">
                    <a:pos x="203" y="12"/>
                  </a:cxn>
                  <a:cxn ang="0">
                    <a:pos x="284" y="19"/>
                  </a:cxn>
                  <a:cxn ang="0">
                    <a:pos x="284" y="167"/>
                  </a:cxn>
                  <a:cxn ang="0">
                    <a:pos x="262" y="182"/>
                  </a:cxn>
                  <a:cxn ang="0">
                    <a:pos x="247" y="677"/>
                  </a:cxn>
                  <a:cxn ang="0">
                    <a:pos x="218" y="588"/>
                  </a:cxn>
                  <a:cxn ang="0">
                    <a:pos x="195" y="581"/>
                  </a:cxn>
                  <a:cxn ang="0">
                    <a:pos x="136" y="677"/>
                  </a:cxn>
                  <a:cxn ang="0">
                    <a:pos x="85" y="374"/>
                  </a:cxn>
                  <a:cxn ang="0">
                    <a:pos x="18" y="322"/>
                  </a:cxn>
                  <a:cxn ang="0">
                    <a:pos x="18" y="241"/>
                  </a:cxn>
                  <a:cxn ang="0">
                    <a:pos x="26" y="270"/>
                  </a:cxn>
                  <a:cxn ang="0">
                    <a:pos x="40" y="293"/>
                  </a:cxn>
                  <a:cxn ang="0">
                    <a:pos x="129" y="307"/>
                  </a:cxn>
                  <a:cxn ang="0">
                    <a:pos x="188" y="256"/>
                  </a:cxn>
                  <a:cxn ang="0">
                    <a:pos x="166" y="241"/>
                  </a:cxn>
                </a:cxnLst>
                <a:rect l="0" t="0" r="r" b="b"/>
                <a:pathLst>
                  <a:path w="337" h="677">
                    <a:moveTo>
                      <a:pt x="166" y="241"/>
                    </a:moveTo>
                    <a:cubicBezTo>
                      <a:pt x="159" y="236"/>
                      <a:pt x="147" y="234"/>
                      <a:pt x="144" y="226"/>
                    </a:cubicBezTo>
                    <a:cubicBezTo>
                      <a:pt x="122" y="165"/>
                      <a:pt x="129" y="36"/>
                      <a:pt x="203" y="12"/>
                    </a:cubicBezTo>
                    <a:cubicBezTo>
                      <a:pt x="230" y="14"/>
                      <a:pt x="265" y="0"/>
                      <a:pt x="284" y="19"/>
                    </a:cubicBezTo>
                    <a:cubicBezTo>
                      <a:pt x="296" y="32"/>
                      <a:pt x="291" y="147"/>
                      <a:pt x="284" y="167"/>
                    </a:cubicBezTo>
                    <a:cubicBezTo>
                      <a:pt x="281" y="175"/>
                      <a:pt x="269" y="177"/>
                      <a:pt x="262" y="182"/>
                    </a:cubicBezTo>
                    <a:cubicBezTo>
                      <a:pt x="276" y="342"/>
                      <a:pt x="337" y="540"/>
                      <a:pt x="247" y="677"/>
                    </a:cubicBezTo>
                    <a:cubicBezTo>
                      <a:pt x="229" y="650"/>
                      <a:pt x="229" y="602"/>
                      <a:pt x="218" y="588"/>
                    </a:cubicBezTo>
                    <a:cubicBezTo>
                      <a:pt x="213" y="582"/>
                      <a:pt x="203" y="583"/>
                      <a:pt x="195" y="581"/>
                    </a:cubicBezTo>
                    <a:cubicBezTo>
                      <a:pt x="138" y="617"/>
                      <a:pt x="196" y="655"/>
                      <a:pt x="136" y="677"/>
                    </a:cubicBezTo>
                    <a:cubicBezTo>
                      <a:pt x="106" y="580"/>
                      <a:pt x="197" y="410"/>
                      <a:pt x="85" y="374"/>
                    </a:cubicBezTo>
                    <a:cubicBezTo>
                      <a:pt x="31" y="338"/>
                      <a:pt x="53" y="357"/>
                      <a:pt x="18" y="322"/>
                    </a:cubicBezTo>
                    <a:cubicBezTo>
                      <a:pt x="9" y="293"/>
                      <a:pt x="0" y="277"/>
                      <a:pt x="18" y="241"/>
                    </a:cubicBezTo>
                    <a:cubicBezTo>
                      <a:pt x="22" y="232"/>
                      <a:pt x="22" y="261"/>
                      <a:pt x="26" y="270"/>
                    </a:cubicBezTo>
                    <a:cubicBezTo>
                      <a:pt x="29" y="278"/>
                      <a:pt x="33" y="287"/>
                      <a:pt x="40" y="293"/>
                    </a:cubicBezTo>
                    <a:cubicBezTo>
                      <a:pt x="63" y="312"/>
                      <a:pt x="99" y="304"/>
                      <a:pt x="129" y="307"/>
                    </a:cubicBezTo>
                    <a:cubicBezTo>
                      <a:pt x="183" y="327"/>
                      <a:pt x="175" y="297"/>
                      <a:pt x="188" y="256"/>
                    </a:cubicBezTo>
                    <a:cubicBezTo>
                      <a:pt x="179" y="229"/>
                      <a:pt x="188" y="231"/>
                      <a:pt x="166" y="241"/>
                    </a:cubicBezTo>
                    <a:close/>
                  </a:path>
                </a:pathLst>
              </a:custGeom>
              <a:solidFill>
                <a:schemeClr val="accent1"/>
              </a:solidFill>
              <a:ln w="9525" cap="flat" cmpd="sng">
                <a:noFill/>
                <a:prstDash val="solid"/>
                <a:round/>
                <a:headEnd type="none" w="med" len="med"/>
                <a:tailEnd type="none"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51" name="Group 29"/>
              <p:cNvGrpSpPr>
                <a:grpSpLocks/>
              </p:cNvGrpSpPr>
              <p:nvPr/>
            </p:nvGrpSpPr>
            <p:grpSpPr bwMode="auto">
              <a:xfrm rot="-600000">
                <a:off x="1594" y="2469"/>
                <a:ext cx="169" cy="98"/>
                <a:chOff x="4511" y="2725"/>
                <a:chExt cx="169" cy="98"/>
              </a:xfrm>
            </p:grpSpPr>
            <p:sp>
              <p:nvSpPr>
                <p:cNvPr id="52" name="Rectangle 30"/>
                <p:cNvSpPr>
                  <a:spLocks noChangeArrowheads="1"/>
                </p:cNvSpPr>
                <p:nvPr/>
              </p:nvSpPr>
              <p:spPr bwMode="auto">
                <a:xfrm>
                  <a:off x="4511" y="2727"/>
                  <a:ext cx="164" cy="96"/>
                </a:xfrm>
                <a:prstGeom prst="rect">
                  <a:avLst/>
                </a:prstGeom>
                <a:solidFill>
                  <a:srgbClr val="FFFF00"/>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53" name="Rectangle 31"/>
                <p:cNvSpPr>
                  <a:spLocks noChangeArrowheads="1"/>
                </p:cNvSpPr>
                <p:nvPr/>
              </p:nvSpPr>
              <p:spPr bwMode="auto">
                <a:xfrm>
                  <a:off x="4650" y="2725"/>
                  <a:ext cx="30" cy="54"/>
                </a:xfrm>
                <a:prstGeom prst="rect">
                  <a:avLst/>
                </a:prstGeom>
                <a:solidFill>
                  <a:schemeClr val="bg2"/>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grpSp>
        <p:grpSp>
          <p:nvGrpSpPr>
            <p:cNvPr id="17" name="Group 32"/>
            <p:cNvGrpSpPr>
              <a:grpSpLocks/>
            </p:cNvGrpSpPr>
            <p:nvPr/>
          </p:nvGrpSpPr>
          <p:grpSpPr bwMode="auto">
            <a:xfrm rot="803452" flipH="1">
              <a:off x="3259340" y="4382024"/>
              <a:ext cx="379261" cy="571500"/>
              <a:chOff x="1600" y="2322"/>
              <a:chExt cx="436" cy="677"/>
            </a:xfrm>
          </p:grpSpPr>
          <p:sp>
            <p:nvSpPr>
              <p:cNvPr id="46" name="Freeform 33"/>
              <p:cNvSpPr>
                <a:spLocks/>
              </p:cNvSpPr>
              <p:nvPr/>
            </p:nvSpPr>
            <p:spPr bwMode="auto">
              <a:xfrm>
                <a:off x="1698" y="2322"/>
                <a:ext cx="338" cy="677"/>
              </a:xfrm>
              <a:custGeom>
                <a:avLst/>
                <a:gdLst/>
                <a:ahLst/>
                <a:cxnLst>
                  <a:cxn ang="0">
                    <a:pos x="166" y="241"/>
                  </a:cxn>
                  <a:cxn ang="0">
                    <a:pos x="144" y="226"/>
                  </a:cxn>
                  <a:cxn ang="0">
                    <a:pos x="203" y="12"/>
                  </a:cxn>
                  <a:cxn ang="0">
                    <a:pos x="284" y="19"/>
                  </a:cxn>
                  <a:cxn ang="0">
                    <a:pos x="284" y="167"/>
                  </a:cxn>
                  <a:cxn ang="0">
                    <a:pos x="262" y="182"/>
                  </a:cxn>
                  <a:cxn ang="0">
                    <a:pos x="247" y="677"/>
                  </a:cxn>
                  <a:cxn ang="0">
                    <a:pos x="218" y="588"/>
                  </a:cxn>
                  <a:cxn ang="0">
                    <a:pos x="195" y="581"/>
                  </a:cxn>
                  <a:cxn ang="0">
                    <a:pos x="136" y="677"/>
                  </a:cxn>
                  <a:cxn ang="0">
                    <a:pos x="85" y="374"/>
                  </a:cxn>
                  <a:cxn ang="0">
                    <a:pos x="18" y="322"/>
                  </a:cxn>
                  <a:cxn ang="0">
                    <a:pos x="18" y="241"/>
                  </a:cxn>
                  <a:cxn ang="0">
                    <a:pos x="26" y="270"/>
                  </a:cxn>
                  <a:cxn ang="0">
                    <a:pos x="40" y="293"/>
                  </a:cxn>
                  <a:cxn ang="0">
                    <a:pos x="129" y="307"/>
                  </a:cxn>
                  <a:cxn ang="0">
                    <a:pos x="188" y="256"/>
                  </a:cxn>
                  <a:cxn ang="0">
                    <a:pos x="166" y="241"/>
                  </a:cxn>
                </a:cxnLst>
                <a:rect l="0" t="0" r="r" b="b"/>
                <a:pathLst>
                  <a:path w="337" h="677">
                    <a:moveTo>
                      <a:pt x="166" y="241"/>
                    </a:moveTo>
                    <a:cubicBezTo>
                      <a:pt x="159" y="236"/>
                      <a:pt x="147" y="234"/>
                      <a:pt x="144" y="226"/>
                    </a:cubicBezTo>
                    <a:cubicBezTo>
                      <a:pt x="122" y="165"/>
                      <a:pt x="129" y="36"/>
                      <a:pt x="203" y="12"/>
                    </a:cubicBezTo>
                    <a:cubicBezTo>
                      <a:pt x="230" y="14"/>
                      <a:pt x="265" y="0"/>
                      <a:pt x="284" y="19"/>
                    </a:cubicBezTo>
                    <a:cubicBezTo>
                      <a:pt x="296" y="32"/>
                      <a:pt x="291" y="147"/>
                      <a:pt x="284" y="167"/>
                    </a:cubicBezTo>
                    <a:cubicBezTo>
                      <a:pt x="281" y="175"/>
                      <a:pt x="269" y="177"/>
                      <a:pt x="262" y="182"/>
                    </a:cubicBezTo>
                    <a:cubicBezTo>
                      <a:pt x="276" y="342"/>
                      <a:pt x="337" y="540"/>
                      <a:pt x="247" y="677"/>
                    </a:cubicBezTo>
                    <a:cubicBezTo>
                      <a:pt x="229" y="650"/>
                      <a:pt x="229" y="602"/>
                      <a:pt x="218" y="588"/>
                    </a:cubicBezTo>
                    <a:cubicBezTo>
                      <a:pt x="213" y="582"/>
                      <a:pt x="203" y="583"/>
                      <a:pt x="195" y="581"/>
                    </a:cubicBezTo>
                    <a:cubicBezTo>
                      <a:pt x="138" y="617"/>
                      <a:pt x="196" y="655"/>
                      <a:pt x="136" y="677"/>
                    </a:cubicBezTo>
                    <a:cubicBezTo>
                      <a:pt x="106" y="580"/>
                      <a:pt x="197" y="410"/>
                      <a:pt x="85" y="374"/>
                    </a:cubicBezTo>
                    <a:cubicBezTo>
                      <a:pt x="31" y="338"/>
                      <a:pt x="53" y="357"/>
                      <a:pt x="18" y="322"/>
                    </a:cubicBezTo>
                    <a:cubicBezTo>
                      <a:pt x="9" y="293"/>
                      <a:pt x="0" y="277"/>
                      <a:pt x="18" y="241"/>
                    </a:cubicBezTo>
                    <a:cubicBezTo>
                      <a:pt x="22" y="232"/>
                      <a:pt x="22" y="261"/>
                      <a:pt x="26" y="270"/>
                    </a:cubicBezTo>
                    <a:cubicBezTo>
                      <a:pt x="29" y="278"/>
                      <a:pt x="33" y="287"/>
                      <a:pt x="40" y="293"/>
                    </a:cubicBezTo>
                    <a:cubicBezTo>
                      <a:pt x="63" y="312"/>
                      <a:pt x="99" y="304"/>
                      <a:pt x="129" y="307"/>
                    </a:cubicBezTo>
                    <a:cubicBezTo>
                      <a:pt x="183" y="327"/>
                      <a:pt x="175" y="297"/>
                      <a:pt x="188" y="256"/>
                    </a:cubicBezTo>
                    <a:cubicBezTo>
                      <a:pt x="179" y="229"/>
                      <a:pt x="188" y="231"/>
                      <a:pt x="166" y="241"/>
                    </a:cubicBezTo>
                    <a:close/>
                  </a:path>
                </a:pathLst>
              </a:custGeom>
              <a:solidFill>
                <a:schemeClr val="accent1"/>
              </a:solidFill>
              <a:ln w="9525" cap="flat" cmpd="sng">
                <a:noFill/>
                <a:prstDash val="solid"/>
                <a:round/>
                <a:headEnd type="none" w="med" len="med"/>
                <a:tailEnd type="none"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47" name="Group 34"/>
              <p:cNvGrpSpPr>
                <a:grpSpLocks/>
              </p:cNvGrpSpPr>
              <p:nvPr/>
            </p:nvGrpSpPr>
            <p:grpSpPr bwMode="auto">
              <a:xfrm rot="-600000">
                <a:off x="1600" y="2469"/>
                <a:ext cx="165" cy="98"/>
                <a:chOff x="4517" y="2726"/>
                <a:chExt cx="165" cy="98"/>
              </a:xfrm>
            </p:grpSpPr>
            <p:sp>
              <p:nvSpPr>
                <p:cNvPr id="48" name="Rectangle 35"/>
                <p:cNvSpPr>
                  <a:spLocks noChangeArrowheads="1"/>
                </p:cNvSpPr>
                <p:nvPr/>
              </p:nvSpPr>
              <p:spPr bwMode="auto">
                <a:xfrm>
                  <a:off x="4517" y="2728"/>
                  <a:ext cx="162" cy="96"/>
                </a:xfrm>
                <a:prstGeom prst="rect">
                  <a:avLst/>
                </a:prstGeom>
                <a:solidFill>
                  <a:srgbClr val="FFFF00"/>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49" name="Rectangle 36"/>
                <p:cNvSpPr>
                  <a:spLocks noChangeArrowheads="1"/>
                </p:cNvSpPr>
                <p:nvPr/>
              </p:nvSpPr>
              <p:spPr bwMode="auto">
                <a:xfrm>
                  <a:off x="4651" y="2726"/>
                  <a:ext cx="31" cy="53"/>
                </a:xfrm>
                <a:prstGeom prst="rect">
                  <a:avLst/>
                </a:prstGeom>
                <a:solidFill>
                  <a:schemeClr val="bg2"/>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grpSp>
        <p:grpSp>
          <p:nvGrpSpPr>
            <p:cNvPr id="18" name="Group 37"/>
            <p:cNvGrpSpPr>
              <a:grpSpLocks/>
            </p:cNvGrpSpPr>
            <p:nvPr/>
          </p:nvGrpSpPr>
          <p:grpSpPr bwMode="auto">
            <a:xfrm flipH="1">
              <a:off x="5078413" y="4260850"/>
              <a:ext cx="369887" cy="555625"/>
              <a:chOff x="1594" y="2324"/>
              <a:chExt cx="438" cy="677"/>
            </a:xfrm>
          </p:grpSpPr>
          <p:sp>
            <p:nvSpPr>
              <p:cNvPr id="42" name="Freeform 38"/>
              <p:cNvSpPr>
                <a:spLocks/>
              </p:cNvSpPr>
              <p:nvPr/>
            </p:nvSpPr>
            <p:spPr bwMode="auto">
              <a:xfrm>
                <a:off x="1696" y="2324"/>
                <a:ext cx="336" cy="677"/>
              </a:xfrm>
              <a:custGeom>
                <a:avLst/>
                <a:gdLst/>
                <a:ahLst/>
                <a:cxnLst>
                  <a:cxn ang="0">
                    <a:pos x="166" y="241"/>
                  </a:cxn>
                  <a:cxn ang="0">
                    <a:pos x="144" y="226"/>
                  </a:cxn>
                  <a:cxn ang="0">
                    <a:pos x="203" y="12"/>
                  </a:cxn>
                  <a:cxn ang="0">
                    <a:pos x="284" y="19"/>
                  </a:cxn>
                  <a:cxn ang="0">
                    <a:pos x="284" y="167"/>
                  </a:cxn>
                  <a:cxn ang="0">
                    <a:pos x="262" y="182"/>
                  </a:cxn>
                  <a:cxn ang="0">
                    <a:pos x="247" y="677"/>
                  </a:cxn>
                  <a:cxn ang="0">
                    <a:pos x="218" y="588"/>
                  </a:cxn>
                  <a:cxn ang="0">
                    <a:pos x="195" y="581"/>
                  </a:cxn>
                  <a:cxn ang="0">
                    <a:pos x="136" y="677"/>
                  </a:cxn>
                  <a:cxn ang="0">
                    <a:pos x="85" y="374"/>
                  </a:cxn>
                  <a:cxn ang="0">
                    <a:pos x="18" y="322"/>
                  </a:cxn>
                  <a:cxn ang="0">
                    <a:pos x="18" y="241"/>
                  </a:cxn>
                  <a:cxn ang="0">
                    <a:pos x="26" y="270"/>
                  </a:cxn>
                  <a:cxn ang="0">
                    <a:pos x="40" y="293"/>
                  </a:cxn>
                  <a:cxn ang="0">
                    <a:pos x="129" y="307"/>
                  </a:cxn>
                  <a:cxn ang="0">
                    <a:pos x="188" y="256"/>
                  </a:cxn>
                  <a:cxn ang="0">
                    <a:pos x="166" y="241"/>
                  </a:cxn>
                </a:cxnLst>
                <a:rect l="0" t="0" r="r" b="b"/>
                <a:pathLst>
                  <a:path w="337" h="677">
                    <a:moveTo>
                      <a:pt x="166" y="241"/>
                    </a:moveTo>
                    <a:cubicBezTo>
                      <a:pt x="159" y="236"/>
                      <a:pt x="147" y="234"/>
                      <a:pt x="144" y="226"/>
                    </a:cubicBezTo>
                    <a:cubicBezTo>
                      <a:pt x="122" y="165"/>
                      <a:pt x="129" y="36"/>
                      <a:pt x="203" y="12"/>
                    </a:cubicBezTo>
                    <a:cubicBezTo>
                      <a:pt x="230" y="14"/>
                      <a:pt x="265" y="0"/>
                      <a:pt x="284" y="19"/>
                    </a:cubicBezTo>
                    <a:cubicBezTo>
                      <a:pt x="296" y="32"/>
                      <a:pt x="291" y="147"/>
                      <a:pt x="284" y="167"/>
                    </a:cubicBezTo>
                    <a:cubicBezTo>
                      <a:pt x="281" y="175"/>
                      <a:pt x="269" y="177"/>
                      <a:pt x="262" y="182"/>
                    </a:cubicBezTo>
                    <a:cubicBezTo>
                      <a:pt x="276" y="342"/>
                      <a:pt x="337" y="540"/>
                      <a:pt x="247" y="677"/>
                    </a:cubicBezTo>
                    <a:cubicBezTo>
                      <a:pt x="229" y="650"/>
                      <a:pt x="229" y="602"/>
                      <a:pt x="218" y="588"/>
                    </a:cubicBezTo>
                    <a:cubicBezTo>
                      <a:pt x="213" y="582"/>
                      <a:pt x="203" y="583"/>
                      <a:pt x="195" y="581"/>
                    </a:cubicBezTo>
                    <a:cubicBezTo>
                      <a:pt x="138" y="617"/>
                      <a:pt x="196" y="655"/>
                      <a:pt x="136" y="677"/>
                    </a:cubicBezTo>
                    <a:cubicBezTo>
                      <a:pt x="106" y="580"/>
                      <a:pt x="197" y="410"/>
                      <a:pt x="85" y="374"/>
                    </a:cubicBezTo>
                    <a:cubicBezTo>
                      <a:pt x="31" y="338"/>
                      <a:pt x="53" y="357"/>
                      <a:pt x="18" y="322"/>
                    </a:cubicBezTo>
                    <a:cubicBezTo>
                      <a:pt x="9" y="293"/>
                      <a:pt x="0" y="277"/>
                      <a:pt x="18" y="241"/>
                    </a:cubicBezTo>
                    <a:cubicBezTo>
                      <a:pt x="22" y="232"/>
                      <a:pt x="22" y="261"/>
                      <a:pt x="26" y="270"/>
                    </a:cubicBezTo>
                    <a:cubicBezTo>
                      <a:pt x="29" y="278"/>
                      <a:pt x="33" y="287"/>
                      <a:pt x="40" y="293"/>
                    </a:cubicBezTo>
                    <a:cubicBezTo>
                      <a:pt x="63" y="312"/>
                      <a:pt x="99" y="304"/>
                      <a:pt x="129" y="307"/>
                    </a:cubicBezTo>
                    <a:cubicBezTo>
                      <a:pt x="183" y="327"/>
                      <a:pt x="175" y="297"/>
                      <a:pt x="188" y="256"/>
                    </a:cubicBezTo>
                    <a:cubicBezTo>
                      <a:pt x="179" y="229"/>
                      <a:pt x="188" y="231"/>
                      <a:pt x="166" y="241"/>
                    </a:cubicBezTo>
                    <a:close/>
                  </a:path>
                </a:pathLst>
              </a:custGeom>
              <a:solidFill>
                <a:schemeClr val="accent1"/>
              </a:solidFill>
              <a:ln w="9525" cap="flat" cmpd="sng">
                <a:noFill/>
                <a:prstDash val="solid"/>
                <a:round/>
                <a:headEnd type="none" w="med" len="med"/>
                <a:tailEnd type="none"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43" name="Group 39"/>
              <p:cNvGrpSpPr>
                <a:grpSpLocks/>
              </p:cNvGrpSpPr>
              <p:nvPr/>
            </p:nvGrpSpPr>
            <p:grpSpPr bwMode="auto">
              <a:xfrm rot="-600000">
                <a:off x="1594" y="2464"/>
                <a:ext cx="167" cy="102"/>
                <a:chOff x="4511" y="2720"/>
                <a:chExt cx="167" cy="102"/>
              </a:xfrm>
            </p:grpSpPr>
            <p:sp>
              <p:nvSpPr>
                <p:cNvPr id="44" name="Rectangle 40"/>
                <p:cNvSpPr>
                  <a:spLocks noChangeArrowheads="1"/>
                </p:cNvSpPr>
                <p:nvPr/>
              </p:nvSpPr>
              <p:spPr bwMode="auto">
                <a:xfrm>
                  <a:off x="4511" y="2723"/>
                  <a:ext cx="162" cy="99"/>
                </a:xfrm>
                <a:prstGeom prst="rect">
                  <a:avLst/>
                </a:prstGeom>
                <a:solidFill>
                  <a:srgbClr val="FFFF00"/>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45" name="Rectangle 41"/>
                <p:cNvSpPr>
                  <a:spLocks noChangeArrowheads="1"/>
                </p:cNvSpPr>
                <p:nvPr/>
              </p:nvSpPr>
              <p:spPr bwMode="auto">
                <a:xfrm>
                  <a:off x="4648" y="2720"/>
                  <a:ext cx="30" cy="56"/>
                </a:xfrm>
                <a:prstGeom prst="rect">
                  <a:avLst/>
                </a:prstGeom>
                <a:solidFill>
                  <a:schemeClr val="bg2"/>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grpSp>
        <p:grpSp>
          <p:nvGrpSpPr>
            <p:cNvPr id="19" name="Group 42"/>
            <p:cNvGrpSpPr>
              <a:grpSpLocks/>
            </p:cNvGrpSpPr>
            <p:nvPr/>
          </p:nvGrpSpPr>
          <p:grpSpPr bwMode="auto">
            <a:xfrm rot="20534194">
              <a:off x="6257318" y="4390875"/>
              <a:ext cx="348458" cy="746125"/>
              <a:chOff x="1592" y="2322"/>
              <a:chExt cx="439" cy="677"/>
            </a:xfrm>
          </p:grpSpPr>
          <p:sp>
            <p:nvSpPr>
              <p:cNvPr id="38" name="Freeform 43"/>
              <p:cNvSpPr>
                <a:spLocks/>
              </p:cNvSpPr>
              <p:nvPr/>
            </p:nvSpPr>
            <p:spPr bwMode="auto">
              <a:xfrm>
                <a:off x="1695" y="2322"/>
                <a:ext cx="336" cy="677"/>
              </a:xfrm>
              <a:custGeom>
                <a:avLst/>
                <a:gdLst/>
                <a:ahLst/>
                <a:cxnLst>
                  <a:cxn ang="0">
                    <a:pos x="166" y="241"/>
                  </a:cxn>
                  <a:cxn ang="0">
                    <a:pos x="144" y="226"/>
                  </a:cxn>
                  <a:cxn ang="0">
                    <a:pos x="203" y="12"/>
                  </a:cxn>
                  <a:cxn ang="0">
                    <a:pos x="284" y="19"/>
                  </a:cxn>
                  <a:cxn ang="0">
                    <a:pos x="284" y="167"/>
                  </a:cxn>
                  <a:cxn ang="0">
                    <a:pos x="262" y="182"/>
                  </a:cxn>
                  <a:cxn ang="0">
                    <a:pos x="247" y="677"/>
                  </a:cxn>
                  <a:cxn ang="0">
                    <a:pos x="218" y="588"/>
                  </a:cxn>
                  <a:cxn ang="0">
                    <a:pos x="195" y="581"/>
                  </a:cxn>
                  <a:cxn ang="0">
                    <a:pos x="136" y="677"/>
                  </a:cxn>
                  <a:cxn ang="0">
                    <a:pos x="85" y="374"/>
                  </a:cxn>
                  <a:cxn ang="0">
                    <a:pos x="18" y="322"/>
                  </a:cxn>
                  <a:cxn ang="0">
                    <a:pos x="18" y="241"/>
                  </a:cxn>
                  <a:cxn ang="0">
                    <a:pos x="26" y="270"/>
                  </a:cxn>
                  <a:cxn ang="0">
                    <a:pos x="40" y="293"/>
                  </a:cxn>
                  <a:cxn ang="0">
                    <a:pos x="129" y="307"/>
                  </a:cxn>
                  <a:cxn ang="0">
                    <a:pos x="188" y="256"/>
                  </a:cxn>
                  <a:cxn ang="0">
                    <a:pos x="166" y="241"/>
                  </a:cxn>
                </a:cxnLst>
                <a:rect l="0" t="0" r="r" b="b"/>
                <a:pathLst>
                  <a:path w="337" h="677">
                    <a:moveTo>
                      <a:pt x="166" y="241"/>
                    </a:moveTo>
                    <a:cubicBezTo>
                      <a:pt x="159" y="236"/>
                      <a:pt x="147" y="234"/>
                      <a:pt x="144" y="226"/>
                    </a:cubicBezTo>
                    <a:cubicBezTo>
                      <a:pt x="122" y="165"/>
                      <a:pt x="129" y="36"/>
                      <a:pt x="203" y="12"/>
                    </a:cubicBezTo>
                    <a:cubicBezTo>
                      <a:pt x="230" y="14"/>
                      <a:pt x="265" y="0"/>
                      <a:pt x="284" y="19"/>
                    </a:cubicBezTo>
                    <a:cubicBezTo>
                      <a:pt x="296" y="32"/>
                      <a:pt x="291" y="147"/>
                      <a:pt x="284" y="167"/>
                    </a:cubicBezTo>
                    <a:cubicBezTo>
                      <a:pt x="281" y="175"/>
                      <a:pt x="269" y="177"/>
                      <a:pt x="262" y="182"/>
                    </a:cubicBezTo>
                    <a:cubicBezTo>
                      <a:pt x="276" y="342"/>
                      <a:pt x="337" y="540"/>
                      <a:pt x="247" y="677"/>
                    </a:cubicBezTo>
                    <a:cubicBezTo>
                      <a:pt x="229" y="650"/>
                      <a:pt x="229" y="602"/>
                      <a:pt x="218" y="588"/>
                    </a:cubicBezTo>
                    <a:cubicBezTo>
                      <a:pt x="213" y="582"/>
                      <a:pt x="203" y="583"/>
                      <a:pt x="195" y="581"/>
                    </a:cubicBezTo>
                    <a:cubicBezTo>
                      <a:pt x="138" y="617"/>
                      <a:pt x="196" y="655"/>
                      <a:pt x="136" y="677"/>
                    </a:cubicBezTo>
                    <a:cubicBezTo>
                      <a:pt x="106" y="580"/>
                      <a:pt x="197" y="410"/>
                      <a:pt x="85" y="374"/>
                    </a:cubicBezTo>
                    <a:cubicBezTo>
                      <a:pt x="31" y="338"/>
                      <a:pt x="53" y="357"/>
                      <a:pt x="18" y="322"/>
                    </a:cubicBezTo>
                    <a:cubicBezTo>
                      <a:pt x="9" y="293"/>
                      <a:pt x="0" y="277"/>
                      <a:pt x="18" y="241"/>
                    </a:cubicBezTo>
                    <a:cubicBezTo>
                      <a:pt x="22" y="232"/>
                      <a:pt x="22" y="261"/>
                      <a:pt x="26" y="270"/>
                    </a:cubicBezTo>
                    <a:cubicBezTo>
                      <a:pt x="29" y="278"/>
                      <a:pt x="33" y="287"/>
                      <a:pt x="40" y="293"/>
                    </a:cubicBezTo>
                    <a:cubicBezTo>
                      <a:pt x="63" y="312"/>
                      <a:pt x="99" y="304"/>
                      <a:pt x="129" y="307"/>
                    </a:cubicBezTo>
                    <a:cubicBezTo>
                      <a:pt x="183" y="327"/>
                      <a:pt x="175" y="297"/>
                      <a:pt x="188" y="256"/>
                    </a:cubicBezTo>
                    <a:cubicBezTo>
                      <a:pt x="179" y="229"/>
                      <a:pt x="188" y="231"/>
                      <a:pt x="166" y="241"/>
                    </a:cubicBezTo>
                    <a:close/>
                  </a:path>
                </a:pathLst>
              </a:custGeom>
              <a:solidFill>
                <a:schemeClr val="accent1"/>
              </a:solidFill>
              <a:ln w="9525" cap="flat" cmpd="sng">
                <a:noFill/>
                <a:prstDash val="solid"/>
                <a:round/>
                <a:headEnd type="none" w="med" len="med"/>
                <a:tailEnd type="none"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39" name="Group 44"/>
              <p:cNvGrpSpPr>
                <a:grpSpLocks/>
              </p:cNvGrpSpPr>
              <p:nvPr/>
            </p:nvGrpSpPr>
            <p:grpSpPr bwMode="auto">
              <a:xfrm rot="-600000">
                <a:off x="1592" y="2465"/>
                <a:ext cx="165" cy="98"/>
                <a:chOff x="4510" y="2721"/>
                <a:chExt cx="165" cy="98"/>
              </a:xfrm>
            </p:grpSpPr>
            <p:sp>
              <p:nvSpPr>
                <p:cNvPr id="40" name="Rectangle 45"/>
                <p:cNvSpPr>
                  <a:spLocks noChangeArrowheads="1"/>
                </p:cNvSpPr>
                <p:nvPr/>
              </p:nvSpPr>
              <p:spPr bwMode="auto">
                <a:xfrm>
                  <a:off x="4510" y="2722"/>
                  <a:ext cx="164" cy="97"/>
                </a:xfrm>
                <a:prstGeom prst="rect">
                  <a:avLst/>
                </a:prstGeom>
                <a:solidFill>
                  <a:srgbClr val="FFFF00"/>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41" name="Rectangle 46"/>
                <p:cNvSpPr>
                  <a:spLocks noChangeArrowheads="1"/>
                </p:cNvSpPr>
                <p:nvPr/>
              </p:nvSpPr>
              <p:spPr bwMode="auto">
                <a:xfrm>
                  <a:off x="4645" y="2721"/>
                  <a:ext cx="30" cy="53"/>
                </a:xfrm>
                <a:prstGeom prst="rect">
                  <a:avLst/>
                </a:prstGeom>
                <a:solidFill>
                  <a:schemeClr val="bg2"/>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grpSp>
        <p:sp>
          <p:nvSpPr>
            <p:cNvPr id="20" name="Line 47"/>
            <p:cNvSpPr>
              <a:spLocks noChangeShapeType="1"/>
            </p:cNvSpPr>
            <p:nvPr/>
          </p:nvSpPr>
          <p:spPr bwMode="auto">
            <a:xfrm>
              <a:off x="2257425" y="4813300"/>
              <a:ext cx="1384300" cy="798513"/>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1" name="Line 48"/>
            <p:cNvSpPr>
              <a:spLocks noChangeShapeType="1"/>
            </p:cNvSpPr>
            <p:nvPr/>
          </p:nvSpPr>
          <p:spPr bwMode="auto">
            <a:xfrm>
              <a:off x="2268538" y="4791075"/>
              <a:ext cx="1071562" cy="555625"/>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2" name="Line 49"/>
            <p:cNvSpPr>
              <a:spLocks noChangeShapeType="1"/>
            </p:cNvSpPr>
            <p:nvPr/>
          </p:nvSpPr>
          <p:spPr bwMode="auto">
            <a:xfrm>
              <a:off x="2244725" y="4826000"/>
              <a:ext cx="1071563" cy="717550"/>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3" name="Line 50"/>
            <p:cNvSpPr>
              <a:spLocks noChangeShapeType="1"/>
            </p:cNvSpPr>
            <p:nvPr/>
          </p:nvSpPr>
          <p:spPr bwMode="auto">
            <a:xfrm>
              <a:off x="2257425" y="4860925"/>
              <a:ext cx="249238" cy="579438"/>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4" name="Line 51"/>
            <p:cNvSpPr>
              <a:spLocks noChangeShapeType="1"/>
            </p:cNvSpPr>
            <p:nvPr/>
          </p:nvSpPr>
          <p:spPr bwMode="auto">
            <a:xfrm>
              <a:off x="2246313" y="4849813"/>
              <a:ext cx="642937" cy="892175"/>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5" name="Line 52"/>
            <p:cNvSpPr>
              <a:spLocks noChangeShapeType="1"/>
            </p:cNvSpPr>
            <p:nvPr/>
          </p:nvSpPr>
          <p:spPr bwMode="auto">
            <a:xfrm>
              <a:off x="3681413" y="4616450"/>
              <a:ext cx="469900" cy="288925"/>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6" name="Line 53"/>
            <p:cNvSpPr>
              <a:spLocks noChangeShapeType="1"/>
            </p:cNvSpPr>
            <p:nvPr/>
          </p:nvSpPr>
          <p:spPr bwMode="auto">
            <a:xfrm flipV="1">
              <a:off x="2928938" y="4222750"/>
              <a:ext cx="723900" cy="23813"/>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7" name="Line 54"/>
            <p:cNvSpPr>
              <a:spLocks noChangeShapeType="1"/>
            </p:cNvSpPr>
            <p:nvPr/>
          </p:nvSpPr>
          <p:spPr bwMode="auto">
            <a:xfrm>
              <a:off x="4699000" y="4165600"/>
              <a:ext cx="401638" cy="11113"/>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8" name="Line 55"/>
            <p:cNvSpPr>
              <a:spLocks noChangeShapeType="1"/>
            </p:cNvSpPr>
            <p:nvPr/>
          </p:nvSpPr>
          <p:spPr bwMode="auto">
            <a:xfrm>
              <a:off x="5451475" y="4430713"/>
              <a:ext cx="598488" cy="161925"/>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29" name="Line 56"/>
            <p:cNvSpPr>
              <a:spLocks noChangeShapeType="1"/>
            </p:cNvSpPr>
            <p:nvPr/>
          </p:nvSpPr>
          <p:spPr bwMode="auto">
            <a:xfrm flipV="1">
              <a:off x="5370513" y="4673600"/>
              <a:ext cx="852487" cy="498475"/>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30" name="Line 57"/>
            <p:cNvSpPr>
              <a:spLocks noChangeShapeType="1"/>
            </p:cNvSpPr>
            <p:nvPr/>
          </p:nvSpPr>
          <p:spPr bwMode="auto">
            <a:xfrm flipV="1">
              <a:off x="2928938" y="4176713"/>
              <a:ext cx="527050" cy="69850"/>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31" name="Line 58"/>
            <p:cNvSpPr>
              <a:spLocks noChangeShapeType="1"/>
            </p:cNvSpPr>
            <p:nvPr/>
          </p:nvSpPr>
          <p:spPr bwMode="auto">
            <a:xfrm flipV="1">
              <a:off x="4676775" y="4084638"/>
              <a:ext cx="527050" cy="69850"/>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32" name="Line 59"/>
            <p:cNvSpPr>
              <a:spLocks noChangeShapeType="1"/>
            </p:cNvSpPr>
            <p:nvPr/>
          </p:nvSpPr>
          <p:spPr bwMode="auto">
            <a:xfrm flipV="1">
              <a:off x="5103813" y="4708525"/>
              <a:ext cx="1130300" cy="927100"/>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33" name="Line 60"/>
            <p:cNvSpPr>
              <a:spLocks noChangeShapeType="1"/>
            </p:cNvSpPr>
            <p:nvPr/>
          </p:nvSpPr>
          <p:spPr bwMode="auto">
            <a:xfrm flipV="1">
              <a:off x="5589588" y="4697413"/>
              <a:ext cx="655637" cy="903287"/>
            </a:xfrm>
            <a:prstGeom prst="line">
              <a:avLst/>
            </a:prstGeom>
            <a:noFill/>
            <a:ln w="12700">
              <a:solidFill>
                <a:srgbClr val="FF0000"/>
              </a:solidFill>
              <a:prstDash val="sysDot"/>
              <a:round/>
              <a:headEnd/>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36" name="Line 63"/>
            <p:cNvSpPr>
              <a:spLocks noChangeShapeType="1"/>
            </p:cNvSpPr>
            <p:nvPr/>
          </p:nvSpPr>
          <p:spPr bwMode="auto">
            <a:xfrm flipH="1">
              <a:off x="1619250" y="5516563"/>
              <a:ext cx="142875" cy="288925"/>
            </a:xfrm>
            <a:prstGeom prst="line">
              <a:avLst/>
            </a:prstGeom>
            <a:noFill/>
            <a:ln w="9525">
              <a:solidFill>
                <a:srgbClr val="808080"/>
              </a:solidFill>
              <a:round/>
              <a:headEnd/>
              <a:tailEnd/>
            </a:ln>
          </p:spPr>
          <p:txBody>
            <a:bodyPr/>
            <a:lstStyle/>
            <a:p>
              <a:endParaRPr lang="ja-JP" altLang="en-US">
                <a:latin typeface="Impact" pitchFamily="34" charset="0"/>
              </a:endParaRPr>
            </a:p>
          </p:txBody>
        </p:sp>
        <p:sp>
          <p:nvSpPr>
            <p:cNvPr id="37" name="Text Box 64"/>
            <p:cNvSpPr txBox="1">
              <a:spLocks noChangeArrowheads="1"/>
            </p:cNvSpPr>
            <p:nvPr/>
          </p:nvSpPr>
          <p:spPr bwMode="auto">
            <a:xfrm>
              <a:off x="1116013" y="5716588"/>
              <a:ext cx="2751074" cy="954107"/>
            </a:xfrm>
            <a:prstGeom prst="rect">
              <a:avLst/>
            </a:prstGeom>
            <a:noFill/>
            <a:ln w="9525">
              <a:noFill/>
              <a:miter lim="800000"/>
              <a:headEnd/>
              <a:tailEnd/>
            </a:ln>
          </p:spPr>
          <p:txBody>
            <a:bodyPr wrap="none">
              <a:spAutoFit/>
            </a:bodyPr>
            <a:lstStyle/>
            <a:p>
              <a:r>
                <a:rPr lang="en-US" altLang="ja-JP" sz="2800" dirty="0" err="1" smtClean="0">
                  <a:latin typeface="Impact" pitchFamily="34" charset="0"/>
                </a:rPr>
                <a:t>Basepoint</a:t>
              </a:r>
              <a:r>
                <a:rPr lang="en-US" altLang="ja-JP" sz="2800" dirty="0">
                  <a:latin typeface="Impact" pitchFamily="34" charset="0"/>
                </a:rPr>
                <a:t>:</a:t>
              </a:r>
              <a:br>
                <a:rPr lang="en-US" altLang="ja-JP" sz="2800" dirty="0">
                  <a:latin typeface="Impact" pitchFamily="34" charset="0"/>
                </a:rPr>
              </a:br>
              <a:r>
                <a:rPr lang="en-US" altLang="ja-JP" sz="2800" dirty="0" smtClean="0">
                  <a:latin typeface="Impact" pitchFamily="34" charset="0"/>
                </a:rPr>
                <a:t>DGPS positioning</a:t>
              </a:r>
              <a:endParaRPr lang="en-US" altLang="ja-JP" sz="2800" dirty="0">
                <a:latin typeface="Impact" pitchFamily="34" charset="0"/>
              </a:endParaRPr>
            </a:p>
          </p:txBody>
        </p:sp>
        <p:sp>
          <p:nvSpPr>
            <p:cNvPr id="67" name="Text Box 64"/>
            <p:cNvSpPr txBox="1">
              <a:spLocks noChangeArrowheads="1"/>
            </p:cNvSpPr>
            <p:nvPr/>
          </p:nvSpPr>
          <p:spPr bwMode="auto">
            <a:xfrm>
              <a:off x="3922713" y="2989590"/>
              <a:ext cx="3283271" cy="954107"/>
            </a:xfrm>
            <a:prstGeom prst="rect">
              <a:avLst/>
            </a:prstGeom>
            <a:noFill/>
            <a:ln w="9525">
              <a:noFill/>
              <a:miter lim="800000"/>
              <a:headEnd/>
              <a:tailEnd/>
            </a:ln>
          </p:spPr>
          <p:txBody>
            <a:bodyPr wrap="none">
              <a:spAutoFit/>
            </a:bodyPr>
            <a:lstStyle/>
            <a:p>
              <a:r>
                <a:rPr lang="en-US" altLang="ja-JP" sz="2800" dirty="0" smtClean="0">
                  <a:latin typeface="Impact" pitchFamily="34" charset="0"/>
                </a:rPr>
                <a:t>Laser measurements</a:t>
              </a:r>
            </a:p>
            <a:p>
              <a:r>
                <a:rPr lang="en-US" altLang="ja-JP" sz="2800" dirty="0" smtClean="0">
                  <a:latin typeface="Impact" pitchFamily="34" charset="0"/>
                </a:rPr>
                <a:t>(distance, angles)</a:t>
              </a:r>
              <a:endParaRPr lang="en-US" altLang="ja-JP" sz="2800" dirty="0">
                <a:latin typeface="Impact" pitchFamily="34" charset="0"/>
              </a:endParaRPr>
            </a:p>
          </p:txBody>
        </p:sp>
        <p:sp>
          <p:nvSpPr>
            <p:cNvPr id="68" name="Line 63"/>
            <p:cNvSpPr>
              <a:spLocks noChangeShapeType="1"/>
            </p:cNvSpPr>
            <p:nvPr/>
          </p:nvSpPr>
          <p:spPr bwMode="auto">
            <a:xfrm>
              <a:off x="5882482" y="3924301"/>
              <a:ext cx="368300" cy="749300"/>
            </a:xfrm>
            <a:prstGeom prst="line">
              <a:avLst/>
            </a:prstGeom>
            <a:noFill/>
            <a:ln w="9525">
              <a:solidFill>
                <a:srgbClr val="808080"/>
              </a:solidFill>
              <a:round/>
              <a:headEnd/>
              <a:tailEnd/>
            </a:ln>
          </p:spPr>
          <p:txBody>
            <a:bodyPr/>
            <a:lstStyle/>
            <a:p>
              <a:endParaRPr lang="ja-JP" altLang="en-US">
                <a:latin typeface="Impact" pitchFamily="34" charset="0"/>
              </a:endParaRPr>
            </a:p>
          </p:txBody>
        </p:sp>
      </p:grpSp>
      <p:sp>
        <p:nvSpPr>
          <p:cNvPr id="66" name="タイトル 65"/>
          <p:cNvSpPr>
            <a:spLocks noGrp="1"/>
          </p:cNvSpPr>
          <p:nvPr>
            <p:ph type="title"/>
          </p:nvPr>
        </p:nvSpPr>
        <p:spPr/>
        <p:txBody>
          <a:bodyPr/>
          <a:lstStyle/>
          <a:p>
            <a:r>
              <a:rPr lang="ja-JP" altLang="en-US" dirty="0" smtClean="0"/>
              <a:t>レーザ距離計＋</a:t>
            </a:r>
            <a:r>
              <a:rPr lang="en-US" altLang="ja-JP" dirty="0" smtClean="0"/>
              <a:t>DGPS</a:t>
            </a:r>
            <a:r>
              <a:rPr lang="ja-JP" altLang="en-US" dirty="0" smtClean="0"/>
              <a:t>測位</a:t>
            </a:r>
            <a:endParaRPr kumimoji="1" lang="ja-JP" altLang="en-US" dirty="0"/>
          </a:p>
        </p:txBody>
      </p:sp>
    </p:spTree>
    <p:extLst>
      <p:ext uri="{BB962C8B-B14F-4D97-AF65-F5344CB8AC3E}">
        <p14:creationId xmlns:p14="http://schemas.microsoft.com/office/powerpoint/2010/main" val="1946355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p:cNvGrpSpPr/>
          <p:nvPr/>
        </p:nvGrpSpPr>
        <p:grpSpPr>
          <a:xfrm>
            <a:off x="73378" y="1305633"/>
            <a:ext cx="7667625" cy="3024188"/>
            <a:chOff x="0" y="1057275"/>
            <a:chExt cx="7667625" cy="3024188"/>
          </a:xfrm>
          <a:effectLst>
            <a:outerShdw blurRad="50800" dist="38100" dir="8100000" algn="tr" rotWithShape="0">
              <a:prstClr val="black">
                <a:alpha val="40000"/>
              </a:prstClr>
            </a:outerShdw>
          </a:effectLst>
        </p:grpSpPr>
        <p:sp>
          <p:nvSpPr>
            <p:cNvPr id="24" name="AutoShape 27"/>
            <p:cNvSpPr>
              <a:spLocks noChangeArrowheads="1"/>
            </p:cNvSpPr>
            <p:nvPr/>
          </p:nvSpPr>
          <p:spPr bwMode="auto">
            <a:xfrm>
              <a:off x="7019925" y="2273300"/>
              <a:ext cx="647700" cy="647700"/>
            </a:xfrm>
            <a:prstGeom prst="rightArrow">
              <a:avLst>
                <a:gd name="adj1" fmla="val 57843"/>
                <a:gd name="adj2" fmla="val 60255"/>
              </a:avLst>
            </a:prstGeom>
            <a:solidFill>
              <a:srgbClr val="555555"/>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ヒラギノ角ゴ ProN W3" pitchFamily="34" charset="-128"/>
                <a:ea typeface="ヒラギノ角ゴ ProN W3" pitchFamily="34" charset="-128"/>
              </a:endParaRPr>
            </a:p>
          </p:txBody>
        </p:sp>
        <p:sp>
          <p:nvSpPr>
            <p:cNvPr id="4" name="AutoShape 29"/>
            <p:cNvSpPr>
              <a:spLocks noChangeArrowheads="1"/>
            </p:cNvSpPr>
            <p:nvPr/>
          </p:nvSpPr>
          <p:spPr bwMode="auto">
            <a:xfrm>
              <a:off x="0" y="1057275"/>
              <a:ext cx="7092950" cy="3024188"/>
            </a:xfrm>
            <a:prstGeom prst="roundRect">
              <a:avLst>
                <a:gd name="adj" fmla="val 10759"/>
              </a:avLst>
            </a:prstGeom>
            <a:gradFill rotWithShape="1">
              <a:gsLst>
                <a:gs pos="0">
                  <a:srgbClr val="555555">
                    <a:alpha val="21000"/>
                  </a:srgbClr>
                </a:gs>
                <a:gs pos="100000">
                  <a:srgbClr val="555555"/>
                </a:gs>
              </a:gsLst>
              <a:lin ang="0" scaled="1"/>
            </a:gradFill>
            <a:ln w="9525">
              <a:noFill/>
              <a:round/>
              <a:headEnd/>
              <a:tailEnd/>
            </a:ln>
          </p:spPr>
          <p:txBody>
            <a:bodyPr wrap="none" anchor="ctr"/>
            <a:lstStyle/>
            <a:p>
              <a:pPr>
                <a:defRPr/>
              </a:pPr>
              <a:endParaRPr lang="ja-JP" altLang="en-US">
                <a:effectLst>
                  <a:outerShdw blurRad="38100" dist="38100" dir="2700000" algn="tl">
                    <a:srgbClr val="000000">
                      <a:alpha val="43137"/>
                    </a:srgbClr>
                  </a:outerShdw>
                </a:effectLst>
                <a:latin typeface="ヒラギノ角ゴ ProN W3" pitchFamily="34" charset="-128"/>
                <a:ea typeface="ヒラギノ角ゴ ProN W3" pitchFamily="34" charset="-128"/>
              </a:endParaRPr>
            </a:p>
          </p:txBody>
        </p:sp>
        <p:sp>
          <p:nvSpPr>
            <p:cNvPr id="32" name="AutoShape 27"/>
            <p:cNvSpPr>
              <a:spLocks noChangeArrowheads="1"/>
            </p:cNvSpPr>
            <p:nvPr/>
          </p:nvSpPr>
          <p:spPr bwMode="auto">
            <a:xfrm>
              <a:off x="2663825" y="1175148"/>
              <a:ext cx="647700" cy="323850"/>
            </a:xfrm>
            <a:prstGeom prst="rightArrow">
              <a:avLst>
                <a:gd name="adj1" fmla="val 57843"/>
                <a:gd name="adj2" fmla="val 60255"/>
              </a:avLst>
            </a:prstGeom>
            <a:solidFill>
              <a:schemeClr val="bg1"/>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ヒラギノ角ゴ ProN W3" pitchFamily="34" charset="-128"/>
                <a:ea typeface="ヒラギノ角ゴ ProN W3" pitchFamily="34" charset="-128"/>
              </a:endParaRPr>
            </a:p>
          </p:txBody>
        </p:sp>
      </p:grpSp>
      <p:sp>
        <p:nvSpPr>
          <p:cNvPr id="2" name="タイトル 1"/>
          <p:cNvSpPr>
            <a:spLocks noGrp="1"/>
          </p:cNvSpPr>
          <p:nvPr>
            <p:ph type="title"/>
          </p:nvPr>
        </p:nvSpPr>
        <p:spPr/>
        <p:txBody>
          <a:bodyPr/>
          <a:lstStyle/>
          <a:p>
            <a:r>
              <a:rPr lang="ja-JP" altLang="en-US" dirty="0" smtClean="0"/>
              <a:t>レーザ計測データ</a:t>
            </a:r>
            <a:r>
              <a:rPr lang="ja-JP" altLang="en-US" dirty="0"/>
              <a:t>の</a:t>
            </a:r>
            <a:r>
              <a:rPr lang="ja-JP" altLang="en-US" dirty="0" smtClean="0"/>
              <a:t>変換</a:t>
            </a:r>
            <a:endParaRPr kumimoji="1" lang="ja-JP" altLang="en-US" dirty="0"/>
          </a:p>
        </p:txBody>
      </p:sp>
      <p:sp>
        <p:nvSpPr>
          <p:cNvPr id="5" name="Line 6"/>
          <p:cNvSpPr>
            <a:spLocks noChangeShapeType="1"/>
          </p:cNvSpPr>
          <p:nvPr/>
        </p:nvSpPr>
        <p:spPr bwMode="auto">
          <a:xfrm>
            <a:off x="1481138" y="4966894"/>
            <a:ext cx="4724400" cy="0"/>
          </a:xfrm>
          <a:prstGeom prst="line">
            <a:avLst/>
          </a:prstGeom>
          <a:noFill/>
          <a:ln w="9525">
            <a:solidFill>
              <a:schemeClr val="tx1"/>
            </a:solidFill>
            <a:round/>
            <a:headEnd type="stealth" w="med" len="lg"/>
            <a:tailEnd type="stealth" w="med" len="lg"/>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6" name="Line 7"/>
          <p:cNvSpPr>
            <a:spLocks noChangeShapeType="1"/>
          </p:cNvSpPr>
          <p:nvPr/>
        </p:nvSpPr>
        <p:spPr bwMode="auto">
          <a:xfrm flipV="1">
            <a:off x="1476375" y="4989119"/>
            <a:ext cx="4725988" cy="1318470"/>
          </a:xfrm>
          <a:prstGeom prst="line">
            <a:avLst/>
          </a:prstGeom>
          <a:noFill/>
          <a:ln w="9525">
            <a:solidFill>
              <a:srgbClr val="FF0000"/>
            </a:solidFill>
            <a:round/>
            <a:headEnd type="stealth" w="med" len="sm"/>
            <a:tailEn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7" name="Freeform 8"/>
          <p:cNvSpPr>
            <a:spLocks/>
          </p:cNvSpPr>
          <p:nvPr/>
        </p:nvSpPr>
        <p:spPr bwMode="auto">
          <a:xfrm>
            <a:off x="623888" y="5762232"/>
            <a:ext cx="7605712" cy="701675"/>
          </a:xfrm>
          <a:custGeom>
            <a:avLst/>
            <a:gdLst/>
            <a:ahLst/>
            <a:cxnLst>
              <a:cxn ang="0">
                <a:pos x="0" y="451"/>
              </a:cxn>
              <a:cxn ang="0">
                <a:pos x="132" y="392"/>
              </a:cxn>
              <a:cxn ang="0">
                <a:pos x="265" y="347"/>
              </a:cxn>
              <a:cxn ang="0">
                <a:pos x="443" y="369"/>
              </a:cxn>
              <a:cxn ang="0">
                <a:pos x="502" y="384"/>
              </a:cxn>
              <a:cxn ang="0">
                <a:pos x="524" y="406"/>
              </a:cxn>
              <a:cxn ang="0">
                <a:pos x="620" y="436"/>
              </a:cxn>
              <a:cxn ang="0">
                <a:pos x="827" y="502"/>
              </a:cxn>
              <a:cxn ang="0">
                <a:pos x="849" y="517"/>
              </a:cxn>
              <a:cxn ang="0">
                <a:pos x="1196" y="510"/>
              </a:cxn>
              <a:cxn ang="0">
                <a:pos x="1225" y="465"/>
              </a:cxn>
              <a:cxn ang="0">
                <a:pos x="1321" y="414"/>
              </a:cxn>
              <a:cxn ang="0">
                <a:pos x="1683" y="436"/>
              </a:cxn>
              <a:cxn ang="0">
                <a:pos x="1816" y="465"/>
              </a:cxn>
              <a:cxn ang="0">
                <a:pos x="2281" y="495"/>
              </a:cxn>
              <a:cxn ang="0">
                <a:pos x="2606" y="525"/>
              </a:cxn>
              <a:cxn ang="0">
                <a:pos x="2880" y="517"/>
              </a:cxn>
              <a:cxn ang="0">
                <a:pos x="2961" y="480"/>
              </a:cxn>
              <a:cxn ang="0">
                <a:pos x="2990" y="465"/>
              </a:cxn>
              <a:cxn ang="0">
                <a:pos x="3012" y="458"/>
              </a:cxn>
              <a:cxn ang="0">
                <a:pos x="3145" y="399"/>
              </a:cxn>
              <a:cxn ang="0">
                <a:pos x="3219" y="362"/>
              </a:cxn>
              <a:cxn ang="0">
                <a:pos x="3286" y="303"/>
              </a:cxn>
              <a:cxn ang="0">
                <a:pos x="3315" y="281"/>
              </a:cxn>
              <a:cxn ang="0">
                <a:pos x="3345" y="266"/>
              </a:cxn>
              <a:cxn ang="0">
                <a:pos x="3411" y="200"/>
              </a:cxn>
              <a:cxn ang="0">
                <a:pos x="3552" y="111"/>
              </a:cxn>
              <a:cxn ang="0">
                <a:pos x="3780" y="37"/>
              </a:cxn>
              <a:cxn ang="0">
                <a:pos x="3854" y="8"/>
              </a:cxn>
              <a:cxn ang="0">
                <a:pos x="4305" y="0"/>
              </a:cxn>
              <a:cxn ang="0">
                <a:pos x="4504" y="15"/>
              </a:cxn>
              <a:cxn ang="0">
                <a:pos x="4615" y="45"/>
              </a:cxn>
            </a:cxnLst>
            <a:rect l="0" t="0" r="r" b="b"/>
            <a:pathLst>
              <a:path w="4615" h="553">
                <a:moveTo>
                  <a:pt x="0" y="451"/>
                </a:moveTo>
                <a:cubicBezTo>
                  <a:pt x="47" y="438"/>
                  <a:pt x="86" y="407"/>
                  <a:pt x="132" y="392"/>
                </a:cubicBezTo>
                <a:cubicBezTo>
                  <a:pt x="173" y="365"/>
                  <a:pt x="220" y="363"/>
                  <a:pt x="265" y="347"/>
                </a:cubicBezTo>
                <a:cubicBezTo>
                  <a:pt x="327" y="357"/>
                  <a:pt x="378" y="364"/>
                  <a:pt x="443" y="369"/>
                </a:cubicBezTo>
                <a:cubicBezTo>
                  <a:pt x="463" y="374"/>
                  <a:pt x="484" y="374"/>
                  <a:pt x="502" y="384"/>
                </a:cubicBezTo>
                <a:cubicBezTo>
                  <a:pt x="511" y="389"/>
                  <a:pt x="515" y="400"/>
                  <a:pt x="524" y="406"/>
                </a:cubicBezTo>
                <a:cubicBezTo>
                  <a:pt x="549" y="423"/>
                  <a:pt x="591" y="427"/>
                  <a:pt x="620" y="436"/>
                </a:cubicBezTo>
                <a:cubicBezTo>
                  <a:pt x="671" y="471"/>
                  <a:pt x="767" y="494"/>
                  <a:pt x="827" y="502"/>
                </a:cubicBezTo>
                <a:cubicBezTo>
                  <a:pt x="834" y="507"/>
                  <a:pt x="840" y="517"/>
                  <a:pt x="849" y="517"/>
                </a:cubicBezTo>
                <a:cubicBezTo>
                  <a:pt x="965" y="520"/>
                  <a:pt x="1081" y="519"/>
                  <a:pt x="1196" y="510"/>
                </a:cubicBezTo>
                <a:cubicBezTo>
                  <a:pt x="1199" y="510"/>
                  <a:pt x="1224" y="466"/>
                  <a:pt x="1225" y="465"/>
                </a:cubicBezTo>
                <a:cubicBezTo>
                  <a:pt x="1251" y="438"/>
                  <a:pt x="1286" y="425"/>
                  <a:pt x="1321" y="414"/>
                </a:cubicBezTo>
                <a:cubicBezTo>
                  <a:pt x="1465" y="418"/>
                  <a:pt x="1557" y="412"/>
                  <a:pt x="1683" y="436"/>
                </a:cubicBezTo>
                <a:cubicBezTo>
                  <a:pt x="1729" y="455"/>
                  <a:pt x="1767" y="459"/>
                  <a:pt x="1816" y="465"/>
                </a:cubicBezTo>
                <a:cubicBezTo>
                  <a:pt x="1907" y="498"/>
                  <a:pt x="2222" y="493"/>
                  <a:pt x="2281" y="495"/>
                </a:cubicBezTo>
                <a:cubicBezTo>
                  <a:pt x="2385" y="515"/>
                  <a:pt x="2500" y="518"/>
                  <a:pt x="2606" y="525"/>
                </a:cubicBezTo>
                <a:cubicBezTo>
                  <a:pt x="2694" y="553"/>
                  <a:pt x="2793" y="547"/>
                  <a:pt x="2880" y="517"/>
                </a:cubicBezTo>
                <a:cubicBezTo>
                  <a:pt x="2908" y="489"/>
                  <a:pt x="2925" y="494"/>
                  <a:pt x="2961" y="480"/>
                </a:cubicBezTo>
                <a:cubicBezTo>
                  <a:pt x="2971" y="476"/>
                  <a:pt x="2980" y="469"/>
                  <a:pt x="2990" y="465"/>
                </a:cubicBezTo>
                <a:cubicBezTo>
                  <a:pt x="2997" y="462"/>
                  <a:pt x="3005" y="460"/>
                  <a:pt x="3012" y="458"/>
                </a:cubicBezTo>
                <a:cubicBezTo>
                  <a:pt x="3052" y="432"/>
                  <a:pt x="3101" y="418"/>
                  <a:pt x="3145" y="399"/>
                </a:cubicBezTo>
                <a:cubicBezTo>
                  <a:pt x="3172" y="388"/>
                  <a:pt x="3191" y="371"/>
                  <a:pt x="3219" y="362"/>
                </a:cubicBezTo>
                <a:cubicBezTo>
                  <a:pt x="3262" y="302"/>
                  <a:pt x="3235" y="315"/>
                  <a:pt x="3286" y="303"/>
                </a:cubicBezTo>
                <a:cubicBezTo>
                  <a:pt x="3296" y="296"/>
                  <a:pt x="3305" y="287"/>
                  <a:pt x="3315" y="281"/>
                </a:cubicBezTo>
                <a:cubicBezTo>
                  <a:pt x="3324" y="275"/>
                  <a:pt x="3336" y="272"/>
                  <a:pt x="3345" y="266"/>
                </a:cubicBezTo>
                <a:cubicBezTo>
                  <a:pt x="3372" y="247"/>
                  <a:pt x="3383" y="218"/>
                  <a:pt x="3411" y="200"/>
                </a:cubicBezTo>
                <a:cubicBezTo>
                  <a:pt x="3443" y="150"/>
                  <a:pt x="3495" y="124"/>
                  <a:pt x="3552" y="111"/>
                </a:cubicBezTo>
                <a:cubicBezTo>
                  <a:pt x="3622" y="63"/>
                  <a:pt x="3697" y="54"/>
                  <a:pt x="3780" y="37"/>
                </a:cubicBezTo>
                <a:cubicBezTo>
                  <a:pt x="3798" y="33"/>
                  <a:pt x="3838" y="9"/>
                  <a:pt x="3854" y="8"/>
                </a:cubicBezTo>
                <a:cubicBezTo>
                  <a:pt x="4004" y="1"/>
                  <a:pt x="4155" y="3"/>
                  <a:pt x="4305" y="0"/>
                </a:cubicBezTo>
                <a:cubicBezTo>
                  <a:pt x="4325" y="1"/>
                  <a:pt x="4466" y="9"/>
                  <a:pt x="4504" y="15"/>
                </a:cubicBezTo>
                <a:cubicBezTo>
                  <a:pt x="4506" y="15"/>
                  <a:pt x="4603" y="45"/>
                  <a:pt x="4615" y="45"/>
                </a:cubicBezTo>
              </a:path>
            </a:pathLst>
          </a:custGeom>
          <a:noFill/>
          <a:ln w="63500" cap="flat" cmpd="sng">
            <a:solidFill>
              <a:srgbClr val="996633"/>
            </a:solidFill>
            <a:prstDash val="solid"/>
            <a:round/>
            <a:headEnd type="none" w="med" len="med"/>
            <a:tailEnd type="none"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8" name="Freeform 9"/>
          <p:cNvSpPr>
            <a:spLocks/>
          </p:cNvSpPr>
          <p:nvPr/>
        </p:nvSpPr>
        <p:spPr bwMode="auto">
          <a:xfrm>
            <a:off x="6373813" y="4700194"/>
            <a:ext cx="534987" cy="1074738"/>
          </a:xfrm>
          <a:custGeom>
            <a:avLst/>
            <a:gdLst/>
            <a:ahLst/>
            <a:cxnLst>
              <a:cxn ang="0">
                <a:pos x="166" y="241"/>
              </a:cxn>
              <a:cxn ang="0">
                <a:pos x="144" y="226"/>
              </a:cxn>
              <a:cxn ang="0">
                <a:pos x="203" y="12"/>
              </a:cxn>
              <a:cxn ang="0">
                <a:pos x="284" y="19"/>
              </a:cxn>
              <a:cxn ang="0">
                <a:pos x="284" y="167"/>
              </a:cxn>
              <a:cxn ang="0">
                <a:pos x="262" y="182"/>
              </a:cxn>
              <a:cxn ang="0">
                <a:pos x="247" y="677"/>
              </a:cxn>
              <a:cxn ang="0">
                <a:pos x="218" y="588"/>
              </a:cxn>
              <a:cxn ang="0">
                <a:pos x="195" y="581"/>
              </a:cxn>
              <a:cxn ang="0">
                <a:pos x="136" y="677"/>
              </a:cxn>
              <a:cxn ang="0">
                <a:pos x="85" y="374"/>
              </a:cxn>
              <a:cxn ang="0">
                <a:pos x="18" y="322"/>
              </a:cxn>
              <a:cxn ang="0">
                <a:pos x="18" y="241"/>
              </a:cxn>
              <a:cxn ang="0">
                <a:pos x="26" y="270"/>
              </a:cxn>
              <a:cxn ang="0">
                <a:pos x="40" y="293"/>
              </a:cxn>
              <a:cxn ang="0">
                <a:pos x="129" y="307"/>
              </a:cxn>
              <a:cxn ang="0">
                <a:pos x="188" y="256"/>
              </a:cxn>
              <a:cxn ang="0">
                <a:pos x="166" y="241"/>
              </a:cxn>
            </a:cxnLst>
            <a:rect l="0" t="0" r="r" b="b"/>
            <a:pathLst>
              <a:path w="337" h="677">
                <a:moveTo>
                  <a:pt x="166" y="241"/>
                </a:moveTo>
                <a:cubicBezTo>
                  <a:pt x="159" y="236"/>
                  <a:pt x="147" y="234"/>
                  <a:pt x="144" y="226"/>
                </a:cubicBezTo>
                <a:cubicBezTo>
                  <a:pt x="122" y="165"/>
                  <a:pt x="129" y="36"/>
                  <a:pt x="203" y="12"/>
                </a:cubicBezTo>
                <a:cubicBezTo>
                  <a:pt x="230" y="14"/>
                  <a:pt x="265" y="0"/>
                  <a:pt x="284" y="19"/>
                </a:cubicBezTo>
                <a:cubicBezTo>
                  <a:pt x="296" y="32"/>
                  <a:pt x="291" y="147"/>
                  <a:pt x="284" y="167"/>
                </a:cubicBezTo>
                <a:cubicBezTo>
                  <a:pt x="281" y="175"/>
                  <a:pt x="269" y="177"/>
                  <a:pt x="262" y="182"/>
                </a:cubicBezTo>
                <a:cubicBezTo>
                  <a:pt x="276" y="342"/>
                  <a:pt x="337" y="540"/>
                  <a:pt x="247" y="677"/>
                </a:cubicBezTo>
                <a:cubicBezTo>
                  <a:pt x="229" y="650"/>
                  <a:pt x="229" y="602"/>
                  <a:pt x="218" y="588"/>
                </a:cubicBezTo>
                <a:cubicBezTo>
                  <a:pt x="213" y="582"/>
                  <a:pt x="203" y="583"/>
                  <a:pt x="195" y="581"/>
                </a:cubicBezTo>
                <a:cubicBezTo>
                  <a:pt x="138" y="617"/>
                  <a:pt x="196" y="655"/>
                  <a:pt x="136" y="677"/>
                </a:cubicBezTo>
                <a:cubicBezTo>
                  <a:pt x="106" y="580"/>
                  <a:pt x="197" y="410"/>
                  <a:pt x="85" y="374"/>
                </a:cubicBezTo>
                <a:cubicBezTo>
                  <a:pt x="31" y="338"/>
                  <a:pt x="53" y="357"/>
                  <a:pt x="18" y="322"/>
                </a:cubicBezTo>
                <a:cubicBezTo>
                  <a:pt x="9" y="293"/>
                  <a:pt x="0" y="277"/>
                  <a:pt x="18" y="241"/>
                </a:cubicBezTo>
                <a:cubicBezTo>
                  <a:pt x="22" y="232"/>
                  <a:pt x="22" y="261"/>
                  <a:pt x="26" y="270"/>
                </a:cubicBezTo>
                <a:cubicBezTo>
                  <a:pt x="29" y="278"/>
                  <a:pt x="33" y="287"/>
                  <a:pt x="40" y="293"/>
                </a:cubicBezTo>
                <a:cubicBezTo>
                  <a:pt x="63" y="312"/>
                  <a:pt x="99" y="304"/>
                  <a:pt x="129" y="307"/>
                </a:cubicBezTo>
                <a:cubicBezTo>
                  <a:pt x="183" y="327"/>
                  <a:pt x="175" y="297"/>
                  <a:pt x="188" y="256"/>
                </a:cubicBezTo>
                <a:cubicBezTo>
                  <a:pt x="179" y="229"/>
                  <a:pt x="188" y="231"/>
                  <a:pt x="166" y="241"/>
                </a:cubicBezTo>
                <a:close/>
              </a:path>
            </a:pathLst>
          </a:custGeom>
          <a:solidFill>
            <a:schemeClr val="accent1"/>
          </a:solidFill>
          <a:ln w="9525" cap="flat" cmpd="sng">
            <a:noFill/>
            <a:prstDash val="solid"/>
            <a:round/>
            <a:headEnd type="none" w="med" len="med"/>
            <a:tailEnd type="none"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nvGrpSpPr>
          <p:cNvPr id="9" name="Group 10"/>
          <p:cNvGrpSpPr>
            <a:grpSpLocks/>
          </p:cNvGrpSpPr>
          <p:nvPr/>
        </p:nvGrpSpPr>
        <p:grpSpPr bwMode="auto">
          <a:xfrm rot="-600000">
            <a:off x="6213475" y="4931969"/>
            <a:ext cx="260350" cy="152400"/>
            <a:chOff x="4511" y="2726"/>
            <a:chExt cx="164" cy="96"/>
          </a:xfrm>
        </p:grpSpPr>
        <p:sp>
          <p:nvSpPr>
            <p:cNvPr id="10" name="Rectangle 11"/>
            <p:cNvSpPr>
              <a:spLocks noChangeArrowheads="1"/>
            </p:cNvSpPr>
            <p:nvPr/>
          </p:nvSpPr>
          <p:spPr bwMode="auto">
            <a:xfrm>
              <a:off x="4511" y="2726"/>
              <a:ext cx="163" cy="96"/>
            </a:xfrm>
            <a:prstGeom prst="rect">
              <a:avLst/>
            </a:prstGeom>
            <a:solidFill>
              <a:srgbClr val="FFFF00"/>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11" name="Rectangle 12"/>
            <p:cNvSpPr>
              <a:spLocks noChangeArrowheads="1"/>
            </p:cNvSpPr>
            <p:nvPr/>
          </p:nvSpPr>
          <p:spPr bwMode="auto">
            <a:xfrm>
              <a:off x="4643" y="2723"/>
              <a:ext cx="31" cy="53"/>
            </a:xfrm>
            <a:prstGeom prst="rect">
              <a:avLst/>
            </a:prstGeom>
            <a:solidFill>
              <a:schemeClr val="bg2"/>
            </a:solidFill>
            <a:ln w="9525">
              <a:noFill/>
              <a:miter lim="800000"/>
              <a:headEnd/>
              <a:tailEnd/>
            </a:ln>
            <a:effectLst/>
          </p:spPr>
          <p:txBody>
            <a:bodyPr wrap="none" anchor="ctr"/>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grpSp>
      <p:sp>
        <p:nvSpPr>
          <p:cNvPr id="12" name="Line 13"/>
          <p:cNvSpPr>
            <a:spLocks noChangeShapeType="1"/>
          </p:cNvSpPr>
          <p:nvPr/>
        </p:nvSpPr>
        <p:spPr bwMode="auto">
          <a:xfrm flipH="1" flipV="1">
            <a:off x="1471613" y="4976418"/>
            <a:ext cx="4762" cy="1331171"/>
          </a:xfrm>
          <a:prstGeom prst="line">
            <a:avLst/>
          </a:prstGeom>
          <a:noFill/>
          <a:ln w="9525">
            <a:solidFill>
              <a:schemeClr val="tx1"/>
            </a:solidFill>
            <a:round/>
            <a:headEnd type="stealth" w="med" len="lg"/>
            <a:tailEnd type="stealth" w="med" len="lg"/>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13" name="Freeform 14"/>
          <p:cNvSpPr>
            <a:spLocks/>
          </p:cNvSpPr>
          <p:nvPr/>
        </p:nvSpPr>
        <p:spPr bwMode="auto">
          <a:xfrm>
            <a:off x="5659438" y="4785919"/>
            <a:ext cx="536575" cy="523875"/>
          </a:xfrm>
          <a:custGeom>
            <a:avLst/>
            <a:gdLst/>
            <a:ahLst/>
            <a:cxnLst>
              <a:cxn ang="0">
                <a:pos x="227" y="0"/>
              </a:cxn>
              <a:cxn ang="0">
                <a:pos x="113" y="29"/>
              </a:cxn>
              <a:cxn ang="0">
                <a:pos x="8" y="145"/>
              </a:cxn>
              <a:cxn ang="0">
                <a:pos x="62" y="240"/>
              </a:cxn>
              <a:cxn ang="0">
                <a:pos x="170" y="300"/>
              </a:cxn>
              <a:cxn ang="0">
                <a:pos x="338" y="330"/>
              </a:cxn>
            </a:cxnLst>
            <a:rect l="0" t="0" r="r" b="b"/>
            <a:pathLst>
              <a:path w="338" h="330">
                <a:moveTo>
                  <a:pt x="227" y="0"/>
                </a:moveTo>
                <a:cubicBezTo>
                  <a:pt x="207" y="5"/>
                  <a:pt x="149" y="5"/>
                  <a:pt x="113" y="29"/>
                </a:cubicBezTo>
                <a:cubicBezTo>
                  <a:pt x="76" y="53"/>
                  <a:pt x="16" y="110"/>
                  <a:pt x="8" y="145"/>
                </a:cubicBezTo>
                <a:cubicBezTo>
                  <a:pt x="0" y="180"/>
                  <a:pt x="35" y="214"/>
                  <a:pt x="62" y="240"/>
                </a:cubicBezTo>
                <a:cubicBezTo>
                  <a:pt x="89" y="266"/>
                  <a:pt x="130" y="284"/>
                  <a:pt x="170" y="300"/>
                </a:cubicBezTo>
                <a:cubicBezTo>
                  <a:pt x="216" y="315"/>
                  <a:pt x="303" y="324"/>
                  <a:pt x="338" y="330"/>
                </a:cubicBezTo>
              </a:path>
            </a:pathLst>
          </a:custGeom>
          <a:noFill/>
          <a:ln w="9525" cap="flat" cmpd="sng">
            <a:solidFill>
              <a:schemeClr val="tx1"/>
            </a:solidFill>
            <a:prstDash val="solid"/>
            <a:round/>
            <a:headEnd type="stealth" w="med" len="med"/>
            <a:tailEnd type="stealth" w="med" len="med"/>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
        <p:nvSpPr>
          <p:cNvPr id="14" name="Text Box 15"/>
          <p:cNvSpPr txBox="1">
            <a:spLocks noChangeArrowheads="1"/>
          </p:cNvSpPr>
          <p:nvPr/>
        </p:nvSpPr>
        <p:spPr bwMode="auto">
          <a:xfrm>
            <a:off x="3109913" y="4598594"/>
            <a:ext cx="1457325" cy="707886"/>
          </a:xfrm>
          <a:prstGeom prst="rect">
            <a:avLst/>
          </a:prstGeom>
          <a:noFill/>
          <a:ln w="9525">
            <a:noFill/>
            <a:miter lim="800000"/>
            <a:headEnd/>
            <a:tailEnd/>
          </a:ln>
        </p:spPr>
        <p:txBody>
          <a:bodyPr>
            <a:spAutoFit/>
          </a:bodyPr>
          <a:lstStyle/>
          <a:p>
            <a:pPr>
              <a:spcBef>
                <a:spcPct val="50000"/>
              </a:spcBef>
            </a:pPr>
            <a:r>
              <a:rPr lang="en-US" altLang="ja-JP" sz="2000" dirty="0">
                <a:latin typeface="Impact" pitchFamily="34" charset="0"/>
              </a:rPr>
              <a:t>Distance (horizontal)</a:t>
            </a:r>
          </a:p>
        </p:txBody>
      </p:sp>
      <p:sp>
        <p:nvSpPr>
          <p:cNvPr id="15" name="Text Box 16"/>
          <p:cNvSpPr txBox="1">
            <a:spLocks noChangeArrowheads="1"/>
          </p:cNvSpPr>
          <p:nvPr/>
        </p:nvSpPr>
        <p:spPr bwMode="auto">
          <a:xfrm>
            <a:off x="611188" y="5298682"/>
            <a:ext cx="1293812" cy="707886"/>
          </a:xfrm>
          <a:prstGeom prst="rect">
            <a:avLst/>
          </a:prstGeom>
          <a:noFill/>
          <a:ln w="9525">
            <a:noFill/>
            <a:miter lim="800000"/>
            <a:headEnd/>
            <a:tailEnd/>
          </a:ln>
        </p:spPr>
        <p:txBody>
          <a:bodyPr>
            <a:spAutoFit/>
          </a:bodyPr>
          <a:lstStyle/>
          <a:p>
            <a:pPr>
              <a:spcBef>
                <a:spcPct val="50000"/>
              </a:spcBef>
            </a:pPr>
            <a:r>
              <a:rPr lang="en-US" altLang="ja-JP" sz="2000">
                <a:latin typeface="Impact" pitchFamily="34" charset="0"/>
              </a:rPr>
              <a:t>Height (vertical)</a:t>
            </a:r>
          </a:p>
        </p:txBody>
      </p:sp>
      <p:sp>
        <p:nvSpPr>
          <p:cNvPr id="16" name="Text Box 17"/>
          <p:cNvSpPr txBox="1">
            <a:spLocks noChangeArrowheads="1"/>
          </p:cNvSpPr>
          <p:nvPr/>
        </p:nvSpPr>
        <p:spPr bwMode="auto">
          <a:xfrm rot="20400000">
            <a:off x="4994275" y="4233538"/>
            <a:ext cx="1457325" cy="707886"/>
          </a:xfrm>
          <a:prstGeom prst="rect">
            <a:avLst/>
          </a:prstGeom>
          <a:noFill/>
          <a:ln w="9525">
            <a:noFill/>
            <a:miter lim="800000"/>
            <a:headEnd/>
            <a:tailEnd/>
          </a:ln>
        </p:spPr>
        <p:txBody>
          <a:bodyPr>
            <a:spAutoFit/>
          </a:bodyPr>
          <a:lstStyle/>
          <a:p>
            <a:pPr>
              <a:spcBef>
                <a:spcPct val="50000"/>
              </a:spcBef>
            </a:pPr>
            <a:r>
              <a:rPr lang="en-US" altLang="ja-JP" sz="2000" dirty="0">
                <a:latin typeface="Impact" pitchFamily="34" charset="0"/>
              </a:rPr>
              <a:t>Angle (horizontal)</a:t>
            </a:r>
          </a:p>
        </p:txBody>
      </p:sp>
      <p:sp>
        <p:nvSpPr>
          <p:cNvPr id="17" name="Text Box 18"/>
          <p:cNvSpPr txBox="1">
            <a:spLocks noChangeArrowheads="1"/>
          </p:cNvSpPr>
          <p:nvPr/>
        </p:nvSpPr>
        <p:spPr bwMode="auto">
          <a:xfrm rot="20542939">
            <a:off x="3167063" y="5586962"/>
            <a:ext cx="1782762" cy="461665"/>
          </a:xfrm>
          <a:prstGeom prst="rect">
            <a:avLst/>
          </a:prstGeom>
          <a:noFill/>
          <a:ln w="9525">
            <a:noFill/>
            <a:miter lim="800000"/>
            <a:headEnd/>
            <a:tailEnd/>
          </a:ln>
        </p:spPr>
        <p:txBody>
          <a:bodyPr>
            <a:spAutoFit/>
          </a:bodyPr>
          <a:lstStyle/>
          <a:p>
            <a:pPr>
              <a:spcBef>
                <a:spcPct val="50000"/>
              </a:spcBef>
            </a:pPr>
            <a:r>
              <a:rPr lang="en-US" altLang="ja-JP" sz="2400" i="1">
                <a:latin typeface="Impact" pitchFamily="34" charset="0"/>
              </a:rPr>
              <a:t>Laser beam </a:t>
            </a:r>
          </a:p>
        </p:txBody>
      </p:sp>
      <p:sp>
        <p:nvSpPr>
          <p:cNvPr id="18" name="Rectangle 19"/>
          <p:cNvSpPr>
            <a:spLocks noChangeArrowheads="1"/>
          </p:cNvSpPr>
          <p:nvPr/>
        </p:nvSpPr>
        <p:spPr bwMode="auto">
          <a:xfrm>
            <a:off x="181328" y="1831096"/>
            <a:ext cx="2879725" cy="2187575"/>
          </a:xfrm>
          <a:prstGeom prst="rect">
            <a:avLst/>
          </a:prstGeom>
          <a:solidFill>
            <a:schemeClr val="bg1">
              <a:alpha val="50195"/>
            </a:schemeClr>
          </a:solidFill>
          <a:ln w="38100">
            <a:solidFill>
              <a:srgbClr val="555555"/>
            </a:solidFill>
            <a:miter lim="800000"/>
            <a:headEnd/>
            <a:tailEnd/>
          </a:ln>
        </p:spPr>
        <p:txBody>
          <a:bodyPr wrap="none" lIns="0" tIns="0" rIns="0" bIns="0" anchor="ctr"/>
          <a:lstStyle/>
          <a:p>
            <a:pPr lvl="1">
              <a:spcBef>
                <a:spcPct val="20000"/>
              </a:spcBef>
              <a:buClr>
                <a:schemeClr val="accent1"/>
              </a:buClr>
              <a:buSzPct val="75000"/>
              <a:buFont typeface="Wingdings" pitchFamily="2" charset="2"/>
              <a:buNone/>
            </a:pPr>
            <a:r>
              <a:rPr lang="ja-JP" altLang="en-US"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直線距離</a:t>
            </a:r>
            <a:endParaRPr lang="en-US" altLang="ja-JP"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endParaRPr>
          </a:p>
          <a:p>
            <a:pPr lvl="1">
              <a:spcBef>
                <a:spcPct val="20000"/>
              </a:spcBef>
              <a:buClr>
                <a:schemeClr val="accent1"/>
              </a:buClr>
              <a:buSzPct val="75000"/>
              <a:buFont typeface="Wingdings" pitchFamily="2" charset="2"/>
              <a:buNone/>
            </a:pPr>
            <a:r>
              <a:rPr lang="ja-JP" altLang="en-US"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鉛直角</a:t>
            </a:r>
            <a:endParaRPr lang="en-US" altLang="ja-JP"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endParaRPr>
          </a:p>
          <a:p>
            <a:pPr lvl="1">
              <a:spcBef>
                <a:spcPct val="20000"/>
              </a:spcBef>
              <a:buClr>
                <a:schemeClr val="accent1"/>
              </a:buClr>
              <a:buSzPct val="75000"/>
            </a:pPr>
            <a:r>
              <a:rPr lang="ja-JP" altLang="en-US"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水平角</a:t>
            </a:r>
            <a:r>
              <a:rPr lang="ja-JP" altLang="en-US" sz="24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（北</a:t>
            </a:r>
            <a:r>
              <a:rPr lang="en-US" altLang="ja-JP" sz="24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0</a:t>
            </a:r>
            <a:r>
              <a:rPr lang="ja-JP" altLang="en-US" sz="24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a:t>
            </a:r>
            <a:endParaRPr lang="en-US" altLang="ja-JP" sz="32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endParaRPr>
          </a:p>
        </p:txBody>
      </p:sp>
      <p:sp>
        <p:nvSpPr>
          <p:cNvPr id="19" name="Text Box 20"/>
          <p:cNvSpPr txBox="1">
            <a:spLocks noChangeArrowheads="1"/>
          </p:cNvSpPr>
          <p:nvPr/>
        </p:nvSpPr>
        <p:spPr bwMode="auto">
          <a:xfrm>
            <a:off x="181328" y="1275471"/>
            <a:ext cx="2066591" cy="584775"/>
          </a:xfrm>
          <a:prstGeom prst="rect">
            <a:avLst/>
          </a:prstGeom>
          <a:noFill/>
          <a:ln w="12700">
            <a:noFill/>
            <a:miter lim="800000"/>
            <a:headEnd/>
            <a:tailEnd/>
          </a:ln>
        </p:spPr>
        <p:txBody>
          <a:bodyPr wrap="none">
            <a:spAutoFit/>
          </a:bodyPr>
          <a:lstStyle/>
          <a:p>
            <a:r>
              <a:rPr lang="en-US" altLang="ja-JP" sz="3200" dirty="0">
                <a:ln w="12700">
                  <a:noFill/>
                  <a:prstDash val="solid"/>
                </a:ln>
                <a:solidFill>
                  <a:schemeClr val="bg1"/>
                </a:solidFill>
                <a:latin typeface="ヒラギノ角ゴ ProN W3" pitchFamily="34" charset="-128"/>
                <a:ea typeface="ヒラギノ角ゴ ProN W3" pitchFamily="34" charset="-128"/>
              </a:rPr>
              <a:t>Raw data</a:t>
            </a:r>
          </a:p>
        </p:txBody>
      </p:sp>
      <p:sp>
        <p:nvSpPr>
          <p:cNvPr id="20" name="Text Box 21"/>
          <p:cNvSpPr txBox="1">
            <a:spLocks noChangeArrowheads="1"/>
          </p:cNvSpPr>
          <p:nvPr/>
        </p:nvSpPr>
        <p:spPr bwMode="auto">
          <a:xfrm>
            <a:off x="3471514" y="1275471"/>
            <a:ext cx="2406428" cy="584775"/>
          </a:xfrm>
          <a:prstGeom prst="rect">
            <a:avLst/>
          </a:prstGeom>
          <a:noFill/>
          <a:ln w="12700">
            <a:noFill/>
            <a:miter lim="800000"/>
            <a:headEnd/>
            <a:tailEnd/>
          </a:ln>
        </p:spPr>
        <p:txBody>
          <a:bodyPr wrap="none">
            <a:spAutoFit/>
          </a:bodyPr>
          <a:lstStyle/>
          <a:p>
            <a:r>
              <a:rPr lang="en-US" altLang="ja-JP" sz="3200" dirty="0" smtClean="0">
                <a:ln w="12700">
                  <a:noFill/>
                  <a:prstDash val="solid"/>
                </a:ln>
                <a:solidFill>
                  <a:schemeClr val="bg1"/>
                </a:solidFill>
                <a:latin typeface="ヒラギノ角ゴ ProN W3" pitchFamily="34" charset="-128"/>
                <a:ea typeface="ヒラギノ角ゴ ProN W3" pitchFamily="34" charset="-128"/>
              </a:rPr>
              <a:t>Computed</a:t>
            </a:r>
            <a:endParaRPr lang="en-US" altLang="ja-JP" sz="3200" dirty="0">
              <a:ln w="12700">
                <a:noFill/>
                <a:prstDash val="solid"/>
              </a:ln>
              <a:solidFill>
                <a:schemeClr val="bg1"/>
              </a:solidFill>
              <a:latin typeface="ヒラギノ角ゴ ProN W3" pitchFamily="34" charset="-128"/>
              <a:ea typeface="ヒラギノ角ゴ ProN W3" pitchFamily="34" charset="-128"/>
            </a:endParaRPr>
          </a:p>
        </p:txBody>
      </p:sp>
      <p:sp>
        <p:nvSpPr>
          <p:cNvPr id="21" name="Rectangle 22"/>
          <p:cNvSpPr>
            <a:spLocks noChangeArrowheads="1"/>
          </p:cNvSpPr>
          <p:nvPr/>
        </p:nvSpPr>
        <p:spPr bwMode="auto">
          <a:xfrm>
            <a:off x="3170591" y="1831096"/>
            <a:ext cx="3816350" cy="2187575"/>
          </a:xfrm>
          <a:prstGeom prst="rect">
            <a:avLst/>
          </a:prstGeom>
          <a:solidFill>
            <a:schemeClr val="bg1">
              <a:alpha val="50195"/>
            </a:schemeClr>
          </a:solidFill>
          <a:ln w="38100">
            <a:solidFill>
              <a:srgbClr val="F71C54"/>
            </a:solidFill>
            <a:miter lim="800000"/>
            <a:headEnd/>
            <a:tailEnd/>
          </a:ln>
        </p:spPr>
        <p:txBody>
          <a:bodyPr wrap="none" lIns="0" tIns="0" rIns="0" bIns="0" anchor="ctr"/>
          <a:lstStyle/>
          <a:p>
            <a:pPr lvl="1">
              <a:spcBef>
                <a:spcPct val="20000"/>
              </a:spcBef>
              <a:buClr>
                <a:schemeClr val="accent1"/>
              </a:buClr>
              <a:buSzPct val="75000"/>
              <a:buFont typeface="Wingdings" pitchFamily="2" charset="2"/>
              <a:buNone/>
            </a:pPr>
            <a:r>
              <a:rPr lang="ja-JP" altLang="en-US"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水平距離</a:t>
            </a:r>
            <a:endParaRPr lang="en-US" altLang="ja-JP"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endParaRPr>
          </a:p>
          <a:p>
            <a:pPr lvl="1">
              <a:spcBef>
                <a:spcPct val="20000"/>
              </a:spcBef>
              <a:buClr>
                <a:schemeClr val="accent1"/>
              </a:buClr>
              <a:buSzPct val="75000"/>
              <a:buFont typeface="Wingdings" pitchFamily="2" charset="2"/>
              <a:buNone/>
            </a:pPr>
            <a:r>
              <a:rPr lang="ja-JP" altLang="en-US"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高さ</a:t>
            </a:r>
            <a:endParaRPr lang="en-US" altLang="ja-JP"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endParaRPr>
          </a:p>
          <a:p>
            <a:pPr lvl="1">
              <a:spcBef>
                <a:spcPct val="20000"/>
              </a:spcBef>
              <a:buClr>
                <a:schemeClr val="accent1"/>
              </a:buClr>
              <a:buSzPct val="75000"/>
              <a:buFont typeface="Wingdings" pitchFamily="2" charset="2"/>
              <a:buNone/>
            </a:pPr>
            <a:r>
              <a:rPr lang="ja-JP" altLang="en-US" sz="36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水平角</a:t>
            </a:r>
            <a:r>
              <a:rPr lang="ja-JP" altLang="en-US" sz="2400" spc="50" dirty="0" smtClean="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rPr>
              <a:t>（磁北補正）</a:t>
            </a:r>
            <a:endParaRPr lang="en-US" altLang="ja-JP" sz="3200" spc="50" dirty="0">
              <a:ln w="12700" cmpd="sng">
                <a:noFill/>
                <a:prstDash val="solid"/>
              </a:ln>
              <a:solidFill>
                <a:srgbClr val="555555"/>
              </a:solidFill>
              <a:effectLst>
                <a:glow rad="53100">
                  <a:schemeClr val="bg1">
                    <a:alpha val="30000"/>
                  </a:schemeClr>
                </a:glow>
              </a:effectLst>
              <a:latin typeface="ヒラギノ角ゴ ProN W3" pitchFamily="34" charset="-128"/>
              <a:ea typeface="ヒラギノ角ゴ ProN W3" pitchFamily="34" charset="-128"/>
            </a:endParaRPr>
          </a:p>
        </p:txBody>
      </p:sp>
      <p:sp>
        <p:nvSpPr>
          <p:cNvPr id="22" name="AutoShape 23"/>
          <p:cNvSpPr>
            <a:spLocks noChangeArrowheads="1"/>
          </p:cNvSpPr>
          <p:nvPr/>
        </p:nvSpPr>
        <p:spPr bwMode="auto">
          <a:xfrm>
            <a:off x="7763228" y="2331158"/>
            <a:ext cx="1281113" cy="808038"/>
          </a:xfrm>
          <a:prstGeom prst="roundRect">
            <a:avLst>
              <a:gd name="adj" fmla="val 16667"/>
            </a:avLst>
          </a:prstGeom>
          <a:solidFill>
            <a:schemeClr val="bg1"/>
          </a:solidFill>
          <a:ln w="38100">
            <a:solidFill>
              <a:srgbClr val="F71C54"/>
            </a:solidFill>
            <a:round/>
            <a:headEnd/>
            <a:tailEnd/>
          </a:ln>
          <a:effectLst>
            <a:glow rad="63500">
              <a:srgbClr val="555555">
                <a:alpha val="40000"/>
              </a:srgbClr>
            </a:glow>
          </a:effectLst>
        </p:spPr>
        <p:txBody>
          <a:bodyPr wrap="none" anchor="ctr"/>
          <a:lstStyle/>
          <a:p>
            <a:pPr algn="ctr"/>
            <a:r>
              <a:rPr lang="en-US" altLang="ja-JP" sz="3200" b="1" dirty="0">
                <a:ln w="31550" cmpd="sng">
                  <a:noFill/>
                  <a:prstDash val="solid"/>
                </a:ln>
                <a:solidFill>
                  <a:srgbClr val="555555"/>
                </a:solidFill>
                <a:latin typeface="ヒラギノ角ゴ ProN W3" pitchFamily="34" charset="-128"/>
                <a:ea typeface="ヒラギノ角ゴ ProN W3" pitchFamily="34" charset="-128"/>
              </a:rPr>
              <a:t>XYZ</a:t>
            </a:r>
            <a:endParaRPr lang="en-US" altLang="ja-JP" sz="2800" b="1" dirty="0">
              <a:ln w="31550" cmpd="sng">
                <a:noFill/>
                <a:prstDash val="solid"/>
              </a:ln>
              <a:solidFill>
                <a:srgbClr val="555555"/>
              </a:solidFill>
              <a:latin typeface="ヒラギノ角ゴ ProN W3" pitchFamily="34" charset="-128"/>
              <a:ea typeface="ヒラギノ角ゴ ProN W3" pitchFamily="34" charset="-128"/>
            </a:endParaRPr>
          </a:p>
        </p:txBody>
      </p:sp>
      <p:sp>
        <p:nvSpPr>
          <p:cNvPr id="25" name="Line 30"/>
          <p:cNvSpPr>
            <a:spLocks noChangeShapeType="1"/>
          </p:cNvSpPr>
          <p:nvPr/>
        </p:nvSpPr>
        <p:spPr bwMode="auto">
          <a:xfrm flipV="1">
            <a:off x="1621190" y="5039796"/>
            <a:ext cx="4566884" cy="1267794"/>
          </a:xfrm>
          <a:prstGeom prst="line">
            <a:avLst/>
          </a:prstGeom>
          <a:noFill/>
          <a:ln w="9525">
            <a:solidFill>
              <a:srgbClr val="FF0000"/>
            </a:solidFill>
            <a:round/>
            <a:headEnd/>
            <a:tailEnd type="stealth" w="med" len="sm"/>
          </a:ln>
          <a:effectLst/>
        </p:spPr>
        <p:txBody>
          <a:bodyPr wrap="none"/>
          <a:lstStyle/>
          <a:p>
            <a:pPr>
              <a:defRPr/>
            </a:pPr>
            <a:endParaRPr lang="ja-JP" altLang="en-US">
              <a:effectLst>
                <a:outerShdw blurRad="38100" dist="38100" dir="2700000" algn="tl">
                  <a:srgbClr val="000000">
                    <a:alpha val="43137"/>
                  </a:srgbClr>
                </a:outerShdw>
              </a:effectLst>
              <a:latin typeface="Impact" pitchFamily="34" charset="0"/>
              <a:ea typeface="ＭＳ Ｐゴシック" pitchFamily="50" charset="-128"/>
            </a:endParaRPr>
          </a:p>
        </p:txBody>
      </p:sp>
    </p:spTree>
    <p:extLst>
      <p:ext uri="{BB962C8B-B14F-4D97-AF65-F5344CB8AC3E}">
        <p14:creationId xmlns:p14="http://schemas.microsoft.com/office/powerpoint/2010/main" val="485489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points.jpg"/>
          <p:cNvPicPr>
            <a:picLocks noChangeAspect="1"/>
          </p:cNvPicPr>
          <p:nvPr/>
        </p:nvPicPr>
        <p:blipFill>
          <a:blip r:embed="rId3" cstate="print"/>
          <a:srcRect l="11765" t="2252" r="7353"/>
          <a:stretch>
            <a:fillRect/>
          </a:stretch>
        </p:blipFill>
        <p:spPr>
          <a:xfrm>
            <a:off x="615463" y="992346"/>
            <a:ext cx="3517588" cy="5551390"/>
          </a:xfrm>
          <a:prstGeom prst="rect">
            <a:avLst/>
          </a:prstGeom>
        </p:spPr>
      </p:pic>
      <p:pic>
        <p:nvPicPr>
          <p:cNvPr id="5" name="Picture 6" descr="B:\Users\spider\Documents\oman_topo_shell_stone\topomap_1m-cntr.jpg"/>
          <p:cNvPicPr>
            <a:picLocks noChangeAspect="1" noChangeArrowheads="1"/>
          </p:cNvPicPr>
          <p:nvPr/>
        </p:nvPicPr>
        <p:blipFill>
          <a:blip r:embed="rId4" cstate="print"/>
          <a:srcRect l="10416" t="3153" r="7739"/>
          <a:stretch>
            <a:fillRect/>
          </a:stretch>
        </p:blipFill>
        <p:spPr bwMode="auto">
          <a:xfrm>
            <a:off x="5092666" y="961824"/>
            <a:ext cx="3593586" cy="5619064"/>
          </a:xfrm>
          <a:prstGeom prst="rect">
            <a:avLst/>
          </a:prstGeom>
          <a:noFill/>
        </p:spPr>
      </p:pic>
      <p:sp>
        <p:nvSpPr>
          <p:cNvPr id="6" name="タイトル 5"/>
          <p:cNvSpPr>
            <a:spLocks noGrp="1"/>
          </p:cNvSpPr>
          <p:nvPr>
            <p:ph type="title"/>
          </p:nvPr>
        </p:nvSpPr>
        <p:spPr/>
        <p:txBody>
          <a:bodyPr>
            <a:normAutofit fontScale="90000"/>
          </a:bodyPr>
          <a:lstStyle/>
          <a:p>
            <a:r>
              <a:rPr lang="ja-JP" altLang="en-US" dirty="0" smtClean="0"/>
              <a:t>計測事例</a:t>
            </a:r>
            <a:r>
              <a:rPr lang="en-US" altLang="ja-JP" dirty="0" smtClean="0"/>
              <a:t/>
            </a:r>
            <a:br>
              <a:rPr lang="en-US" altLang="ja-JP" dirty="0" smtClean="0"/>
            </a:br>
            <a:endParaRPr lang="ja-JP" altLang="en-US" dirty="0"/>
          </a:p>
        </p:txBody>
      </p:sp>
      <p:sp>
        <p:nvSpPr>
          <p:cNvPr id="3" name="テキスト ボックス 2"/>
          <p:cNvSpPr txBox="1"/>
          <p:nvPr/>
        </p:nvSpPr>
        <p:spPr>
          <a:xfrm>
            <a:off x="1127761" y="5937954"/>
            <a:ext cx="2492990" cy="646331"/>
          </a:xfrm>
          <a:prstGeom prst="rect">
            <a:avLst/>
          </a:prstGeom>
          <a:noFill/>
        </p:spPr>
        <p:txBody>
          <a:bodyPr wrap="none" rtlCol="0">
            <a:spAutoFit/>
          </a:bodyPr>
          <a:lstStyle/>
          <a:p>
            <a:pPr algn="ctr"/>
            <a:r>
              <a:rPr kumimoji="1" lang="ja-JP" altLang="en-US" sz="3600" dirty="0" smtClean="0">
                <a:effectLst>
                  <a:glow rad="101600">
                    <a:schemeClr val="bg1">
                      <a:alpha val="60000"/>
                    </a:schemeClr>
                  </a:glow>
                </a:effectLst>
                <a:latin typeface="ヒラギノ角ゴ ProN W3" pitchFamily="34" charset="-128"/>
                <a:ea typeface="ヒラギノ角ゴ ProN W3" pitchFamily="34" charset="-128"/>
              </a:rPr>
              <a:t>点群データ</a:t>
            </a:r>
            <a:endParaRPr kumimoji="1" lang="ja-JP" altLang="en-US" sz="3600" dirty="0">
              <a:effectLst>
                <a:glow rad="101600">
                  <a:schemeClr val="bg1">
                    <a:alpha val="60000"/>
                  </a:schemeClr>
                </a:glow>
              </a:effectLst>
              <a:latin typeface="ヒラギノ角ゴ ProN W3" pitchFamily="34" charset="-128"/>
              <a:ea typeface="ヒラギノ角ゴ ProN W3" pitchFamily="34" charset="-128"/>
            </a:endParaRPr>
          </a:p>
        </p:txBody>
      </p:sp>
      <p:sp>
        <p:nvSpPr>
          <p:cNvPr id="7" name="テキスト ボックス 6"/>
          <p:cNvSpPr txBox="1"/>
          <p:nvPr/>
        </p:nvSpPr>
        <p:spPr>
          <a:xfrm>
            <a:off x="5332783" y="5937954"/>
            <a:ext cx="3113353" cy="646331"/>
          </a:xfrm>
          <a:prstGeom prst="rect">
            <a:avLst/>
          </a:prstGeom>
          <a:noFill/>
        </p:spPr>
        <p:txBody>
          <a:bodyPr wrap="none" rtlCol="0">
            <a:spAutoFit/>
          </a:bodyPr>
          <a:lstStyle/>
          <a:p>
            <a:pPr algn="ctr"/>
            <a:r>
              <a:rPr kumimoji="1" lang="en-US" altLang="ja-JP" sz="3600" dirty="0" smtClean="0">
                <a:effectLst>
                  <a:glow rad="101600">
                    <a:schemeClr val="bg1">
                      <a:alpha val="60000"/>
                    </a:schemeClr>
                  </a:glow>
                </a:effectLst>
                <a:latin typeface="ヒラギノ角ゴ ProN W3" pitchFamily="34" charset="-128"/>
                <a:ea typeface="ヒラギノ角ゴ ProN W3" pitchFamily="34" charset="-128"/>
              </a:rPr>
              <a:t>DEM</a:t>
            </a:r>
            <a:r>
              <a:rPr kumimoji="1" lang="ja-JP" altLang="en-US" sz="3600" dirty="0" smtClean="0">
                <a:effectLst>
                  <a:glow rad="101600">
                    <a:schemeClr val="bg1">
                      <a:alpha val="60000"/>
                    </a:schemeClr>
                  </a:glow>
                </a:effectLst>
                <a:latin typeface="ヒラギノ角ゴ ProN W3" pitchFamily="34" charset="-128"/>
                <a:ea typeface="ヒラギノ角ゴ ProN W3" pitchFamily="34" charset="-128"/>
              </a:rPr>
              <a:t>＋等高線</a:t>
            </a:r>
            <a:endParaRPr kumimoji="1" lang="ja-JP" altLang="en-US" sz="3600" dirty="0">
              <a:effectLst>
                <a:glow rad="101600">
                  <a:schemeClr val="bg1">
                    <a:alpha val="60000"/>
                  </a:schemeClr>
                </a:glow>
              </a:effectLst>
              <a:latin typeface="ヒラギノ角ゴ ProN W3" pitchFamily="34" charset="-128"/>
              <a:ea typeface="ヒラギノ角ゴ ProN W3" pitchFamily="34" charset="-128"/>
            </a:endParaRPr>
          </a:p>
        </p:txBody>
      </p:sp>
      <p:sp>
        <p:nvSpPr>
          <p:cNvPr id="8" name="テキスト ボックス 7"/>
          <p:cNvSpPr txBox="1"/>
          <p:nvPr/>
        </p:nvSpPr>
        <p:spPr>
          <a:xfrm>
            <a:off x="6965111" y="449067"/>
            <a:ext cx="1850186" cy="400110"/>
          </a:xfrm>
          <a:prstGeom prst="rect">
            <a:avLst/>
          </a:prstGeom>
          <a:noFill/>
        </p:spPr>
        <p:txBody>
          <a:bodyPr wrap="none" rtlCol="0">
            <a:spAutoFit/>
          </a:bodyPr>
          <a:lstStyle/>
          <a:p>
            <a:pPr algn="ctr"/>
            <a:r>
              <a:rPr kumimoji="1" lang="en-US" altLang="ja-JP" sz="2000" dirty="0" err="1" smtClean="0">
                <a:effectLst/>
                <a:latin typeface="Impact" pitchFamily="34" charset="0"/>
                <a:ea typeface="ヒラギノ角ゴ ProN W3" pitchFamily="34" charset="-128"/>
              </a:rPr>
              <a:t>Ras</a:t>
            </a:r>
            <a:r>
              <a:rPr kumimoji="1" lang="en-US" altLang="ja-JP" sz="2000" dirty="0" smtClean="0">
                <a:effectLst/>
                <a:latin typeface="Impact" pitchFamily="34" charset="0"/>
                <a:ea typeface="ヒラギノ角ゴ ProN W3" pitchFamily="34" charset="-128"/>
              </a:rPr>
              <a:t> </a:t>
            </a:r>
            <a:r>
              <a:rPr kumimoji="1" lang="en-US" altLang="ja-JP" sz="2000" dirty="0" err="1" smtClean="0">
                <a:effectLst/>
                <a:latin typeface="Impact" pitchFamily="34" charset="0"/>
                <a:ea typeface="ヒラギノ角ゴ ProN W3" pitchFamily="34" charset="-128"/>
              </a:rPr>
              <a:t>Jibsh</a:t>
            </a:r>
            <a:r>
              <a:rPr kumimoji="1" lang="en-US" altLang="ja-JP" sz="2000" dirty="0" smtClean="0">
                <a:effectLst/>
                <a:latin typeface="Impact" pitchFamily="34" charset="0"/>
                <a:ea typeface="ヒラギノ角ゴ ProN W3" pitchFamily="34" charset="-128"/>
              </a:rPr>
              <a:t>, Oman</a:t>
            </a:r>
            <a:endParaRPr kumimoji="1" lang="ja-JP" altLang="en-US" sz="2000" dirty="0">
              <a:effectLst/>
              <a:latin typeface="Impact" pitchFamily="34" charset="0"/>
              <a:ea typeface="ヒラギノ角ゴ ProN W3" pitchFamily="34" charset="-128"/>
            </a:endParaRPr>
          </a:p>
        </p:txBody>
      </p:sp>
    </p:spTree>
    <p:extLst>
      <p:ext uri="{BB962C8B-B14F-4D97-AF65-F5344CB8AC3E}">
        <p14:creationId xmlns:p14="http://schemas.microsoft.com/office/powerpoint/2010/main" val="17213717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空中写真・衛星画像</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dirty="0" smtClean="0"/>
              <a:t>主題属性の取得方法その２．</a:t>
            </a:r>
            <a:endParaRPr kumimoji="1" lang="ja-JP" altLang="en-US" dirty="0"/>
          </a:p>
        </p:txBody>
      </p:sp>
    </p:spTree>
    <p:extLst>
      <p:ext uri="{BB962C8B-B14F-4D97-AF65-F5344CB8AC3E}">
        <p14:creationId xmlns:p14="http://schemas.microsoft.com/office/powerpoint/2010/main" val="1220414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主題属性とは</a:t>
            </a:r>
            <a:endParaRPr kumimoji="1" lang="ja-JP" altLang="en-US" dirty="0"/>
          </a:p>
        </p:txBody>
      </p:sp>
      <p:sp>
        <p:nvSpPr>
          <p:cNvPr id="3" name="コンテンツ プレースホルダー 2"/>
          <p:cNvSpPr>
            <a:spLocks noGrp="1"/>
          </p:cNvSpPr>
          <p:nvPr>
            <p:ph idx="1"/>
          </p:nvPr>
        </p:nvSpPr>
        <p:spPr>
          <a:xfrm>
            <a:off x="457200" y="1268760"/>
            <a:ext cx="8229600" cy="4525963"/>
          </a:xfrm>
        </p:spPr>
        <p:txBody>
          <a:bodyPr>
            <a:normAutofit/>
          </a:bodyPr>
          <a:lstStyle/>
          <a:p>
            <a:pPr marL="0" indent="0">
              <a:buNone/>
            </a:pPr>
            <a:r>
              <a:rPr lang="ja-JP" altLang="en-US" b="1" dirty="0"/>
              <a:t>地物</a:t>
            </a:r>
            <a:r>
              <a:rPr lang="ja-JP" altLang="en-US" dirty="0"/>
              <a:t>（地上にあるあらゆるモノの概念：道路、建物、行政界、河川、山など）について、それが何であるか、どういった性質をもつの</a:t>
            </a:r>
            <a:r>
              <a:rPr lang="ja-JP" altLang="en-US" dirty="0" smtClean="0"/>
              <a:t>かなど、</a:t>
            </a:r>
            <a:r>
              <a:rPr lang="ja-JP" altLang="en-US" b="1" dirty="0"/>
              <a:t>記述的</a:t>
            </a:r>
            <a:r>
              <a:rPr lang="ja-JP" altLang="en-US" b="1" dirty="0" smtClean="0"/>
              <a:t>特徴</a:t>
            </a:r>
            <a:r>
              <a:rPr lang="ja-JP" altLang="en-US" dirty="0" smtClean="0"/>
              <a:t>を示す情報</a:t>
            </a:r>
            <a:endParaRPr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7238"/>
            <a:ext cx="9144000" cy="324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円形吹き出し 3"/>
          <p:cNvSpPr/>
          <p:nvPr/>
        </p:nvSpPr>
        <p:spPr>
          <a:xfrm>
            <a:off x="6300192" y="5189905"/>
            <a:ext cx="1872208" cy="762285"/>
          </a:xfrm>
          <a:prstGeom prst="wedgeEllipseCallout">
            <a:avLst>
              <a:gd name="adj1" fmla="val -33686"/>
              <a:gd name="adj2" fmla="val 73194"/>
            </a:avLst>
          </a:prstGeom>
          <a:solidFill>
            <a:schemeClr val="bg1"/>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555555"/>
                </a:solidFill>
                <a:latin typeface="Impact" pitchFamily="34" charset="0"/>
              </a:rPr>
              <a:t>How deep is this pond?</a:t>
            </a:r>
            <a:endParaRPr kumimoji="1" lang="ja-JP" altLang="en-US" dirty="0">
              <a:solidFill>
                <a:srgbClr val="555555"/>
              </a:solidFill>
              <a:latin typeface="Impact" pitchFamily="34" charset="0"/>
            </a:endParaRPr>
          </a:p>
        </p:txBody>
      </p:sp>
      <p:sp>
        <p:nvSpPr>
          <p:cNvPr id="6" name="円形吹き出し 5"/>
          <p:cNvSpPr/>
          <p:nvPr/>
        </p:nvSpPr>
        <p:spPr>
          <a:xfrm>
            <a:off x="611560" y="4214507"/>
            <a:ext cx="1944216" cy="894331"/>
          </a:xfrm>
          <a:prstGeom prst="wedgeEllipseCallout">
            <a:avLst>
              <a:gd name="adj1" fmla="val 55769"/>
              <a:gd name="adj2" fmla="val 74351"/>
            </a:avLst>
          </a:prstGeom>
          <a:solidFill>
            <a:schemeClr val="bg1"/>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555555"/>
                </a:solidFill>
                <a:latin typeface="Impact" pitchFamily="34" charset="0"/>
              </a:rPr>
              <a:t>What’s the name of this street?</a:t>
            </a:r>
            <a:endParaRPr kumimoji="1" lang="ja-JP" altLang="en-US" dirty="0">
              <a:solidFill>
                <a:srgbClr val="555555"/>
              </a:solidFill>
              <a:latin typeface="Impact" pitchFamily="34" charset="0"/>
            </a:endParaRPr>
          </a:p>
        </p:txBody>
      </p:sp>
      <p:sp>
        <p:nvSpPr>
          <p:cNvPr id="7" name="円形吹き出し 6"/>
          <p:cNvSpPr/>
          <p:nvPr/>
        </p:nvSpPr>
        <p:spPr>
          <a:xfrm>
            <a:off x="4427984" y="3429001"/>
            <a:ext cx="2160240" cy="894331"/>
          </a:xfrm>
          <a:prstGeom prst="wedgeEllipseCallout">
            <a:avLst>
              <a:gd name="adj1" fmla="val 36035"/>
              <a:gd name="adj2" fmla="val 73194"/>
            </a:avLst>
          </a:prstGeom>
          <a:solidFill>
            <a:schemeClr val="bg1"/>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555555"/>
                </a:solidFill>
                <a:latin typeface="Impact" pitchFamily="34" charset="0"/>
              </a:rPr>
              <a:t>When this building completed?</a:t>
            </a:r>
            <a:endParaRPr kumimoji="1" lang="ja-JP" altLang="en-US" dirty="0">
              <a:solidFill>
                <a:srgbClr val="555555"/>
              </a:solidFill>
              <a:latin typeface="Impact" pitchFamily="34" charset="0"/>
            </a:endParaRPr>
          </a:p>
        </p:txBody>
      </p:sp>
    </p:spTree>
    <p:extLst>
      <p:ext uri="{BB962C8B-B14F-4D97-AF65-F5344CB8AC3E}">
        <p14:creationId xmlns:p14="http://schemas.microsoft.com/office/powerpoint/2010/main" val="571135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55776" y="5589240"/>
            <a:ext cx="4032448" cy="1008112"/>
          </a:xfrm>
          <a:prstGeom prst="roundRect">
            <a:avLst/>
          </a:prstGeom>
          <a:solidFill>
            <a:srgbClr val="FFFFFF"/>
          </a:solidFill>
          <a:ln>
            <a:solidFill>
              <a:srgbClr val="FFFFFF"/>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空中写真・衛星画像の</a:t>
            </a:r>
            <a:r>
              <a:rPr lang="ja-JP" altLang="en-US" dirty="0" smtClean="0"/>
              <a:t>利用</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dirty="0" smtClean="0"/>
              <a:t>可能になること：</a:t>
            </a:r>
            <a:endParaRPr lang="en-US" altLang="ja-JP" dirty="0" smtClean="0"/>
          </a:p>
          <a:p>
            <a:pPr marL="514350" indent="-514350">
              <a:buFont typeface="+mj-lt"/>
              <a:buAutoNum type="arabicPeriod"/>
            </a:pPr>
            <a:r>
              <a:rPr lang="ja-JP" altLang="en-US" dirty="0"/>
              <a:t>現地調査が不可能な場所の情報の取得</a:t>
            </a:r>
            <a:endParaRPr lang="en-US" altLang="ja-JP" dirty="0"/>
          </a:p>
          <a:p>
            <a:pPr marL="914400" lvl="1" indent="-514350"/>
            <a:r>
              <a:rPr lang="ja-JP" altLang="en-US" dirty="0"/>
              <a:t>災害による危険域、政治的立入禁止区域など</a:t>
            </a:r>
            <a:endParaRPr lang="en-US" altLang="ja-JP" dirty="0"/>
          </a:p>
          <a:p>
            <a:pPr marL="514350" indent="-514350">
              <a:buFont typeface="+mj-lt"/>
              <a:buAutoNum type="arabicPeriod"/>
            </a:pPr>
            <a:r>
              <a:rPr lang="ja-JP" altLang="en-US" dirty="0" smtClean="0"/>
              <a:t>地</a:t>
            </a:r>
            <a:r>
              <a:rPr lang="ja-JP" altLang="en-US" dirty="0"/>
              <a:t>表面の</a:t>
            </a:r>
            <a:r>
              <a:rPr lang="ja-JP" altLang="en-US" dirty="0" smtClean="0"/>
              <a:t>情報を</a:t>
            </a:r>
            <a:r>
              <a:rPr lang="ja-JP" altLang="en-US" b="1" dirty="0" smtClean="0"/>
              <a:t>面的</a:t>
            </a:r>
            <a:r>
              <a:rPr lang="ja-JP" altLang="en-US" dirty="0" smtClean="0"/>
              <a:t>に取得</a:t>
            </a:r>
            <a:endParaRPr lang="en-US" altLang="ja-JP" dirty="0"/>
          </a:p>
          <a:p>
            <a:pPr marL="857250" lvl="1" indent="-457200"/>
            <a:r>
              <a:rPr lang="en-US" altLang="ja-JP" dirty="0" smtClean="0"/>
              <a:t>cf. GNSS</a:t>
            </a:r>
            <a:r>
              <a:rPr lang="ja-JP" altLang="en-US" dirty="0" smtClean="0"/>
              <a:t>：主に点、線</a:t>
            </a:r>
            <a:endParaRPr lang="en-US" altLang="ja-JP" dirty="0"/>
          </a:p>
          <a:p>
            <a:pPr marL="514350" indent="-514350">
              <a:buFont typeface="+mj-lt"/>
              <a:buAutoNum type="arabicPeriod"/>
            </a:pPr>
            <a:r>
              <a:rPr lang="ja-JP" altLang="en-US" dirty="0" smtClean="0"/>
              <a:t>地物</a:t>
            </a:r>
            <a:r>
              <a:rPr lang="ja-JP" altLang="en-US" dirty="0"/>
              <a:t>の</a:t>
            </a:r>
            <a:r>
              <a:rPr lang="ja-JP" altLang="en-US" b="1" dirty="0"/>
              <a:t>時間属性</a:t>
            </a:r>
            <a:r>
              <a:rPr lang="ja-JP" altLang="en-US" dirty="0"/>
              <a:t>の</a:t>
            </a:r>
            <a:r>
              <a:rPr lang="ja-JP" altLang="en-US" dirty="0" smtClean="0"/>
              <a:t>収集</a:t>
            </a:r>
            <a:endParaRPr lang="en-US" altLang="ja-JP" dirty="0"/>
          </a:p>
          <a:p>
            <a:pPr marL="914400" lvl="1" indent="-514350"/>
            <a:r>
              <a:rPr lang="ja-JP" altLang="en-US" dirty="0" smtClean="0"/>
              <a:t>過去</a:t>
            </a:r>
            <a:r>
              <a:rPr lang="ja-JP" altLang="en-US" dirty="0"/>
              <a:t>に取得</a:t>
            </a:r>
            <a:r>
              <a:rPr lang="ja-JP" altLang="en-US" dirty="0" smtClean="0"/>
              <a:t>されたデータ（アーカイヴ）利用</a:t>
            </a:r>
            <a:endParaRPr lang="ja-JP" altLang="en-US" dirty="0"/>
          </a:p>
        </p:txBody>
      </p:sp>
      <p:sp>
        <p:nvSpPr>
          <p:cNvPr id="4" name="テキスト ボックス 3"/>
          <p:cNvSpPr txBox="1"/>
          <p:nvPr/>
        </p:nvSpPr>
        <p:spPr>
          <a:xfrm>
            <a:off x="0" y="5733256"/>
            <a:ext cx="9144000" cy="707886"/>
          </a:xfrm>
          <a:prstGeom prst="rect">
            <a:avLst/>
          </a:prstGeom>
          <a:noFill/>
        </p:spPr>
        <p:txBody>
          <a:bodyPr wrap="square" rtlCol="0">
            <a:spAutoFit/>
          </a:bodyPr>
          <a:lstStyle/>
          <a:p>
            <a:pPr algn="ctr"/>
            <a:r>
              <a:rPr kumimoji="1" lang="en-US" altLang="ja-JP" sz="4000" dirty="0" smtClean="0">
                <a:solidFill>
                  <a:srgbClr val="555555"/>
                </a:solidFill>
                <a:latin typeface="Impact"/>
                <a:cs typeface="Impact"/>
              </a:rPr>
              <a:t>Remote Sensing</a:t>
            </a:r>
            <a:endParaRPr kumimoji="1" lang="ja-JP" altLang="en-US" sz="4000" dirty="0">
              <a:solidFill>
                <a:srgbClr val="555555"/>
              </a:solidFill>
              <a:latin typeface="Impact"/>
              <a:cs typeface="Impact"/>
            </a:endParaRPr>
          </a:p>
        </p:txBody>
      </p:sp>
      <p:pic>
        <p:nvPicPr>
          <p:cNvPr id="6" name="図 5"/>
          <p:cNvPicPr>
            <a:picLocks noChangeAspect="1"/>
          </p:cNvPicPr>
          <p:nvPr/>
        </p:nvPicPr>
        <p:blipFill rotWithShape="1">
          <a:blip r:embed="rId3">
            <a:duotone>
              <a:schemeClr val="bg2">
                <a:shade val="45000"/>
                <a:satMod val="135000"/>
              </a:schemeClr>
              <a:prstClr val="white"/>
            </a:duotone>
          </a:blip>
          <a:srcRect l="3536" t="12263" r="7892" b="8689"/>
          <a:stretch/>
        </p:blipFill>
        <p:spPr>
          <a:xfrm flipH="1">
            <a:off x="7596336" y="5517232"/>
            <a:ext cx="1296144" cy="1197648"/>
          </a:xfrm>
          <a:prstGeom prst="rect">
            <a:avLst/>
          </a:prstGeom>
        </p:spPr>
      </p:pic>
      <p:pic>
        <p:nvPicPr>
          <p:cNvPr id="7" name="図 6"/>
          <p:cNvPicPr>
            <a:picLocks noChangeAspect="1"/>
          </p:cNvPicPr>
          <p:nvPr/>
        </p:nvPicPr>
        <p:blipFill rotWithShape="1">
          <a:blip r:embed="rId4">
            <a:duotone>
              <a:schemeClr val="bg2">
                <a:shade val="45000"/>
                <a:satMod val="135000"/>
              </a:schemeClr>
              <a:prstClr val="white"/>
            </a:duotone>
          </a:blip>
          <a:srcRect l="8851" t="19356" r="7725" b="13286"/>
          <a:stretch/>
        </p:blipFill>
        <p:spPr>
          <a:xfrm flipH="1">
            <a:off x="323528" y="5589240"/>
            <a:ext cx="1296144" cy="1046517"/>
          </a:xfrm>
          <a:prstGeom prst="rect">
            <a:avLst/>
          </a:prstGeom>
        </p:spPr>
      </p:pic>
    </p:spTree>
    <p:extLst>
      <p:ext uri="{BB962C8B-B14F-4D97-AF65-F5344CB8AC3E}">
        <p14:creationId xmlns:p14="http://schemas.microsoft.com/office/powerpoint/2010/main" val="12946427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空中写真の取得</a:t>
            </a:r>
            <a:endParaRPr kumimoji="1" lang="ja-JP" altLang="en-US" dirty="0"/>
          </a:p>
        </p:txBody>
      </p:sp>
      <p:sp>
        <p:nvSpPr>
          <p:cNvPr id="5" name="テキスト プレースホルダー 4"/>
          <p:cNvSpPr>
            <a:spLocks noGrp="1"/>
          </p:cNvSpPr>
          <p:nvPr>
            <p:ph type="body" idx="1"/>
          </p:nvPr>
        </p:nvSpPr>
        <p:spPr/>
        <p:txBody>
          <a:bodyPr/>
          <a:lstStyle/>
          <a:p>
            <a:r>
              <a:rPr kumimoji="1" lang="ja-JP" altLang="en-US" dirty="0" smtClean="0"/>
              <a:t>リモートセンシングの手法その</a:t>
            </a:r>
            <a:r>
              <a:rPr lang="ja-JP" altLang="ja-JP" dirty="0" smtClean="0"/>
              <a:t>１</a:t>
            </a:r>
            <a:r>
              <a:rPr lang="ja-JP" altLang="en-US" dirty="0" smtClean="0"/>
              <a:t>．</a:t>
            </a:r>
            <a:endParaRPr kumimoji="1" lang="ja-JP" altLang="en-US" dirty="0"/>
          </a:p>
        </p:txBody>
      </p:sp>
    </p:spTree>
    <p:extLst>
      <p:ext uri="{BB962C8B-B14F-4D97-AF65-F5344CB8AC3E}">
        <p14:creationId xmlns:p14="http://schemas.microsoft.com/office/powerpoint/2010/main" val="3196343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空中写真とは</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航空機リモートセンシング</a:t>
            </a:r>
            <a:endParaRPr kumimoji="1" lang="en-US" altLang="ja-JP" dirty="0" smtClean="0"/>
          </a:p>
          <a:p>
            <a:r>
              <a:rPr lang="ja-JP" altLang="en-US" dirty="0"/>
              <a:t>写真</a:t>
            </a:r>
            <a:r>
              <a:rPr lang="ja-JP" altLang="en-US" dirty="0" smtClean="0"/>
              <a:t>判読</a:t>
            </a:r>
            <a:endParaRPr lang="en-US" altLang="ja-JP" dirty="0" smtClean="0"/>
          </a:p>
          <a:p>
            <a:pPr lvl="1"/>
            <a:r>
              <a:rPr lang="ja-JP" altLang="en-US" dirty="0"/>
              <a:t>目視</a:t>
            </a:r>
            <a:r>
              <a:rPr lang="ja-JP" altLang="en-US" dirty="0" smtClean="0"/>
              <a:t>判読 </a:t>
            </a:r>
            <a:r>
              <a:rPr lang="en-US" altLang="ja-JP" dirty="0" smtClean="0">
                <a:sym typeface="Wingdings" pitchFamily="2" charset="2"/>
              </a:rPr>
              <a:t> </a:t>
            </a:r>
            <a:r>
              <a:rPr lang="ja-JP" altLang="en-US" dirty="0" smtClean="0"/>
              <a:t>土地被覆など</a:t>
            </a:r>
            <a:endParaRPr lang="en-US" altLang="ja-JP" dirty="0" smtClean="0"/>
          </a:p>
          <a:p>
            <a:pPr lvl="1"/>
            <a:r>
              <a:rPr lang="ja-JP" altLang="en-US" dirty="0" smtClean="0"/>
              <a:t>ステレオ画像判読 </a:t>
            </a:r>
            <a:r>
              <a:rPr lang="en-US" altLang="ja-JP" dirty="0" smtClean="0">
                <a:sym typeface="Wingdings" pitchFamily="2" charset="2"/>
              </a:rPr>
              <a:t> </a:t>
            </a:r>
            <a:r>
              <a:rPr lang="ja-JP" altLang="en-US" dirty="0" smtClean="0">
                <a:sym typeface="Wingdings" pitchFamily="2" charset="2"/>
              </a:rPr>
              <a:t>地形分類など</a:t>
            </a:r>
            <a:endParaRPr lang="en-US" altLang="ja-JP" dirty="0" smtClean="0"/>
          </a:p>
          <a:p>
            <a:r>
              <a:rPr lang="ja-JP" altLang="en-US" dirty="0" smtClean="0"/>
              <a:t>空中写真測量</a:t>
            </a:r>
            <a:endParaRPr lang="en-US" altLang="ja-JP" dirty="0" smtClean="0"/>
          </a:p>
          <a:p>
            <a:pPr lvl="1"/>
            <a:r>
              <a:rPr lang="ja-JP" altLang="en-US" dirty="0"/>
              <a:t>ステレオ</a:t>
            </a:r>
            <a:r>
              <a:rPr lang="ja-JP" altLang="en-US" dirty="0" smtClean="0"/>
              <a:t>画像 </a:t>
            </a:r>
            <a:r>
              <a:rPr lang="en-US" altLang="ja-JP" dirty="0" smtClean="0">
                <a:sym typeface="Wingdings" pitchFamily="2" charset="2"/>
              </a:rPr>
              <a:t> </a:t>
            </a:r>
            <a:r>
              <a:rPr lang="ja-JP" altLang="en-US" dirty="0" smtClean="0">
                <a:sym typeface="Wingdings" pitchFamily="2" charset="2"/>
              </a:rPr>
              <a:t>地物、地表面の三次元座標</a:t>
            </a:r>
            <a:endParaRPr lang="en-US" altLang="ja-JP" dirty="0" smtClean="0"/>
          </a:p>
          <a:p>
            <a:pPr marL="342900" lvl="1" indent="-342900">
              <a:buFont typeface="Arial" pitchFamily="34" charset="0"/>
              <a:buChar char="•"/>
            </a:pPr>
            <a:r>
              <a:rPr lang="ja-JP" altLang="en-US" dirty="0" smtClean="0"/>
              <a:t>同じ場所の過去～現在 ＝ </a:t>
            </a:r>
            <a:r>
              <a:rPr lang="ja-JP" altLang="en-US" b="1" dirty="0" smtClean="0"/>
              <a:t>時系列変化</a:t>
            </a:r>
            <a:endParaRPr lang="en-US" altLang="ja-JP" b="1" dirty="0"/>
          </a:p>
        </p:txBody>
      </p:sp>
      <p:pic>
        <p:nvPicPr>
          <p:cNvPr id="4" name="Picture 2" descr="http://item.tech-jam.com/items/products_img/ms27.jpg"/>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bwMode="auto">
          <a:xfrm>
            <a:off x="6581552" y="2662574"/>
            <a:ext cx="2562447" cy="14159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rotWithShape="1">
          <a:blip r:embed="rId5" cstate="print"/>
          <a:srcRect l="3994" t="2561" r="3269" b="3297"/>
          <a:stretch/>
        </p:blipFill>
        <p:spPr bwMode="auto">
          <a:xfrm>
            <a:off x="6581553" y="406980"/>
            <a:ext cx="2349798" cy="1783328"/>
          </a:xfrm>
          <a:prstGeom prst="rect">
            <a:avLst/>
          </a:prstGeom>
          <a:noFill/>
          <a:ln>
            <a:noFill/>
          </a:ln>
        </p:spPr>
      </p:pic>
      <p:pic>
        <p:nvPicPr>
          <p:cNvPr id="6" name="図 5"/>
          <p:cNvPicPr>
            <a:picLocks noChangeAspect="1"/>
          </p:cNvPicPr>
          <p:nvPr/>
        </p:nvPicPr>
        <p:blipFill rotWithShape="1">
          <a:blip r:embed="rId6">
            <a:duotone>
              <a:schemeClr val="bg2">
                <a:shade val="45000"/>
                <a:satMod val="135000"/>
              </a:schemeClr>
              <a:prstClr val="white"/>
            </a:duotone>
          </a:blip>
          <a:srcRect l="8851" t="19356" r="7725" b="13286"/>
          <a:stretch/>
        </p:blipFill>
        <p:spPr>
          <a:xfrm flipH="1">
            <a:off x="627948" y="127591"/>
            <a:ext cx="984424" cy="794832"/>
          </a:xfrm>
          <a:prstGeom prst="rect">
            <a:avLst/>
          </a:prstGeom>
        </p:spPr>
      </p:pic>
    </p:spTree>
    <p:extLst>
      <p:ext uri="{BB962C8B-B14F-4D97-AF65-F5344CB8AC3E}">
        <p14:creationId xmlns:p14="http://schemas.microsoft.com/office/powerpoint/2010/main" val="7824168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空中写真測量の手順</a:t>
            </a:r>
            <a:endParaRPr lang="ja-JP" altLang="en-US" dirty="0"/>
          </a:p>
        </p:txBody>
      </p:sp>
      <p:sp>
        <p:nvSpPr>
          <p:cNvPr id="3" name="コンテンツ プレースホルダ 2"/>
          <p:cNvSpPr>
            <a:spLocks noGrp="1"/>
          </p:cNvSpPr>
          <p:nvPr>
            <p:ph idx="1"/>
          </p:nvPr>
        </p:nvSpPr>
        <p:spPr/>
        <p:txBody>
          <a:bodyPr>
            <a:normAutofit fontScale="85000" lnSpcReduction="20000"/>
          </a:bodyPr>
          <a:lstStyle/>
          <a:p>
            <a:r>
              <a:rPr lang="ja-JP" altLang="en-US" dirty="0" smtClean="0"/>
              <a:t>撮影（記録）</a:t>
            </a:r>
            <a:endParaRPr lang="en-US" altLang="ja-JP" dirty="0" smtClean="0"/>
          </a:p>
          <a:p>
            <a:pPr lvl="1"/>
            <a:r>
              <a:rPr lang="ja-JP" altLang="en-US" dirty="0" smtClean="0"/>
              <a:t>航空カメラ、フィルムの準備</a:t>
            </a:r>
            <a:endParaRPr lang="en-US" altLang="ja-JP" dirty="0" smtClean="0"/>
          </a:p>
          <a:p>
            <a:pPr lvl="1"/>
            <a:r>
              <a:rPr lang="ja-JP" altLang="en-US" dirty="0" smtClean="0"/>
              <a:t>撮影コース、撮影地点の整理</a:t>
            </a:r>
            <a:endParaRPr lang="en-US" altLang="ja-JP" dirty="0" smtClean="0"/>
          </a:p>
          <a:p>
            <a:r>
              <a:rPr lang="ja-JP" altLang="en-US" dirty="0" smtClean="0"/>
              <a:t>撮影幾何パラメータの取得</a:t>
            </a:r>
            <a:endParaRPr lang="en-US" altLang="ja-JP" dirty="0" smtClean="0"/>
          </a:p>
          <a:p>
            <a:pPr lvl="1"/>
            <a:r>
              <a:rPr lang="ja-JP" altLang="en-US" dirty="0" smtClean="0"/>
              <a:t>縮尺、撮影位置、撮影方向など</a:t>
            </a:r>
            <a:r>
              <a:rPr lang="en-US" altLang="ja-JP" dirty="0" smtClean="0"/>
              <a:t/>
            </a:r>
            <a:br>
              <a:rPr lang="en-US" altLang="ja-JP" dirty="0" smtClean="0"/>
            </a:br>
            <a:r>
              <a:rPr lang="ja-JP" altLang="en-US" dirty="0" smtClean="0"/>
              <a:t>撮影時の光学的な幾何関係の再現</a:t>
            </a:r>
            <a:endParaRPr lang="en-US" altLang="ja-JP" dirty="0" smtClean="0"/>
          </a:p>
          <a:p>
            <a:r>
              <a:rPr lang="ja-JP" altLang="en-US" dirty="0" smtClean="0"/>
              <a:t>測定（標定 </a:t>
            </a:r>
            <a:r>
              <a:rPr lang="en-US" altLang="ja-JP" dirty="0" smtClean="0">
                <a:sym typeface="Wingdings" pitchFamily="2" charset="2"/>
              </a:rPr>
              <a:t></a:t>
            </a:r>
            <a:r>
              <a:rPr lang="ja-JP" altLang="en-US" dirty="0" smtClean="0"/>
              <a:t> 空間情報の取得）</a:t>
            </a:r>
            <a:endParaRPr lang="en-US" altLang="ja-JP" dirty="0" smtClean="0"/>
          </a:p>
          <a:p>
            <a:pPr lvl="1"/>
            <a:r>
              <a:rPr lang="en-US" altLang="ja-JP" dirty="0" smtClean="0"/>
              <a:t>1</a:t>
            </a:r>
            <a:r>
              <a:rPr lang="ja-JP" altLang="en-US" dirty="0" smtClean="0"/>
              <a:t>組のステレオ写真の幾何関係</a:t>
            </a:r>
            <a:r>
              <a:rPr lang="ja-JP" altLang="en-US" dirty="0" smtClean="0">
                <a:sym typeface="Wingdings" pitchFamily="2" charset="2"/>
              </a:rPr>
              <a:t> </a:t>
            </a:r>
            <a:r>
              <a:rPr lang="en-US" altLang="ja-JP" dirty="0" smtClean="0">
                <a:sym typeface="Wingdings" pitchFamily="2" charset="2"/>
              </a:rPr>
              <a:t> </a:t>
            </a:r>
            <a:r>
              <a:rPr lang="ja-JP" altLang="en-US" b="1" dirty="0" smtClean="0">
                <a:sym typeface="Wingdings" pitchFamily="2" charset="2"/>
              </a:rPr>
              <a:t>三角測量</a:t>
            </a:r>
            <a:endParaRPr lang="en-US" altLang="ja-JP" b="1" dirty="0" smtClean="0">
              <a:sym typeface="Wingdings" pitchFamily="2" charset="2"/>
            </a:endParaRPr>
          </a:p>
          <a:p>
            <a:pPr lvl="1"/>
            <a:r>
              <a:rPr lang="ja-JP" altLang="en-US" b="1" dirty="0" smtClean="0">
                <a:sym typeface="Wingdings" pitchFamily="2" charset="2"/>
              </a:rPr>
              <a:t>座標系</a:t>
            </a:r>
            <a:r>
              <a:rPr lang="ja-JP" altLang="en-US" dirty="0" smtClean="0">
                <a:sym typeface="Wingdings" pitchFamily="2" charset="2"/>
              </a:rPr>
              <a:t>の決定</a:t>
            </a:r>
            <a:r>
              <a:rPr lang="ja-JP" altLang="en-US" dirty="0">
                <a:sym typeface="Wingdings" pitchFamily="2" charset="2"/>
              </a:rPr>
              <a:t>、</a:t>
            </a:r>
            <a:r>
              <a:rPr lang="ja-JP" altLang="en-US" dirty="0" smtClean="0">
                <a:sym typeface="Wingdings" pitchFamily="2" charset="2"/>
              </a:rPr>
              <a:t>変換</a:t>
            </a:r>
            <a:endParaRPr lang="en-US" altLang="ja-JP" dirty="0" smtClean="0"/>
          </a:p>
          <a:p>
            <a:r>
              <a:rPr lang="ja-JP" altLang="en-US" dirty="0" smtClean="0"/>
              <a:t>表示</a:t>
            </a:r>
            <a:endParaRPr lang="en-US" altLang="ja-JP" dirty="0" smtClean="0"/>
          </a:p>
          <a:p>
            <a:pPr lvl="1"/>
            <a:r>
              <a:rPr lang="en-US" altLang="ja-JP" dirty="0" smtClean="0"/>
              <a:t>GIS</a:t>
            </a:r>
            <a:r>
              <a:rPr lang="ja-JP" altLang="en-US" dirty="0" err="1" smtClean="0"/>
              <a:t>、</a:t>
            </a:r>
            <a:r>
              <a:rPr lang="en-US" altLang="ja-JP" dirty="0" smtClean="0"/>
              <a:t>CAD</a:t>
            </a:r>
            <a:r>
              <a:rPr lang="ja-JP" altLang="en-US" dirty="0" err="1" smtClean="0"/>
              <a:t>への</a:t>
            </a:r>
            <a:r>
              <a:rPr lang="ja-JP" altLang="en-US" dirty="0" smtClean="0"/>
              <a:t>組み込み</a:t>
            </a:r>
            <a:endParaRPr lang="en-US" altLang="ja-JP" dirty="0" smtClean="0"/>
          </a:p>
        </p:txBody>
      </p:sp>
      <p:pic>
        <p:nvPicPr>
          <p:cNvPr id="3074" name="Picture 2"/>
          <p:cNvPicPr>
            <a:picLocks noChangeAspect="1" noChangeArrowheads="1"/>
          </p:cNvPicPr>
          <p:nvPr/>
        </p:nvPicPr>
        <p:blipFill rotWithShape="1">
          <a:blip r:embed="rId3" cstate="print">
            <a:clrChange>
              <a:clrFrom>
                <a:srgbClr val="FFFFFF"/>
              </a:clrFrom>
              <a:clrTo>
                <a:srgbClr val="FFFFFF">
                  <a:alpha val="0"/>
                </a:srgbClr>
              </a:clrTo>
            </a:clrChange>
          </a:blip>
          <a:srcRect t="9247"/>
          <a:stretch/>
        </p:blipFill>
        <p:spPr bwMode="auto">
          <a:xfrm>
            <a:off x="223283" y="0"/>
            <a:ext cx="1457449" cy="1252279"/>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7363042" y="352090"/>
            <a:ext cx="1671236" cy="1253427"/>
          </a:xfrm>
          <a:prstGeom prst="rect">
            <a:avLst/>
          </a:prstGeom>
          <a:noFill/>
          <a:ln w="9525">
            <a:noFill/>
            <a:miter lim="800000"/>
            <a:headEnd/>
            <a:tailEnd/>
          </a:ln>
        </p:spPr>
      </p:pic>
      <p:pic>
        <p:nvPicPr>
          <p:cNvPr id="6" name="Picture 2"/>
          <p:cNvPicPr>
            <a:picLocks noChangeAspect="1" noChangeArrowheads="1"/>
          </p:cNvPicPr>
          <p:nvPr/>
        </p:nvPicPr>
        <p:blipFill>
          <a:blip r:embed="rId5" cstate="print">
            <a:clrChange>
              <a:clrFrom>
                <a:srgbClr val="FFFFFF"/>
              </a:clrFrom>
              <a:clrTo>
                <a:srgbClr val="FFFFFF">
                  <a:alpha val="0"/>
                </a:srgbClr>
              </a:clrTo>
            </a:clrChange>
          </a:blip>
          <a:srcRect l="2768" t="28529" r="5146" b="18462"/>
          <a:stretch>
            <a:fillRect/>
          </a:stretch>
        </p:blipFill>
        <p:spPr>
          <a:xfrm>
            <a:off x="5326912" y="1990764"/>
            <a:ext cx="3707366" cy="1599954"/>
          </a:xfrm>
          <a:prstGeom prst="rect">
            <a:avLst/>
          </a:prstGeom>
        </p:spPr>
      </p:pic>
      <p:cxnSp>
        <p:nvCxnSpPr>
          <p:cNvPr id="5" name="直線コネクタ 4"/>
          <p:cNvCxnSpPr/>
          <p:nvPr/>
        </p:nvCxnSpPr>
        <p:spPr>
          <a:xfrm flipH="1" flipV="1">
            <a:off x="1148316" y="978804"/>
            <a:ext cx="435935" cy="1083912"/>
          </a:xfrm>
          <a:prstGeom prst="line">
            <a:avLst/>
          </a:prstGeom>
          <a:ln>
            <a:solidFill>
              <a:srgbClr val="555555"/>
            </a:solidFill>
          </a:ln>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flipV="1">
            <a:off x="4306186" y="1424764"/>
            <a:ext cx="3056856" cy="637952"/>
          </a:xfrm>
          <a:prstGeom prst="line">
            <a:avLst/>
          </a:prstGeom>
          <a:ln>
            <a:solidFill>
              <a:srgbClr val="55555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60037124"/>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三角測量の原理</a:t>
            </a:r>
            <a:endParaRPr lang="ja-JP" altLang="en-US" dirty="0"/>
          </a:p>
        </p:txBody>
      </p:sp>
      <p:pic>
        <p:nvPicPr>
          <p:cNvPr id="9218" name="Picture 2"/>
          <p:cNvPicPr>
            <a:picLocks noGrp="1" noChangeAspect="1" noChangeArrowheads="1"/>
          </p:cNvPicPr>
          <p:nvPr>
            <p:ph idx="4294967295"/>
          </p:nvPr>
        </p:nvPicPr>
        <p:blipFill>
          <a:blip r:embed="rId3" cstate="print"/>
          <a:srcRect l="5293" r="1717" b="2688"/>
          <a:stretch>
            <a:fillRect/>
          </a:stretch>
        </p:blipFill>
        <p:spPr>
          <a:xfrm>
            <a:off x="0" y="1449111"/>
            <a:ext cx="9144000" cy="5092359"/>
          </a:xfrm>
        </p:spPr>
      </p:pic>
      <p:sp>
        <p:nvSpPr>
          <p:cNvPr id="5" name="角丸四角形 4"/>
          <p:cNvSpPr/>
          <p:nvPr/>
        </p:nvSpPr>
        <p:spPr>
          <a:xfrm>
            <a:off x="3126259" y="1928977"/>
            <a:ext cx="1000898" cy="345990"/>
          </a:xfrm>
          <a:prstGeom prst="round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 name="角丸四角形 5"/>
          <p:cNvSpPr/>
          <p:nvPr/>
        </p:nvSpPr>
        <p:spPr>
          <a:xfrm>
            <a:off x="4572000" y="2574951"/>
            <a:ext cx="1421027" cy="383060"/>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9" name="直線コネクタ 8"/>
          <p:cNvCxnSpPr/>
          <p:nvPr/>
        </p:nvCxnSpPr>
        <p:spPr>
          <a:xfrm rot="5400000">
            <a:off x="2666481" y="3708034"/>
            <a:ext cx="3068052" cy="36094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線コネクタ 9"/>
          <p:cNvCxnSpPr/>
          <p:nvPr/>
        </p:nvCxnSpPr>
        <p:spPr>
          <a:xfrm rot="16200000" flipH="1">
            <a:off x="1937084" y="3304977"/>
            <a:ext cx="3056023" cy="115503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0242" name="Picture 2"/>
          <p:cNvPicPr>
            <a:picLocks noChangeAspect="1" noChangeArrowheads="1"/>
          </p:cNvPicPr>
          <p:nvPr/>
        </p:nvPicPr>
        <p:blipFill>
          <a:blip r:embed="rId4" cstate="print"/>
          <a:srcRect/>
          <a:stretch>
            <a:fillRect/>
          </a:stretch>
        </p:blipFill>
        <p:spPr bwMode="auto">
          <a:xfrm>
            <a:off x="6885321" y="1039979"/>
            <a:ext cx="2033684" cy="720000"/>
          </a:xfrm>
          <a:prstGeom prst="rect">
            <a:avLst/>
          </a:prstGeom>
          <a:ln>
            <a:noFill/>
          </a:ln>
          <a:effectLst>
            <a:outerShdw blurRad="190500" algn="tl" rotWithShape="0">
              <a:srgbClr val="000000">
                <a:alpha val="70000"/>
              </a:srgbClr>
            </a:outerShdw>
          </a:effectLst>
        </p:spPr>
      </p:pic>
      <p:sp>
        <p:nvSpPr>
          <p:cNvPr id="12" name="正方形/長方形 11"/>
          <p:cNvSpPr/>
          <p:nvPr/>
        </p:nvSpPr>
        <p:spPr>
          <a:xfrm>
            <a:off x="7267074" y="3816225"/>
            <a:ext cx="1876926"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6870358" y="3431685"/>
            <a:ext cx="1407368" cy="811427"/>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テキスト ボックス 10"/>
          <p:cNvSpPr txBox="1"/>
          <p:nvPr/>
        </p:nvSpPr>
        <p:spPr>
          <a:xfrm>
            <a:off x="7266272" y="6277751"/>
            <a:ext cx="1704622" cy="184666"/>
          </a:xfrm>
          <a:prstGeom prst="rect">
            <a:avLst/>
          </a:prstGeom>
          <a:noFill/>
        </p:spPr>
        <p:txBody>
          <a:bodyPr wrap="square" lIns="0" tIns="0" rIns="0" bIns="0" rtlCol="0">
            <a:spAutoFit/>
          </a:bodyPr>
          <a:lstStyle/>
          <a:p>
            <a:pPr algn="ctr"/>
            <a:r>
              <a:rPr kumimoji="1" lang="ja-JP" altLang="en-US" sz="1200" dirty="0" smtClean="0">
                <a:solidFill>
                  <a:schemeClr val="tx1">
                    <a:lumMod val="50000"/>
                    <a:lumOff val="50000"/>
                  </a:schemeClr>
                </a:solidFill>
                <a:latin typeface="ヒラギノ角ゴ ProN W3" pitchFamily="34" charset="-128"/>
                <a:ea typeface="ヒラギノ角ゴ ProN W3" pitchFamily="34" charset="-128"/>
              </a:rPr>
              <a:t>（長谷川ほか</a:t>
            </a:r>
            <a:r>
              <a:rPr kumimoji="1" lang="en-US" altLang="ja-JP" sz="1200" dirty="0" smtClean="0">
                <a:solidFill>
                  <a:schemeClr val="tx1">
                    <a:lumMod val="50000"/>
                    <a:lumOff val="50000"/>
                  </a:schemeClr>
                </a:solidFill>
                <a:latin typeface="ヒラギノ角ゴ ProN W3" pitchFamily="34" charset="-128"/>
                <a:ea typeface="ヒラギノ角ゴ ProN W3" pitchFamily="34" charset="-128"/>
              </a:rPr>
              <a:t>, </a:t>
            </a:r>
            <a:r>
              <a:rPr lang="en-US" altLang="ja-JP" sz="1200" dirty="0" smtClean="0">
                <a:solidFill>
                  <a:schemeClr val="tx1">
                    <a:lumMod val="50000"/>
                    <a:lumOff val="50000"/>
                  </a:schemeClr>
                </a:solidFill>
                <a:latin typeface="ヒラギノ角ゴ ProN W3" pitchFamily="34" charset="-128"/>
                <a:ea typeface="ヒラギノ角ゴ ProN W3" pitchFamily="34" charset="-128"/>
              </a:rPr>
              <a:t>2002</a:t>
            </a:r>
            <a:r>
              <a:rPr lang="ja-JP" altLang="en-US" sz="1200" dirty="0" smtClean="0">
                <a:solidFill>
                  <a:schemeClr val="tx1">
                    <a:lumMod val="50000"/>
                    <a:lumOff val="50000"/>
                  </a:schemeClr>
                </a:solidFill>
                <a:latin typeface="ヒラギノ角ゴ ProN W3" pitchFamily="34" charset="-128"/>
                <a:ea typeface="ヒラギノ角ゴ ProN W3" pitchFamily="34" charset="-128"/>
              </a:rPr>
              <a:t>）</a:t>
            </a:r>
            <a:endParaRPr kumimoji="1" lang="ja-JP" altLang="en-US" sz="1200" dirty="0">
              <a:solidFill>
                <a:schemeClr val="tx1">
                  <a:lumMod val="50000"/>
                  <a:lumOff val="50000"/>
                </a:schemeClr>
              </a:solidFill>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124951238"/>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標定</a:t>
            </a:r>
            <a:endParaRPr lang="ja-JP" altLang="en-US" dirty="0"/>
          </a:p>
        </p:txBody>
      </p:sp>
      <p:sp>
        <p:nvSpPr>
          <p:cNvPr id="4" name="コンテンツ プレースホルダ 3"/>
          <p:cNvSpPr>
            <a:spLocks noGrp="1"/>
          </p:cNvSpPr>
          <p:nvPr>
            <p:ph idx="1"/>
          </p:nvPr>
        </p:nvSpPr>
        <p:spPr/>
        <p:txBody>
          <a:bodyPr>
            <a:normAutofit lnSpcReduction="10000"/>
          </a:bodyPr>
          <a:lstStyle/>
          <a:p>
            <a:r>
              <a:rPr lang="ja-JP" altLang="en-US" dirty="0" smtClean="0"/>
              <a:t>内部標定</a:t>
            </a:r>
            <a:endParaRPr lang="en-US" altLang="ja-JP" dirty="0" smtClean="0"/>
          </a:p>
          <a:p>
            <a:pPr lvl="1"/>
            <a:r>
              <a:rPr lang="ja-JP" altLang="en-US" dirty="0" smtClean="0"/>
              <a:t>レンズやカメラの歪み補正</a:t>
            </a:r>
            <a:endParaRPr lang="en-US" altLang="ja-JP" dirty="0" smtClean="0"/>
          </a:p>
          <a:p>
            <a:r>
              <a:rPr lang="ja-JP" altLang="en-US" dirty="0" smtClean="0"/>
              <a:t>相互標定</a:t>
            </a:r>
            <a:endParaRPr lang="en-US" altLang="ja-JP" dirty="0" smtClean="0"/>
          </a:p>
          <a:p>
            <a:pPr lvl="1"/>
            <a:r>
              <a:rPr lang="ja-JP" altLang="en-US" dirty="0" smtClean="0"/>
              <a:t>写真どうしの光軸の傾き補正</a:t>
            </a:r>
          </a:p>
          <a:p>
            <a:pPr lvl="1"/>
            <a:r>
              <a:rPr lang="ja-JP" altLang="en-US" dirty="0" smtClean="0"/>
              <a:t>ステレオモデル</a:t>
            </a:r>
            <a:r>
              <a:rPr lang="en-US" altLang="ja-JP" dirty="0" smtClean="0"/>
              <a:t/>
            </a:r>
            <a:br>
              <a:rPr lang="en-US" altLang="ja-JP" dirty="0" smtClean="0"/>
            </a:br>
            <a:r>
              <a:rPr lang="ja-JP" altLang="en-US" dirty="0" smtClean="0"/>
              <a:t>（相対座標、モデル座標系）</a:t>
            </a:r>
          </a:p>
          <a:p>
            <a:r>
              <a:rPr lang="ja-JP" altLang="en-US" dirty="0" smtClean="0"/>
              <a:t>絶対標定</a:t>
            </a:r>
            <a:endParaRPr lang="en-US" altLang="ja-JP" dirty="0" smtClean="0"/>
          </a:p>
          <a:p>
            <a:pPr lvl="1"/>
            <a:r>
              <a:rPr lang="ja-JP" altLang="en-US" dirty="0" smtClean="0"/>
              <a:t>実座標系への適合作業</a:t>
            </a:r>
          </a:p>
          <a:p>
            <a:pPr lvl="2"/>
            <a:r>
              <a:rPr lang="ja-JP" altLang="en-US" dirty="0" smtClean="0"/>
              <a:t>写真上の長さは実際に何メートル？</a:t>
            </a:r>
          </a:p>
          <a:p>
            <a:endParaRPr lang="ja-JP" altLang="en-US" dirty="0"/>
          </a:p>
        </p:txBody>
      </p:sp>
      <p:pic>
        <p:nvPicPr>
          <p:cNvPr id="3074" name="Picture 2"/>
          <p:cNvPicPr>
            <a:picLocks noChangeAspect="1" noChangeArrowheads="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861946" y="4374788"/>
            <a:ext cx="2857158" cy="2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4336" y="777601"/>
            <a:ext cx="2510171" cy="143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print"/>
          <a:srcRect/>
          <a:stretch>
            <a:fillRect/>
          </a:stretch>
        </p:blipFill>
        <p:spPr bwMode="auto">
          <a:xfrm>
            <a:off x="6933638" y="3216014"/>
            <a:ext cx="2194602" cy="1593699"/>
          </a:xfrm>
          <a:prstGeom prst="rect">
            <a:avLst/>
          </a:prstGeom>
          <a:noFill/>
          <a:ln w="9525">
            <a:noFill/>
            <a:miter lim="800000"/>
            <a:headEnd/>
            <a:tailEnd/>
          </a:ln>
        </p:spPr>
      </p:pic>
      <p:pic>
        <p:nvPicPr>
          <p:cNvPr id="3075"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6468" y="2507779"/>
            <a:ext cx="2467641" cy="141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7444507" y="6594281"/>
            <a:ext cx="1704622" cy="184666"/>
          </a:xfrm>
          <a:prstGeom prst="rect">
            <a:avLst/>
          </a:prstGeom>
          <a:noFill/>
        </p:spPr>
        <p:txBody>
          <a:bodyPr wrap="square" lIns="0" tIns="0" rIns="0" bIns="0" rtlCol="0">
            <a:spAutoFit/>
          </a:bodyPr>
          <a:lstStyle/>
          <a:p>
            <a:pPr algn="ctr"/>
            <a:r>
              <a:rPr kumimoji="1" lang="ja-JP" altLang="en-US" sz="1200" dirty="0" smtClean="0">
                <a:solidFill>
                  <a:schemeClr val="tx1">
                    <a:lumMod val="50000"/>
                    <a:lumOff val="50000"/>
                  </a:schemeClr>
                </a:solidFill>
                <a:latin typeface="ヒラギノ角ゴ ProN W3" pitchFamily="34" charset="-128"/>
                <a:ea typeface="ヒラギノ角ゴ ProN W3" pitchFamily="34" charset="-128"/>
              </a:rPr>
              <a:t>（長谷川ほか</a:t>
            </a:r>
            <a:r>
              <a:rPr kumimoji="1" lang="en-US" altLang="ja-JP" sz="1200" dirty="0" smtClean="0">
                <a:solidFill>
                  <a:schemeClr val="tx1">
                    <a:lumMod val="50000"/>
                    <a:lumOff val="50000"/>
                  </a:schemeClr>
                </a:solidFill>
                <a:latin typeface="ヒラギノ角ゴ ProN W3" pitchFamily="34" charset="-128"/>
                <a:ea typeface="ヒラギノ角ゴ ProN W3" pitchFamily="34" charset="-128"/>
              </a:rPr>
              <a:t>, </a:t>
            </a:r>
            <a:r>
              <a:rPr lang="en-US" altLang="ja-JP" sz="1200" dirty="0" smtClean="0">
                <a:solidFill>
                  <a:schemeClr val="tx1">
                    <a:lumMod val="50000"/>
                    <a:lumOff val="50000"/>
                  </a:schemeClr>
                </a:solidFill>
                <a:latin typeface="ヒラギノ角ゴ ProN W3" pitchFamily="34" charset="-128"/>
                <a:ea typeface="ヒラギノ角ゴ ProN W3" pitchFamily="34" charset="-128"/>
              </a:rPr>
              <a:t>2002</a:t>
            </a:r>
            <a:r>
              <a:rPr lang="ja-JP" altLang="en-US" sz="1200" dirty="0" smtClean="0">
                <a:solidFill>
                  <a:schemeClr val="tx1">
                    <a:lumMod val="50000"/>
                    <a:lumOff val="50000"/>
                  </a:schemeClr>
                </a:solidFill>
                <a:latin typeface="ヒラギノ角ゴ ProN W3" pitchFamily="34" charset="-128"/>
                <a:ea typeface="ヒラギノ角ゴ ProN W3" pitchFamily="34" charset="-128"/>
              </a:rPr>
              <a:t>）</a:t>
            </a:r>
            <a:endParaRPr kumimoji="1" lang="ja-JP" altLang="en-US" sz="1200" dirty="0">
              <a:solidFill>
                <a:schemeClr val="tx1">
                  <a:lumMod val="50000"/>
                  <a:lumOff val="50000"/>
                </a:schemeClr>
              </a:solidFill>
              <a:latin typeface="ヒラギノ角ゴ ProN W3" pitchFamily="34" charset="-128"/>
              <a:ea typeface="ヒラギノ角ゴ ProN W3" pitchFamily="34" charset="-128"/>
            </a:endParaRPr>
          </a:p>
        </p:txBody>
      </p:sp>
      <p:sp>
        <p:nvSpPr>
          <p:cNvPr id="9" name="テキスト ボックス 8"/>
          <p:cNvSpPr txBox="1"/>
          <p:nvPr/>
        </p:nvSpPr>
        <p:spPr>
          <a:xfrm>
            <a:off x="7444507" y="4776768"/>
            <a:ext cx="1704622" cy="184666"/>
          </a:xfrm>
          <a:prstGeom prst="rect">
            <a:avLst/>
          </a:prstGeom>
          <a:noFill/>
        </p:spPr>
        <p:txBody>
          <a:bodyPr wrap="square" lIns="0" tIns="0" rIns="0" bIns="0" rtlCol="0">
            <a:spAutoFit/>
          </a:bodyPr>
          <a:lstStyle/>
          <a:p>
            <a:pPr algn="r"/>
            <a:r>
              <a:rPr kumimoji="1" lang="ja-JP" altLang="en-US" sz="1200" dirty="0" smtClean="0">
                <a:solidFill>
                  <a:schemeClr val="tx1">
                    <a:lumMod val="50000"/>
                    <a:lumOff val="50000"/>
                  </a:schemeClr>
                </a:solidFill>
                <a:latin typeface="ヒラギノ角ゴ ProN W3" pitchFamily="34" charset="-128"/>
                <a:ea typeface="ヒラギノ角ゴ ProN W3" pitchFamily="34" charset="-128"/>
              </a:rPr>
              <a:t>（林</a:t>
            </a:r>
            <a:r>
              <a:rPr kumimoji="1" lang="en-US" altLang="ja-JP" sz="1200" dirty="0" smtClean="0">
                <a:solidFill>
                  <a:schemeClr val="tx1">
                    <a:lumMod val="50000"/>
                    <a:lumOff val="50000"/>
                  </a:schemeClr>
                </a:solidFill>
                <a:latin typeface="ヒラギノ角ゴ ProN W3" pitchFamily="34" charset="-128"/>
                <a:ea typeface="ヒラギノ角ゴ ProN W3" pitchFamily="34" charset="-128"/>
              </a:rPr>
              <a:t>, </a:t>
            </a:r>
            <a:r>
              <a:rPr lang="en-US" altLang="ja-JP" sz="1200" dirty="0" smtClean="0">
                <a:solidFill>
                  <a:schemeClr val="tx1">
                    <a:lumMod val="50000"/>
                    <a:lumOff val="50000"/>
                  </a:schemeClr>
                </a:solidFill>
                <a:latin typeface="ヒラギノ角ゴ ProN W3" pitchFamily="34" charset="-128"/>
                <a:ea typeface="ヒラギノ角ゴ ProN W3" pitchFamily="34" charset="-128"/>
              </a:rPr>
              <a:t>2006</a:t>
            </a:r>
            <a:r>
              <a:rPr lang="ja-JP" altLang="en-US" sz="1200" dirty="0" smtClean="0">
                <a:solidFill>
                  <a:schemeClr val="tx1">
                    <a:lumMod val="50000"/>
                    <a:lumOff val="50000"/>
                  </a:schemeClr>
                </a:solidFill>
                <a:latin typeface="ヒラギノ角ゴ ProN W3" pitchFamily="34" charset="-128"/>
                <a:ea typeface="ヒラギノ角ゴ ProN W3" pitchFamily="34" charset="-128"/>
              </a:rPr>
              <a:t>）</a:t>
            </a:r>
            <a:endParaRPr kumimoji="1" lang="ja-JP" altLang="en-US" sz="1200" dirty="0">
              <a:solidFill>
                <a:schemeClr val="tx1">
                  <a:lumMod val="50000"/>
                  <a:lumOff val="50000"/>
                </a:schemeClr>
              </a:solidFill>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757838984"/>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衛星画像の取得</a:t>
            </a:r>
            <a:endParaRPr kumimoji="1" lang="ja-JP" altLang="en-US" dirty="0"/>
          </a:p>
        </p:txBody>
      </p:sp>
      <p:sp>
        <p:nvSpPr>
          <p:cNvPr id="3" name="テキスト プレースホルダー 2"/>
          <p:cNvSpPr>
            <a:spLocks noGrp="1"/>
          </p:cNvSpPr>
          <p:nvPr>
            <p:ph type="body" idx="1"/>
          </p:nvPr>
        </p:nvSpPr>
        <p:spPr/>
        <p:txBody>
          <a:bodyPr/>
          <a:lstStyle/>
          <a:p>
            <a:r>
              <a:rPr lang="ja-JP" altLang="en-US" dirty="0"/>
              <a:t>リモートセンシングの手法</a:t>
            </a:r>
            <a:r>
              <a:rPr lang="ja-JP" altLang="en-US" dirty="0" smtClean="0"/>
              <a:t>その２．</a:t>
            </a:r>
            <a:endParaRPr lang="ja-JP" altLang="en-US" dirty="0"/>
          </a:p>
        </p:txBody>
      </p:sp>
    </p:spTree>
    <p:extLst>
      <p:ext uri="{BB962C8B-B14F-4D97-AF65-F5344CB8AC3E}">
        <p14:creationId xmlns:p14="http://schemas.microsoft.com/office/powerpoint/2010/main" val="34283187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衛星画像とは</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人工衛星から撮影された地上の画像</a:t>
            </a:r>
            <a:endParaRPr kumimoji="1" lang="en-US" altLang="ja-JP" dirty="0" smtClean="0"/>
          </a:p>
          <a:p>
            <a:r>
              <a:rPr kumimoji="1" lang="ja-JP" altLang="en-US" dirty="0" smtClean="0"/>
              <a:t>衛星リモートセンシング</a:t>
            </a:r>
            <a:endParaRPr kumimoji="1" lang="ja-JP" altLang="en-US" dirty="0"/>
          </a:p>
        </p:txBody>
      </p:sp>
      <p:pic>
        <p:nvPicPr>
          <p:cNvPr id="1030" name="Picture 6" descr="Earth Model: Europe View ã�­ã�¤ã�¤ã�ªã��ã�£ã��ã�ªã�¼ ã�¹ã��ã��ã�¯ã��ã�©ã��"/>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5400000">
            <a:off x="-1624635" y="3901726"/>
            <a:ext cx="4596828" cy="131572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p:cNvCxnSpPr/>
          <p:nvPr/>
        </p:nvCxnSpPr>
        <p:spPr>
          <a:xfrm>
            <a:off x="1115616" y="4869160"/>
            <a:ext cx="7200000" cy="0"/>
          </a:xfrm>
          <a:prstGeom prst="line">
            <a:avLst/>
          </a:prstGeom>
          <a:ln w="12700">
            <a:solidFill>
              <a:srgbClr val="555555"/>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789759" y="3602264"/>
            <a:ext cx="2327881" cy="646331"/>
          </a:xfrm>
          <a:prstGeom prst="rect">
            <a:avLst/>
          </a:prstGeom>
          <a:noFill/>
        </p:spPr>
        <p:txBody>
          <a:bodyPr wrap="none" rtlCol="0">
            <a:spAutoFit/>
          </a:bodyPr>
          <a:lstStyle/>
          <a:p>
            <a:r>
              <a:rPr lang="en-US" altLang="ja-JP" dirty="0">
                <a:latin typeface="ヒラギノ角ゴ ProN W3" pitchFamily="34" charset="-128"/>
                <a:ea typeface="ヒラギノ角ゴ ProN W3" pitchFamily="34" charset="-128"/>
              </a:rPr>
              <a:t>32,000-40,000 km</a:t>
            </a:r>
            <a:endParaRPr lang="ja-JP" altLang="en-US" dirty="0">
              <a:latin typeface="ヒラギノ角ゴ ProN W3" pitchFamily="34" charset="-128"/>
              <a:ea typeface="ヒラギノ角ゴ ProN W3" pitchFamily="34" charset="-128"/>
            </a:endParaRPr>
          </a:p>
          <a:p>
            <a:r>
              <a:rPr lang="en-US" altLang="ja-JP" dirty="0" smtClean="0">
                <a:latin typeface="ヒラギノ角ゴ ProN W3" pitchFamily="34" charset="-128"/>
                <a:ea typeface="ヒラギノ角ゴ ProN W3" pitchFamily="34" charset="-128"/>
              </a:rPr>
              <a:t>QZSS</a:t>
            </a:r>
            <a:r>
              <a:rPr lang="ja-JP" altLang="en-US" dirty="0">
                <a:latin typeface="ヒラギノ角ゴ ProN W3" pitchFamily="34" charset="-128"/>
                <a:ea typeface="ヒラギノ角ゴ ProN W3" pitchFamily="34" charset="-128"/>
              </a:rPr>
              <a:t>（みちびき</a:t>
            </a:r>
            <a:r>
              <a:rPr lang="ja-JP" altLang="en-US" dirty="0" smtClean="0">
                <a:latin typeface="ヒラギノ角ゴ ProN W3" pitchFamily="34" charset="-128"/>
                <a:ea typeface="ヒラギノ角ゴ ProN W3" pitchFamily="34" charset="-128"/>
              </a:rPr>
              <a:t>）</a:t>
            </a:r>
            <a:endParaRPr lang="en-US" altLang="ja-JP" dirty="0" smtClean="0">
              <a:latin typeface="ヒラギノ角ゴ ProN W3" pitchFamily="34" charset="-128"/>
              <a:ea typeface="ヒラギノ角ゴ ProN W3" pitchFamily="34" charset="-128"/>
            </a:endParaRPr>
          </a:p>
        </p:txBody>
      </p:sp>
      <p:sp>
        <p:nvSpPr>
          <p:cNvPr id="13" name="テキスト ボックス 12"/>
          <p:cNvSpPr txBox="1"/>
          <p:nvPr/>
        </p:nvSpPr>
        <p:spPr>
          <a:xfrm>
            <a:off x="6922809" y="5496292"/>
            <a:ext cx="2061783" cy="923330"/>
          </a:xfrm>
          <a:prstGeom prst="rect">
            <a:avLst/>
          </a:prstGeom>
          <a:noFill/>
        </p:spPr>
        <p:txBody>
          <a:bodyPr wrap="none" rtlCol="0">
            <a:spAutoFit/>
          </a:bodyPr>
          <a:lstStyle/>
          <a:p>
            <a:r>
              <a:rPr kumimoji="1" lang="en-US" altLang="ja-JP" dirty="0" smtClean="0">
                <a:latin typeface="ヒラギノ角ゴ ProN W3" pitchFamily="34" charset="-128"/>
                <a:ea typeface="ヒラギノ角ゴ ProN W3" pitchFamily="34" charset="-128"/>
              </a:rPr>
              <a:t>36,000 km </a:t>
            </a:r>
          </a:p>
          <a:p>
            <a:r>
              <a:rPr kumimoji="1" lang="ja-JP" altLang="en-US" dirty="0" smtClean="0">
                <a:latin typeface="ヒラギノ角ゴ ProN W3" pitchFamily="34" charset="-128"/>
                <a:ea typeface="ヒラギノ角ゴ ProN W3" pitchFamily="34" charset="-128"/>
              </a:rPr>
              <a:t>静止衛星</a:t>
            </a:r>
            <a:endParaRPr kumimoji="1" lang="en-US" altLang="ja-JP" dirty="0" smtClean="0">
              <a:latin typeface="ヒラギノ角ゴ ProN W3" pitchFamily="34" charset="-128"/>
              <a:ea typeface="ヒラギノ角ゴ ProN W3" pitchFamily="34" charset="-128"/>
            </a:endParaRPr>
          </a:p>
          <a:p>
            <a:r>
              <a:rPr kumimoji="1" lang="ja-JP" altLang="en-US" dirty="0" smtClean="0">
                <a:latin typeface="ヒラギノ角ゴ ProN W3" pitchFamily="34" charset="-128"/>
                <a:ea typeface="ヒラギノ角ゴ ProN W3" pitchFamily="34" charset="-128"/>
              </a:rPr>
              <a:t>（ひまわり </a:t>
            </a:r>
            <a:r>
              <a:rPr kumimoji="1" lang="en-US" altLang="ja-JP" dirty="0" smtClean="0">
                <a:latin typeface="ヒラギノ角ゴ ProN W3" pitchFamily="34" charset="-128"/>
                <a:ea typeface="ヒラギノ角ゴ ProN W3" pitchFamily="34" charset="-128"/>
              </a:rPr>
              <a:t>etc.</a:t>
            </a:r>
            <a:r>
              <a:rPr kumimoji="1" lang="ja-JP" altLang="en-US" dirty="0" smtClean="0">
                <a:latin typeface="ヒラギノ角ゴ ProN W3" pitchFamily="34" charset="-128"/>
                <a:ea typeface="ヒラギノ角ゴ ProN W3" pitchFamily="34" charset="-128"/>
              </a:rPr>
              <a:t>）</a:t>
            </a:r>
            <a:endParaRPr kumimoji="1" lang="ja-JP" altLang="en-US" dirty="0">
              <a:latin typeface="ヒラギノ角ゴ ProN W3" pitchFamily="34" charset="-128"/>
              <a:ea typeface="ヒラギノ角ゴ ProN W3" pitchFamily="34" charset="-128"/>
            </a:endParaRPr>
          </a:p>
        </p:txBody>
      </p:sp>
      <p:sp>
        <p:nvSpPr>
          <p:cNvPr id="14" name="テキスト ボックス 13"/>
          <p:cNvSpPr txBox="1"/>
          <p:nvPr/>
        </p:nvSpPr>
        <p:spPr>
          <a:xfrm>
            <a:off x="4625425" y="5488415"/>
            <a:ext cx="1503938" cy="646331"/>
          </a:xfrm>
          <a:prstGeom prst="rect">
            <a:avLst/>
          </a:prstGeom>
          <a:noFill/>
        </p:spPr>
        <p:txBody>
          <a:bodyPr wrap="none" rtlCol="0">
            <a:spAutoFit/>
          </a:bodyPr>
          <a:lstStyle/>
          <a:p>
            <a:r>
              <a:rPr kumimoji="1" lang="en-US" altLang="ja-JP" dirty="0" smtClean="0">
                <a:latin typeface="ヒラギノ角ゴ ProN W3" pitchFamily="34" charset="-128"/>
                <a:ea typeface="ヒラギノ角ゴ ProN W3" pitchFamily="34" charset="-128"/>
              </a:rPr>
              <a:t>20,200 km </a:t>
            </a:r>
          </a:p>
          <a:p>
            <a:r>
              <a:rPr kumimoji="1" lang="en-US" altLang="ja-JP" dirty="0" smtClean="0">
                <a:latin typeface="ヒラギノ角ゴ ProN W3" pitchFamily="34" charset="-128"/>
                <a:ea typeface="ヒラギノ角ゴ ProN W3" pitchFamily="34" charset="-128"/>
              </a:rPr>
              <a:t>GPS</a:t>
            </a:r>
            <a:endParaRPr kumimoji="1" lang="ja-JP" altLang="en-US" dirty="0">
              <a:latin typeface="ヒラギノ角ゴ ProN W3" pitchFamily="34" charset="-128"/>
              <a:ea typeface="ヒラギノ角ゴ ProN W3" pitchFamily="34" charset="-128"/>
            </a:endParaRPr>
          </a:p>
        </p:txBody>
      </p:sp>
      <p:cxnSp>
        <p:nvCxnSpPr>
          <p:cNvPr id="15" name="直線コネクタ 14"/>
          <p:cNvCxnSpPr/>
          <p:nvPr/>
        </p:nvCxnSpPr>
        <p:spPr>
          <a:xfrm>
            <a:off x="1115616" y="4905164"/>
            <a:ext cx="6480000" cy="0"/>
          </a:xfrm>
          <a:prstGeom prst="line">
            <a:avLst/>
          </a:prstGeom>
          <a:ln w="12700">
            <a:solidFill>
              <a:srgbClr val="555555"/>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115616" y="4941168"/>
            <a:ext cx="3636000" cy="0"/>
          </a:xfrm>
          <a:prstGeom prst="line">
            <a:avLst/>
          </a:prstGeom>
          <a:ln w="12700">
            <a:solidFill>
              <a:srgbClr val="555555"/>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115616" y="4976748"/>
            <a:ext cx="126000" cy="0"/>
          </a:xfrm>
          <a:prstGeom prst="line">
            <a:avLst/>
          </a:prstGeom>
          <a:ln w="12700">
            <a:solidFill>
              <a:srgbClr val="555555"/>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115616" y="5013176"/>
            <a:ext cx="72000" cy="0"/>
          </a:xfrm>
          <a:prstGeom prst="line">
            <a:avLst/>
          </a:prstGeom>
          <a:ln w="12700">
            <a:solidFill>
              <a:srgbClr val="555555"/>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241616" y="3760712"/>
            <a:ext cx="2528256" cy="646331"/>
          </a:xfrm>
          <a:prstGeom prst="rect">
            <a:avLst/>
          </a:prstGeom>
          <a:noFill/>
        </p:spPr>
        <p:txBody>
          <a:bodyPr wrap="none" rtlCol="0">
            <a:spAutoFit/>
          </a:bodyPr>
          <a:lstStyle/>
          <a:p>
            <a:r>
              <a:rPr kumimoji="1" lang="en-US" altLang="ja-JP" dirty="0" smtClean="0">
                <a:latin typeface="ヒラギノ角ゴ ProN W3" pitchFamily="34" charset="-128"/>
                <a:ea typeface="ヒラギノ角ゴ ProN W3" pitchFamily="34" charset="-128"/>
              </a:rPr>
              <a:t>700 km </a:t>
            </a:r>
            <a:r>
              <a:rPr kumimoji="1" lang="ja-JP" altLang="en-US" dirty="0" smtClean="0">
                <a:latin typeface="ヒラギノ角ゴ ProN W3" pitchFamily="34" charset="-128"/>
                <a:ea typeface="ヒラギノ角ゴ ProN W3" pitchFamily="34" charset="-128"/>
              </a:rPr>
              <a:t>地球観測衛星</a:t>
            </a:r>
            <a:endParaRPr kumimoji="1" lang="en-US" altLang="ja-JP" dirty="0" smtClean="0">
              <a:latin typeface="ヒラギノ角ゴ ProN W3" pitchFamily="34" charset="-128"/>
              <a:ea typeface="ヒラギノ角ゴ ProN W3" pitchFamily="34" charset="-128"/>
            </a:endParaRPr>
          </a:p>
          <a:p>
            <a:r>
              <a:rPr lang="ja-JP" altLang="en-US" dirty="0" smtClean="0">
                <a:latin typeface="ヒラギノ角ゴ ProN W3" pitchFamily="34" charset="-128"/>
                <a:ea typeface="ヒラギノ角ゴ ProN W3" pitchFamily="34" charset="-128"/>
              </a:rPr>
              <a:t>（</a:t>
            </a:r>
            <a:r>
              <a:rPr lang="en-US" altLang="ja-JP" dirty="0" smtClean="0">
                <a:latin typeface="ヒラギノ角ゴ ProN W3" pitchFamily="34" charset="-128"/>
                <a:ea typeface="ヒラギノ角ゴ ProN W3" pitchFamily="34" charset="-128"/>
              </a:rPr>
              <a:t>ALOS etc.</a:t>
            </a:r>
            <a:r>
              <a:rPr lang="ja-JP" altLang="en-US" dirty="0" smtClean="0">
                <a:latin typeface="ヒラギノ角ゴ ProN W3" pitchFamily="34" charset="-128"/>
                <a:ea typeface="ヒラギノ角ゴ ProN W3" pitchFamily="34" charset="-128"/>
              </a:rPr>
              <a:t>）</a:t>
            </a:r>
            <a:endParaRPr kumimoji="1" lang="ja-JP" altLang="en-US" dirty="0">
              <a:latin typeface="ヒラギノ角ゴ ProN W3" pitchFamily="34" charset="-128"/>
              <a:ea typeface="ヒラギノ角ゴ ProN W3" pitchFamily="34" charset="-128"/>
            </a:endParaRPr>
          </a:p>
        </p:txBody>
      </p:sp>
      <p:sp>
        <p:nvSpPr>
          <p:cNvPr id="20" name="テキスト ボックス 19"/>
          <p:cNvSpPr txBox="1"/>
          <p:nvPr/>
        </p:nvSpPr>
        <p:spPr>
          <a:xfrm>
            <a:off x="1013292" y="5789893"/>
            <a:ext cx="2492990" cy="646331"/>
          </a:xfrm>
          <a:prstGeom prst="rect">
            <a:avLst/>
          </a:prstGeom>
          <a:noFill/>
        </p:spPr>
        <p:txBody>
          <a:bodyPr wrap="none" rtlCol="0">
            <a:spAutoFit/>
          </a:bodyPr>
          <a:lstStyle/>
          <a:p>
            <a:r>
              <a:rPr kumimoji="1" lang="en-US" altLang="ja-JP" dirty="0" smtClean="0">
                <a:latin typeface="ヒラギノ角ゴ ProN W3" pitchFamily="34" charset="-128"/>
                <a:ea typeface="ヒラギノ角ゴ ProN W3" pitchFamily="34" charset="-128"/>
              </a:rPr>
              <a:t>400 km </a:t>
            </a:r>
          </a:p>
          <a:p>
            <a:r>
              <a:rPr kumimoji="1" lang="ja-JP" altLang="en-US" dirty="0" smtClean="0">
                <a:latin typeface="ヒラギノ角ゴ ProN W3" pitchFamily="34" charset="-128"/>
                <a:ea typeface="ヒラギノ角ゴ ProN W3" pitchFamily="34" charset="-128"/>
              </a:rPr>
              <a:t>国際宇宙ステーション</a:t>
            </a:r>
            <a:endParaRPr kumimoji="1" lang="ja-JP" altLang="en-US" dirty="0">
              <a:latin typeface="ヒラギノ角ゴ ProN W3" pitchFamily="34" charset="-128"/>
              <a:ea typeface="ヒラギノ角ゴ ProN W3" pitchFamily="34" charset="-128"/>
            </a:endParaRPr>
          </a:p>
        </p:txBody>
      </p:sp>
      <p:pic>
        <p:nvPicPr>
          <p:cNvPr id="1031"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90909" l="295" r="98525">
                        <a14:backgroundMark x1="23599" y1="5195" x2="23599" y2="5195"/>
                        <a14:backgroundMark x1="29794" y1="5195" x2="29794" y2="5195"/>
                        <a14:backgroundMark x1="22124" y1="95238" x2="22124" y2="95238"/>
                      </a14:backgroundRemoval>
                    </a14:imgEffect>
                  </a14:imgLayer>
                </a14:imgProps>
              </a:ext>
              <a:ext uri="{28A0092B-C50C-407E-A947-70E740481C1C}">
                <a14:useLocalDpi xmlns:a14="http://schemas.microsoft.com/office/drawing/2010/main" val="0"/>
              </a:ext>
            </a:extLst>
          </a:blip>
          <a:srcRect/>
          <a:stretch>
            <a:fillRect/>
          </a:stretch>
        </p:blipFill>
        <p:spPr bwMode="auto">
          <a:xfrm>
            <a:off x="673779" y="4950780"/>
            <a:ext cx="1283969" cy="87491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639" b="91566" l="509" r="97710">
                        <a14:backgroundMark x1="78626" y1="24699" x2="78626" y2="24699"/>
                        <a14:backgroundMark x1="6361" y1="22892" x2="6361" y2="22892"/>
                        <a14:backgroundMark x1="15522" y1="80120" x2="15522" y2="80120"/>
                        <a14:backgroundMark x1="45802" y1="81928" x2="45802" y2="81928"/>
                      </a14:backgroundRemoval>
                    </a14:imgEffect>
                  </a14:imgLayer>
                </a14:imgProps>
              </a:ext>
              <a:ext uri="{28A0092B-C50C-407E-A947-70E740481C1C}">
                <a14:useLocalDpi xmlns:a14="http://schemas.microsoft.com/office/drawing/2010/main" val="0"/>
              </a:ext>
            </a:extLst>
          </a:blip>
          <a:srcRect/>
          <a:stretch>
            <a:fillRect/>
          </a:stretch>
        </p:blipFill>
        <p:spPr bwMode="auto">
          <a:xfrm>
            <a:off x="920363" y="4237962"/>
            <a:ext cx="1440065" cy="60827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http://www.airforcetimes.com/xml/news/2009/05/airforce_gps_052109w/051909af_gps_satellite_800.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370" b="97945" l="452" r="98190">
                        <a14:foregroundMark x1="66063" y1="89041" x2="66063" y2="89041"/>
                        <a14:foregroundMark x1="56109" y1="80137" x2="56109" y2="80137"/>
                        <a14:foregroundMark x1="36199" y1="75342" x2="36199" y2="75342"/>
                        <a14:foregroundMark x1="53846" y1="36986" x2="53846" y2="36986"/>
                        <a14:foregroundMark x1="24887" y1="51370" x2="24887" y2="51370"/>
                        <a14:backgroundMark x1="25339" y1="15753" x2="25339" y2="15753"/>
                        <a14:backgroundMark x1="38914" y1="14384" x2="38914" y2="14384"/>
                        <a14:backgroundMark x1="51584" y1="13699" x2="51584" y2="13699"/>
                        <a14:backgroundMark x1="56561" y1="41096" x2="56561" y2="41096"/>
                        <a14:backgroundMark x1="57014" y1="64384" x2="57014" y2="64384"/>
                        <a14:backgroundMark x1="78281" y1="64384" x2="78733" y2="65068"/>
                        <a14:backgroundMark x1="92760" y1="78767" x2="92760" y2="78767"/>
                        <a14:backgroundMark x1="18552" y1="89041" x2="18552" y2="89041"/>
                        <a14:backgroundMark x1="39819" y1="89041" x2="39819" y2="89041"/>
                        <a14:backgroundMark x1="26244" y1="56164" x2="26244" y2="56164"/>
                        <a14:backgroundMark x1="19910" y1="36986" x2="19910" y2="36986"/>
                        <a14:backgroundMark x1="4525" y1="26027" x2="4525" y2="26027"/>
                        <a14:backgroundMark x1="6335" y1="8904" x2="6335" y2="8904"/>
                        <a14:backgroundMark x1="6335" y1="93151" x2="6335" y2="93151"/>
                      </a14:backgroundRemoval>
                    </a14:imgEffect>
                  </a14:imgLayer>
                </a14:imgProps>
              </a:ext>
              <a:ext uri="{28A0092B-C50C-407E-A947-70E740481C1C}">
                <a14:useLocalDpi xmlns:a14="http://schemas.microsoft.com/office/drawing/2010/main" val="0"/>
              </a:ext>
            </a:extLst>
          </a:blip>
          <a:srcRect/>
          <a:stretch/>
        </p:blipFill>
        <p:spPr bwMode="auto">
          <a:xfrm>
            <a:off x="4419414" y="4941168"/>
            <a:ext cx="918133" cy="60957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http://www.soranokai.jp/images/ph_mtsat2_2.gif"/>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7896" y="4970620"/>
            <a:ext cx="1053202" cy="5177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satnavi.jaxa.jp/project/qzss/img/sbg_qzss.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5616" y="4302131"/>
            <a:ext cx="1033028" cy="71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908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衛星リモートセンシングの構成</a:t>
            </a:r>
            <a:endParaRPr lang="ja-JP" altLang="en-US" dirty="0"/>
          </a:p>
        </p:txBody>
      </p:sp>
      <p:sp>
        <p:nvSpPr>
          <p:cNvPr id="3" name="コンテンツ プレースホルダ 2"/>
          <p:cNvSpPr>
            <a:spLocks noGrp="1"/>
          </p:cNvSpPr>
          <p:nvPr>
            <p:ph idx="1"/>
          </p:nvPr>
        </p:nvSpPr>
        <p:spPr/>
        <p:txBody>
          <a:bodyPr>
            <a:normAutofit/>
          </a:bodyPr>
          <a:lstStyle/>
          <a:p>
            <a:r>
              <a:rPr lang="ja-JP" altLang="en-US" dirty="0" smtClean="0"/>
              <a:t>対象物を観測するための</a:t>
            </a:r>
            <a:r>
              <a:rPr lang="ja-JP" altLang="en-US" b="1" dirty="0" smtClean="0"/>
              <a:t>センサ</a:t>
            </a:r>
            <a:endParaRPr lang="en-US" altLang="ja-JP" b="1" dirty="0" smtClean="0"/>
          </a:p>
          <a:p>
            <a:pPr lvl="1"/>
            <a:r>
              <a:rPr lang="ja-JP" altLang="en-US" dirty="0" smtClean="0"/>
              <a:t>受動型センサ（光学センサ）</a:t>
            </a:r>
            <a:endParaRPr lang="en-US" altLang="ja-JP" dirty="0" smtClean="0"/>
          </a:p>
          <a:p>
            <a:pPr lvl="1"/>
            <a:r>
              <a:rPr lang="ja-JP" altLang="en-US" dirty="0" smtClean="0"/>
              <a:t>能動型センサ</a:t>
            </a:r>
            <a:endParaRPr lang="en-US" altLang="ja-JP" dirty="0" smtClean="0"/>
          </a:p>
          <a:p>
            <a:r>
              <a:rPr lang="ja-JP" altLang="en-US" dirty="0" smtClean="0"/>
              <a:t>センサを搭載する</a:t>
            </a:r>
            <a:r>
              <a:rPr lang="ja-JP" altLang="en-US" b="1" dirty="0" smtClean="0"/>
              <a:t>プラットフォーム</a:t>
            </a:r>
            <a:endParaRPr lang="en-US" altLang="ja-JP" b="1" dirty="0" smtClean="0"/>
          </a:p>
          <a:p>
            <a:pPr lvl="1"/>
            <a:endParaRPr lang="ja-JP" altLang="en-US" dirty="0"/>
          </a:p>
        </p:txBody>
      </p:sp>
      <p:pic>
        <p:nvPicPr>
          <p:cNvPr id="11" name="図 10"/>
          <p:cNvPicPr>
            <a:picLocks noChangeAspect="1"/>
          </p:cNvPicPr>
          <p:nvPr/>
        </p:nvPicPr>
        <p:blipFill rotWithShape="1">
          <a:blip r:embed="rId3"/>
          <a:srcRect r="5553"/>
          <a:stretch/>
        </p:blipFill>
        <p:spPr>
          <a:xfrm>
            <a:off x="4430464" y="4293096"/>
            <a:ext cx="4534024" cy="1943100"/>
          </a:xfrm>
          <a:prstGeom prst="rect">
            <a:avLst/>
          </a:prstGeom>
        </p:spPr>
      </p:pic>
      <p:pic>
        <p:nvPicPr>
          <p:cNvPr id="12" name="Picture 4"/>
          <p:cNvPicPr>
            <a:picLocks noChangeAspect="1" noChangeArrowheads="1"/>
          </p:cNvPicPr>
          <p:nvPr/>
        </p:nvPicPr>
        <p:blipFill rotWithShape="1">
          <a:blip r:embed="rId4" cstate="print">
            <a:clrChange>
              <a:clrFrom>
                <a:srgbClr val="FFFFFF"/>
              </a:clrFrom>
              <a:clrTo>
                <a:srgbClr val="FFFFFF">
                  <a:alpha val="0"/>
                </a:srgbClr>
              </a:clrTo>
            </a:clrChange>
          </a:blip>
          <a:srcRect l="7836" t="7317" r="11194" b="6469"/>
          <a:stretch/>
        </p:blipFill>
        <p:spPr bwMode="auto">
          <a:xfrm>
            <a:off x="971150" y="4293096"/>
            <a:ext cx="2088682" cy="1790299"/>
          </a:xfrm>
          <a:prstGeom prst="rect">
            <a:avLst/>
          </a:prstGeom>
          <a:ln>
            <a:noFill/>
          </a:ln>
          <a:effectLst/>
        </p:spPr>
      </p:pic>
      <p:sp>
        <p:nvSpPr>
          <p:cNvPr id="13" name="テキスト ボックス 12"/>
          <p:cNvSpPr txBox="1"/>
          <p:nvPr/>
        </p:nvSpPr>
        <p:spPr>
          <a:xfrm>
            <a:off x="1331640" y="6043354"/>
            <a:ext cx="1296937" cy="553998"/>
          </a:xfrm>
          <a:prstGeom prst="rect">
            <a:avLst/>
          </a:prstGeom>
          <a:noFill/>
        </p:spPr>
        <p:txBody>
          <a:bodyPr wrap="none" rtlCol="0">
            <a:spAutoFit/>
          </a:bodyPr>
          <a:lstStyle/>
          <a:p>
            <a:r>
              <a:rPr lang="en-US" altLang="ja-JP" sz="3000" dirty="0" smtClean="0">
                <a:latin typeface="Impact"/>
                <a:cs typeface="Impact"/>
              </a:rPr>
              <a:t>Sensor</a:t>
            </a:r>
            <a:endParaRPr kumimoji="1" lang="ja-JP" altLang="en-US" sz="3000" dirty="0">
              <a:latin typeface="Impact"/>
              <a:cs typeface="Impact"/>
            </a:endParaRPr>
          </a:p>
        </p:txBody>
      </p:sp>
      <p:sp>
        <p:nvSpPr>
          <p:cNvPr id="14" name="テキスト ボックス 13"/>
          <p:cNvSpPr txBox="1"/>
          <p:nvPr/>
        </p:nvSpPr>
        <p:spPr>
          <a:xfrm>
            <a:off x="5796136" y="6043354"/>
            <a:ext cx="1536448" cy="553998"/>
          </a:xfrm>
          <a:prstGeom prst="rect">
            <a:avLst/>
          </a:prstGeom>
          <a:noFill/>
        </p:spPr>
        <p:txBody>
          <a:bodyPr wrap="none" rtlCol="0">
            <a:spAutoFit/>
          </a:bodyPr>
          <a:lstStyle/>
          <a:p>
            <a:r>
              <a:rPr lang="en-US" altLang="ja-JP" sz="3000" dirty="0" smtClean="0">
                <a:latin typeface="Impact"/>
                <a:cs typeface="Impact"/>
              </a:rPr>
              <a:t>Platform</a:t>
            </a:r>
            <a:endParaRPr kumimoji="1" lang="ja-JP" altLang="en-US" sz="3000" dirty="0">
              <a:latin typeface="Impact"/>
              <a:cs typeface="Impact"/>
            </a:endParaRPr>
          </a:p>
        </p:txBody>
      </p:sp>
      <p:sp>
        <p:nvSpPr>
          <p:cNvPr id="15" name="環状矢印 14"/>
          <p:cNvSpPr/>
          <p:nvPr/>
        </p:nvSpPr>
        <p:spPr>
          <a:xfrm rot="12681809" flipH="1">
            <a:off x="2321620" y="3487902"/>
            <a:ext cx="2972036" cy="3189940"/>
          </a:xfrm>
          <a:prstGeom prst="circularArrow">
            <a:avLst>
              <a:gd name="adj1" fmla="val 12500"/>
              <a:gd name="adj2" fmla="val 1142319"/>
              <a:gd name="adj3" fmla="val 20457681"/>
              <a:gd name="adj4" fmla="val 14287667"/>
              <a:gd name="adj5" fmla="val 12500"/>
            </a:avLst>
          </a:prstGeom>
          <a:solidFill>
            <a:srgbClr val="555555"/>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8100392" y="5024209"/>
            <a:ext cx="697627" cy="276999"/>
          </a:xfrm>
          <a:prstGeom prst="rect">
            <a:avLst/>
          </a:prstGeom>
          <a:noFill/>
        </p:spPr>
        <p:txBody>
          <a:bodyPr wrap="none" rtlCol="0">
            <a:spAutoFit/>
          </a:bodyPr>
          <a:lstStyle/>
          <a:p>
            <a:r>
              <a:rPr lang="en-US" altLang="ja-JP" sz="1200" dirty="0" smtClean="0">
                <a:latin typeface="ヒラギノ角ゴ Pro W3"/>
                <a:ea typeface="ヒラギノ角ゴ Pro W3"/>
                <a:cs typeface="ヒラギノ角ゴ Pro W3"/>
              </a:rPr>
              <a:t>©</a:t>
            </a:r>
            <a:r>
              <a:rPr kumimoji="1" lang="en-US" altLang="ja-JP" sz="1200" dirty="0" smtClean="0">
                <a:latin typeface="ヒラギノ角ゴ Pro W3"/>
                <a:ea typeface="ヒラギノ角ゴ Pro W3"/>
                <a:cs typeface="ヒラギノ角ゴ Pro W3"/>
              </a:rPr>
              <a:t>JAXA</a:t>
            </a:r>
            <a:endParaRPr kumimoji="1" lang="ja-JP" altLang="en-US" sz="12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4775052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受動型</a:t>
            </a:r>
            <a:r>
              <a:rPr lang="ja-JP" altLang="en-US" dirty="0" smtClean="0"/>
              <a:t>センサ</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物体</a:t>
            </a:r>
            <a:r>
              <a:rPr lang="ja-JP" altLang="en-US" dirty="0"/>
              <a:t>の</a:t>
            </a:r>
            <a:r>
              <a:rPr lang="ja-JP" altLang="en-US" b="1" dirty="0"/>
              <a:t>分光反射特性</a:t>
            </a:r>
            <a:r>
              <a:rPr lang="ja-JP" altLang="en-US" dirty="0"/>
              <a:t>を</a:t>
            </a:r>
            <a:r>
              <a:rPr lang="ja-JP" altLang="en-US" dirty="0" smtClean="0"/>
              <a:t>利用</a:t>
            </a:r>
            <a:r>
              <a:rPr lang="en-US" altLang="ja-JP" dirty="0" smtClean="0"/>
              <a:t/>
            </a:r>
            <a:br>
              <a:rPr lang="en-US" altLang="ja-JP" dirty="0" smtClean="0"/>
            </a:br>
            <a:r>
              <a:rPr lang="ja-JP" altLang="en-US" dirty="0" smtClean="0"/>
              <a:t>（電磁波の可視</a:t>
            </a:r>
            <a:r>
              <a:rPr lang="en-US" altLang="ja-JP" dirty="0"/>
              <a:t>〜</a:t>
            </a:r>
            <a:r>
              <a:rPr lang="ja-JP" altLang="en-US" dirty="0"/>
              <a:t>赤外領域）</a:t>
            </a:r>
            <a:endParaRPr lang="en-US" altLang="ja-JP" dirty="0"/>
          </a:p>
          <a:p>
            <a:r>
              <a:rPr lang="ja-JP" altLang="en-US" dirty="0"/>
              <a:t>波長帯ごとに反射波の平均強度</a:t>
            </a:r>
            <a:r>
              <a:rPr lang="ja-JP" altLang="en-US" dirty="0" smtClean="0"/>
              <a:t>を測る</a:t>
            </a:r>
            <a:r>
              <a:rPr lang="en-US" altLang="ja-JP" dirty="0" smtClean="0"/>
              <a:t/>
            </a:r>
            <a:br>
              <a:rPr lang="en-US" altLang="ja-JP" dirty="0" smtClean="0"/>
            </a:br>
            <a:r>
              <a:rPr lang="ja-JP" altLang="en-US" b="1" dirty="0" smtClean="0"/>
              <a:t>バンド</a:t>
            </a:r>
            <a:r>
              <a:rPr lang="ja-JP" altLang="en-US" dirty="0"/>
              <a:t>を複数搭載</a:t>
            </a:r>
            <a:r>
              <a:rPr lang="ja-JP" altLang="en-US" dirty="0" smtClean="0"/>
              <a:t>する（</a:t>
            </a:r>
            <a:r>
              <a:rPr lang="ja-JP" altLang="en-US" dirty="0"/>
              <a:t>マルチスペクトルバンド</a:t>
            </a:r>
            <a:r>
              <a:rPr lang="ja-JP" altLang="en-US" dirty="0" smtClean="0"/>
              <a:t>）</a:t>
            </a:r>
            <a:endParaRPr lang="ja-JP" altLang="en-US" dirty="0"/>
          </a:p>
        </p:txBody>
      </p:sp>
      <p:pic>
        <p:nvPicPr>
          <p:cNvPr id="4" name="Picture 4"/>
          <p:cNvPicPr>
            <a:picLocks noChangeAspect="1" noChangeArrowheads="1"/>
          </p:cNvPicPr>
          <p:nvPr/>
        </p:nvPicPr>
        <p:blipFill rotWithShape="1">
          <a:blip r:embed="rId3" cstate="print">
            <a:clrChange>
              <a:clrFrom>
                <a:srgbClr val="FFFFFF"/>
              </a:clrFrom>
              <a:clrTo>
                <a:srgbClr val="FFFFFF">
                  <a:alpha val="0"/>
                </a:srgbClr>
              </a:clrTo>
            </a:clrChange>
          </a:blip>
          <a:srcRect t="5900"/>
          <a:stretch/>
        </p:blipFill>
        <p:spPr bwMode="auto">
          <a:xfrm>
            <a:off x="2198076" y="3717032"/>
            <a:ext cx="4750187" cy="2831956"/>
          </a:xfrm>
          <a:prstGeom prst="rect">
            <a:avLst/>
          </a:prstGeom>
          <a:noFill/>
          <a:ln w="9525">
            <a:noFill/>
            <a:miter lim="800000"/>
            <a:headEnd/>
            <a:tailEnd/>
          </a:ln>
        </p:spPr>
      </p:pic>
      <p:sp>
        <p:nvSpPr>
          <p:cNvPr id="5" name="テキスト ボックス 4"/>
          <p:cNvSpPr txBox="1"/>
          <p:nvPr/>
        </p:nvSpPr>
        <p:spPr>
          <a:xfrm>
            <a:off x="6095952" y="6354248"/>
            <a:ext cx="1704622" cy="184666"/>
          </a:xfrm>
          <a:prstGeom prst="rect">
            <a:avLst/>
          </a:prstGeom>
          <a:noFill/>
        </p:spPr>
        <p:txBody>
          <a:bodyPr wrap="square" lIns="0" tIns="0" rIns="0" bIns="0" rtlCol="0">
            <a:spAutoFit/>
          </a:bodyPr>
          <a:lstStyle/>
          <a:p>
            <a:pPr algn="ctr"/>
            <a:r>
              <a:rPr kumimoji="1" lang="ja-JP" altLang="en-US" sz="1200" dirty="0" smtClean="0">
                <a:solidFill>
                  <a:schemeClr val="tx1">
                    <a:lumMod val="50000"/>
                    <a:lumOff val="50000"/>
                  </a:schemeClr>
                </a:solidFill>
                <a:latin typeface="ヒラギノ角ゴ ProN W3" pitchFamily="34" charset="-128"/>
                <a:ea typeface="ヒラギノ角ゴ ProN W3" pitchFamily="34" charset="-128"/>
              </a:rPr>
              <a:t>（長谷川ほか</a:t>
            </a:r>
            <a:r>
              <a:rPr kumimoji="1" lang="en-US" altLang="ja-JP" sz="1200" dirty="0" smtClean="0">
                <a:solidFill>
                  <a:schemeClr val="tx1">
                    <a:lumMod val="50000"/>
                    <a:lumOff val="50000"/>
                  </a:schemeClr>
                </a:solidFill>
                <a:latin typeface="ヒラギノ角ゴ ProN W3" pitchFamily="34" charset="-128"/>
                <a:ea typeface="ヒラギノ角ゴ ProN W3" pitchFamily="34" charset="-128"/>
              </a:rPr>
              <a:t>, </a:t>
            </a:r>
            <a:r>
              <a:rPr lang="en-US" altLang="ja-JP" sz="1200" dirty="0" smtClean="0">
                <a:solidFill>
                  <a:schemeClr val="tx1">
                    <a:lumMod val="50000"/>
                    <a:lumOff val="50000"/>
                  </a:schemeClr>
                </a:solidFill>
                <a:latin typeface="ヒラギノ角ゴ ProN W3" pitchFamily="34" charset="-128"/>
                <a:ea typeface="ヒラギノ角ゴ ProN W3" pitchFamily="34" charset="-128"/>
              </a:rPr>
              <a:t>2002</a:t>
            </a:r>
            <a:r>
              <a:rPr lang="ja-JP" altLang="en-US" sz="1200" dirty="0" smtClean="0">
                <a:solidFill>
                  <a:schemeClr val="tx1">
                    <a:lumMod val="50000"/>
                    <a:lumOff val="50000"/>
                  </a:schemeClr>
                </a:solidFill>
                <a:latin typeface="ヒラギノ角ゴ ProN W3" pitchFamily="34" charset="-128"/>
                <a:ea typeface="ヒラギノ角ゴ ProN W3" pitchFamily="34" charset="-128"/>
              </a:rPr>
              <a:t>）</a:t>
            </a:r>
            <a:endParaRPr kumimoji="1" lang="ja-JP" altLang="en-US" sz="1200" dirty="0">
              <a:solidFill>
                <a:schemeClr val="tx1">
                  <a:lumMod val="50000"/>
                  <a:lumOff val="50000"/>
                </a:schemeClr>
              </a:solidFill>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4184172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現地調査</a:t>
            </a:r>
            <a:endParaRPr kumimoji="1" lang="ja-JP" altLang="en-US" dirty="0"/>
          </a:p>
        </p:txBody>
      </p:sp>
      <p:sp>
        <p:nvSpPr>
          <p:cNvPr id="5" name="テキスト プレースホルダー 4"/>
          <p:cNvSpPr>
            <a:spLocks noGrp="1"/>
          </p:cNvSpPr>
          <p:nvPr>
            <p:ph type="body" idx="1"/>
          </p:nvPr>
        </p:nvSpPr>
        <p:spPr/>
        <p:txBody>
          <a:bodyPr/>
          <a:lstStyle/>
          <a:p>
            <a:r>
              <a:rPr lang="ja-JP" altLang="en-US" dirty="0"/>
              <a:t>主題属性の</a:t>
            </a:r>
            <a:r>
              <a:rPr lang="ja-JP" altLang="en-US" dirty="0" smtClean="0"/>
              <a:t>取得方法その１．</a:t>
            </a:r>
            <a:endParaRPr kumimoji="1" lang="ja-JP" altLang="en-US" dirty="0"/>
          </a:p>
        </p:txBody>
      </p:sp>
    </p:spTree>
    <p:extLst>
      <p:ext uri="{BB962C8B-B14F-4D97-AF65-F5344CB8AC3E}">
        <p14:creationId xmlns:p14="http://schemas.microsoft.com/office/powerpoint/2010/main" val="9170661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kumimoji="1" lang="ja-JP" altLang="en-US" dirty="0" smtClean="0"/>
              <a:t>光学センサによる衛星画像の例：</a:t>
            </a:r>
            <a:r>
              <a:rPr kumimoji="1" lang="en-US" altLang="ja-JP" dirty="0" smtClean="0"/>
              <a:t/>
            </a:r>
            <a:br>
              <a:rPr kumimoji="1" lang="en-US" altLang="ja-JP" dirty="0" smtClean="0"/>
            </a:br>
            <a:r>
              <a:rPr kumimoji="1" lang="en-US" altLang="ja-JP" dirty="0" smtClean="0"/>
              <a:t>LANSAT-7 ETM+</a:t>
            </a:r>
            <a:endParaRPr kumimoji="1" lang="ja-JP" altLang="en-US" dirty="0"/>
          </a:p>
        </p:txBody>
      </p:sp>
      <p:sp>
        <p:nvSpPr>
          <p:cNvPr id="8" name="右矢印 7"/>
          <p:cNvSpPr/>
          <p:nvPr/>
        </p:nvSpPr>
        <p:spPr>
          <a:xfrm>
            <a:off x="2843808" y="2326794"/>
            <a:ext cx="720080" cy="3622486"/>
          </a:xfrm>
          <a:prstGeom prst="rightArrow">
            <a:avLst>
              <a:gd name="adj1" fmla="val 57199"/>
              <a:gd name="adj2" fmla="val 68897"/>
            </a:avLst>
          </a:prstGeom>
          <a:solidFill>
            <a:srgbClr val="555555"/>
          </a:solidFill>
          <a:ln>
            <a:solidFill>
              <a:srgbClr val="FFFFFF"/>
            </a:solid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altLang="ja-JP" sz="2400" dirty="0">
                <a:solidFill>
                  <a:schemeClr val="bg1"/>
                </a:solidFill>
                <a:latin typeface="Impact" pitchFamily="34" charset="0"/>
              </a:rPr>
              <a:t>Composite</a:t>
            </a:r>
            <a:endParaRPr lang="ja-JP" altLang="en-US" sz="2400" dirty="0">
              <a:solidFill>
                <a:schemeClr val="bg1"/>
              </a:solidFill>
              <a:latin typeface="Impact" pitchFamily="34" charset="0"/>
            </a:endParaRPr>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55576" y="5301208"/>
            <a:ext cx="1621714"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55576" y="3971197"/>
            <a:ext cx="1615704"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27584" y="2659291"/>
            <a:ext cx="1572814" cy="153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99592" y="1325205"/>
            <a:ext cx="1603617"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 y="1628800"/>
            <a:ext cx="1002197" cy="830997"/>
          </a:xfrm>
          <a:prstGeom prst="rect">
            <a:avLst/>
          </a:prstGeom>
          <a:noFill/>
        </p:spPr>
        <p:txBody>
          <a:bodyPr wrap="none" rtlCol="0">
            <a:spAutoFit/>
          </a:bodyPr>
          <a:lstStyle/>
          <a:p>
            <a:r>
              <a:rPr kumimoji="1" lang="en-US" altLang="ja-JP" sz="2400" dirty="0" smtClean="0">
                <a:latin typeface="Impact" pitchFamily="34" charset="0"/>
              </a:rPr>
              <a:t>Band 1</a:t>
            </a:r>
          </a:p>
          <a:p>
            <a:r>
              <a:rPr lang="en-US" altLang="ja-JP" sz="2400" dirty="0" smtClean="0">
                <a:latin typeface="Impact" pitchFamily="34" charset="0"/>
              </a:rPr>
              <a:t>(B)</a:t>
            </a:r>
            <a:endParaRPr kumimoji="1" lang="ja-JP" altLang="en-US" sz="2400" dirty="0">
              <a:latin typeface="Impact" pitchFamily="34" charset="0"/>
            </a:endParaRPr>
          </a:p>
        </p:txBody>
      </p:sp>
      <p:sp>
        <p:nvSpPr>
          <p:cNvPr id="12" name="テキスト ボックス 11"/>
          <p:cNvSpPr txBox="1"/>
          <p:nvPr/>
        </p:nvSpPr>
        <p:spPr>
          <a:xfrm>
            <a:off x="-1" y="2996952"/>
            <a:ext cx="1039067" cy="830997"/>
          </a:xfrm>
          <a:prstGeom prst="rect">
            <a:avLst/>
          </a:prstGeom>
          <a:noFill/>
        </p:spPr>
        <p:txBody>
          <a:bodyPr wrap="none" rtlCol="0">
            <a:spAutoFit/>
          </a:bodyPr>
          <a:lstStyle/>
          <a:p>
            <a:r>
              <a:rPr kumimoji="1" lang="en-US" altLang="ja-JP" sz="2400" dirty="0" smtClean="0">
                <a:latin typeface="Impact" pitchFamily="34" charset="0"/>
              </a:rPr>
              <a:t>Band 2</a:t>
            </a:r>
          </a:p>
          <a:p>
            <a:r>
              <a:rPr lang="en-US" altLang="ja-JP" sz="2400" dirty="0" smtClean="0">
                <a:latin typeface="Impact" pitchFamily="34" charset="0"/>
              </a:rPr>
              <a:t>(G)</a:t>
            </a:r>
            <a:endParaRPr kumimoji="1" lang="ja-JP" altLang="en-US" sz="2400" dirty="0">
              <a:latin typeface="Impact" pitchFamily="34" charset="0"/>
            </a:endParaRPr>
          </a:p>
        </p:txBody>
      </p:sp>
      <p:sp>
        <p:nvSpPr>
          <p:cNvPr id="13" name="テキスト ボックス 12"/>
          <p:cNvSpPr txBox="1"/>
          <p:nvPr/>
        </p:nvSpPr>
        <p:spPr>
          <a:xfrm>
            <a:off x="-1" y="4182179"/>
            <a:ext cx="1048685" cy="830997"/>
          </a:xfrm>
          <a:prstGeom prst="rect">
            <a:avLst/>
          </a:prstGeom>
          <a:noFill/>
        </p:spPr>
        <p:txBody>
          <a:bodyPr wrap="none" rtlCol="0">
            <a:spAutoFit/>
          </a:bodyPr>
          <a:lstStyle/>
          <a:p>
            <a:r>
              <a:rPr kumimoji="1" lang="en-US" altLang="ja-JP" sz="2400" dirty="0" smtClean="0">
                <a:latin typeface="Impact" pitchFamily="34" charset="0"/>
              </a:rPr>
              <a:t>Band 3</a:t>
            </a:r>
          </a:p>
          <a:p>
            <a:r>
              <a:rPr lang="en-US" altLang="ja-JP" sz="2400" dirty="0" smtClean="0">
                <a:latin typeface="Impact" pitchFamily="34" charset="0"/>
              </a:rPr>
              <a:t>(R)</a:t>
            </a:r>
            <a:endParaRPr kumimoji="1" lang="ja-JP" altLang="en-US" sz="2400" dirty="0">
              <a:latin typeface="Impact" pitchFamily="34" charset="0"/>
            </a:endParaRPr>
          </a:p>
        </p:txBody>
      </p:sp>
      <p:sp>
        <p:nvSpPr>
          <p:cNvPr id="14" name="テキスト ボックス 13"/>
          <p:cNvSpPr txBox="1"/>
          <p:nvPr/>
        </p:nvSpPr>
        <p:spPr>
          <a:xfrm>
            <a:off x="-1" y="5553064"/>
            <a:ext cx="1039067" cy="830997"/>
          </a:xfrm>
          <a:prstGeom prst="rect">
            <a:avLst/>
          </a:prstGeom>
          <a:noFill/>
        </p:spPr>
        <p:txBody>
          <a:bodyPr wrap="none" rtlCol="0">
            <a:spAutoFit/>
          </a:bodyPr>
          <a:lstStyle/>
          <a:p>
            <a:r>
              <a:rPr kumimoji="1" lang="en-US" altLang="ja-JP" sz="2400" dirty="0" smtClean="0">
                <a:latin typeface="Impact" pitchFamily="34" charset="0"/>
              </a:rPr>
              <a:t>Band 4</a:t>
            </a:r>
          </a:p>
          <a:p>
            <a:r>
              <a:rPr lang="en-US" altLang="ja-JP" sz="2400" dirty="0" smtClean="0">
                <a:latin typeface="Impact" pitchFamily="34" charset="0"/>
              </a:rPr>
              <a:t>(NIR)</a:t>
            </a:r>
            <a:endParaRPr kumimoji="1" lang="ja-JP" altLang="en-US" sz="2400" dirty="0">
              <a:latin typeface="Impact" pitchFamily="34" charset="0"/>
            </a:endParaRPr>
          </a:p>
        </p:txBody>
      </p:sp>
      <p:pic>
        <p:nvPicPr>
          <p:cNvPr id="1032" name="Picture 8"/>
          <p:cNvPicPr>
            <a:picLocks noChangeAspect="1" noChangeArrowheads="1"/>
          </p:cNvPicPr>
          <p:nvPr/>
        </p:nvPicPr>
        <p:blipFill>
          <a:blip r:embed="rId11">
            <a:clrChange>
              <a:clrFrom>
                <a:srgbClr val="F7FFFF"/>
              </a:clrFrom>
              <a:clrTo>
                <a:srgbClr val="F7FFFF">
                  <a:alpha val="0"/>
                </a:srgbClr>
              </a:clrTo>
            </a:clrChange>
            <a:extLst>
              <a:ext uri="{28A0092B-C50C-407E-A947-70E740481C1C}">
                <a14:useLocalDpi xmlns:a14="http://schemas.microsoft.com/office/drawing/2010/main" val="0"/>
              </a:ext>
            </a:extLst>
          </a:blip>
          <a:srcRect/>
          <a:stretch>
            <a:fillRect/>
          </a:stretch>
        </p:blipFill>
        <p:spPr bwMode="auto">
          <a:xfrm>
            <a:off x="3727410" y="1268760"/>
            <a:ext cx="4372982" cy="41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clrChange>
              <a:clrFrom>
                <a:srgbClr val="F7FFFF"/>
              </a:clrFrom>
              <a:clrTo>
                <a:srgbClr val="F7FFFF">
                  <a:alpha val="0"/>
                </a:srgbClr>
              </a:clrTo>
            </a:clrChange>
            <a:extLst>
              <a:ext uri="{28A0092B-C50C-407E-A947-70E740481C1C}">
                <a14:useLocalDpi xmlns:a14="http://schemas.microsoft.com/office/drawing/2010/main" val="0"/>
              </a:ext>
            </a:extLst>
          </a:blip>
          <a:srcRect/>
          <a:stretch>
            <a:fillRect/>
          </a:stretch>
        </p:blipFill>
        <p:spPr bwMode="auto">
          <a:xfrm>
            <a:off x="4719522" y="2682613"/>
            <a:ext cx="4388982" cy="41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7164288" y="1988840"/>
            <a:ext cx="1564852" cy="461665"/>
          </a:xfrm>
          <a:prstGeom prst="rect">
            <a:avLst/>
          </a:prstGeom>
          <a:noFill/>
        </p:spPr>
        <p:txBody>
          <a:bodyPr wrap="none" rtlCol="0">
            <a:spAutoFit/>
          </a:bodyPr>
          <a:lstStyle/>
          <a:p>
            <a:r>
              <a:rPr kumimoji="1" lang="en-US" altLang="ja-JP" sz="2400" dirty="0" smtClean="0">
                <a:latin typeface="Impact" pitchFamily="34" charset="0"/>
              </a:rPr>
              <a:t>False color</a:t>
            </a:r>
            <a:endParaRPr kumimoji="1" lang="ja-JP" altLang="en-US" sz="2400" dirty="0">
              <a:latin typeface="Impact" pitchFamily="34" charset="0"/>
            </a:endParaRPr>
          </a:p>
        </p:txBody>
      </p:sp>
      <p:sp>
        <p:nvSpPr>
          <p:cNvPr id="20" name="テキスト ボックス 19"/>
          <p:cNvSpPr txBox="1"/>
          <p:nvPr/>
        </p:nvSpPr>
        <p:spPr>
          <a:xfrm>
            <a:off x="4180242" y="5712951"/>
            <a:ext cx="1471878" cy="461665"/>
          </a:xfrm>
          <a:prstGeom prst="rect">
            <a:avLst/>
          </a:prstGeom>
          <a:noFill/>
        </p:spPr>
        <p:txBody>
          <a:bodyPr wrap="none" rtlCol="0">
            <a:spAutoFit/>
          </a:bodyPr>
          <a:lstStyle/>
          <a:p>
            <a:r>
              <a:rPr kumimoji="1" lang="en-US" altLang="ja-JP" sz="2400" dirty="0" smtClean="0">
                <a:latin typeface="Impact" pitchFamily="34" charset="0"/>
              </a:rPr>
              <a:t>True color</a:t>
            </a:r>
            <a:endParaRPr kumimoji="1" lang="ja-JP" altLang="en-US" sz="2400" dirty="0">
              <a:latin typeface="Impact" pitchFamily="34" charset="0"/>
            </a:endParaRPr>
          </a:p>
        </p:txBody>
      </p:sp>
    </p:spTree>
    <p:extLst>
      <p:ext uri="{BB962C8B-B14F-4D97-AF65-F5344CB8AC3E}">
        <p14:creationId xmlns:p14="http://schemas.microsoft.com/office/powerpoint/2010/main" val="2543184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能動型センサ</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マイクロ波</a:t>
            </a:r>
            <a:r>
              <a:rPr lang="ja-JP" altLang="en-US" dirty="0"/>
              <a:t>（電波</a:t>
            </a:r>
            <a:r>
              <a:rPr lang="ja-JP" altLang="en-US" dirty="0" smtClean="0"/>
              <a:t>）を地上へ発射</a:t>
            </a:r>
            <a:endParaRPr lang="en-US" altLang="ja-JP" dirty="0"/>
          </a:p>
          <a:p>
            <a:pPr lvl="1"/>
            <a:r>
              <a:rPr lang="ja-JP" altLang="en-US" dirty="0" smtClean="0"/>
              <a:t>全天候型（雲を透過する）</a:t>
            </a:r>
            <a:endParaRPr lang="en-US" altLang="ja-JP" dirty="0" smtClean="0"/>
          </a:p>
          <a:p>
            <a:r>
              <a:rPr lang="ja-JP" altLang="en-US" dirty="0" smtClean="0"/>
              <a:t>対象物</a:t>
            </a:r>
            <a:r>
              <a:rPr lang="ja-JP" altLang="en-US" dirty="0"/>
              <a:t>からの</a:t>
            </a:r>
            <a:r>
              <a:rPr lang="ja-JP" altLang="en-US" b="1" dirty="0"/>
              <a:t>後方散乱強度</a:t>
            </a:r>
            <a:r>
              <a:rPr lang="ja-JP" altLang="en-US" dirty="0"/>
              <a:t>を計測</a:t>
            </a:r>
            <a:endParaRPr lang="en-US" altLang="ja-JP" dirty="0"/>
          </a:p>
          <a:p>
            <a:pPr lvl="1"/>
            <a:r>
              <a:rPr lang="en-US" altLang="ja-JP" dirty="0" smtClean="0"/>
              <a:t>ex</a:t>
            </a:r>
            <a:r>
              <a:rPr lang="en-US" altLang="ja-JP" dirty="0"/>
              <a:t>. </a:t>
            </a:r>
            <a:r>
              <a:rPr lang="ja-JP" altLang="en-US" dirty="0"/>
              <a:t>合成開口レーダ（</a:t>
            </a:r>
            <a:r>
              <a:rPr lang="en-US" altLang="ja-JP" dirty="0"/>
              <a:t>SAR</a:t>
            </a:r>
            <a:r>
              <a:rPr lang="ja-JP" altLang="en-US" dirty="0" smtClean="0"/>
              <a:t>）</a:t>
            </a:r>
            <a:endParaRPr lang="en-US" altLang="ja-JP" dirty="0" smtClean="0"/>
          </a:p>
        </p:txBody>
      </p:sp>
      <p:pic>
        <p:nvPicPr>
          <p:cNvPr id="5" name="Picture 2"/>
          <p:cNvPicPr>
            <a:picLocks noChangeAspect="1" noChangeArrowheads="1"/>
          </p:cNvPicPr>
          <p:nvPr/>
        </p:nvPicPr>
        <p:blipFill rotWithShape="1">
          <a:blip r:embed="rId3" cstate="print"/>
          <a:srcRect l="9965" t="49939" r="9205" b="6504"/>
          <a:stretch/>
        </p:blipFill>
        <p:spPr bwMode="auto">
          <a:xfrm>
            <a:off x="2987034" y="3789041"/>
            <a:ext cx="4796828" cy="2687112"/>
          </a:xfrm>
          <a:prstGeom prst="rect">
            <a:avLst/>
          </a:prstGeom>
          <a:noFill/>
          <a:ln w="9525">
            <a:noFill/>
            <a:miter lim="800000"/>
            <a:headEnd/>
            <a:tailEnd/>
          </a:ln>
        </p:spPr>
      </p:pic>
      <p:sp>
        <p:nvSpPr>
          <p:cNvPr id="7" name="左矢印 6"/>
          <p:cNvSpPr/>
          <p:nvPr/>
        </p:nvSpPr>
        <p:spPr>
          <a:xfrm rot="2700000">
            <a:off x="2067383" y="4106148"/>
            <a:ext cx="1008112" cy="1062649"/>
          </a:xfrm>
          <a:prstGeom prst="leftArrow">
            <a:avLst/>
          </a:prstGeom>
          <a:solidFill>
            <a:srgbClr val="555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latin typeface="ヒラギノ角ゴ Pro W3"/>
                <a:ea typeface="ヒラギノ角ゴ Pro W3"/>
                <a:cs typeface="ヒラギノ角ゴ Pro W3"/>
              </a:rPr>
              <a:t>後方散乱</a:t>
            </a:r>
            <a:endParaRPr kumimoji="1" lang="ja-JP" altLang="en-US" sz="1600" dirty="0">
              <a:latin typeface="ヒラギノ角ゴ Pro W3"/>
              <a:ea typeface="ヒラギノ角ゴ Pro W3"/>
              <a:cs typeface="ヒラギノ角ゴ Pro W3"/>
            </a:endParaRPr>
          </a:p>
        </p:txBody>
      </p:sp>
      <p:sp>
        <p:nvSpPr>
          <p:cNvPr id="6" name="テキスト ボックス 5"/>
          <p:cNvSpPr txBox="1"/>
          <p:nvPr/>
        </p:nvSpPr>
        <p:spPr>
          <a:xfrm>
            <a:off x="7194493" y="6363342"/>
            <a:ext cx="1704622" cy="184666"/>
          </a:xfrm>
          <a:prstGeom prst="rect">
            <a:avLst/>
          </a:prstGeom>
          <a:noFill/>
        </p:spPr>
        <p:txBody>
          <a:bodyPr wrap="square" lIns="0" tIns="0" rIns="0" bIns="0" rtlCol="0">
            <a:spAutoFit/>
          </a:bodyPr>
          <a:lstStyle/>
          <a:p>
            <a:pPr algn="ctr"/>
            <a:r>
              <a:rPr kumimoji="1" lang="ja-JP" altLang="en-US" sz="1200" dirty="0" smtClean="0">
                <a:solidFill>
                  <a:schemeClr val="tx1">
                    <a:lumMod val="50000"/>
                    <a:lumOff val="50000"/>
                  </a:schemeClr>
                </a:solidFill>
                <a:latin typeface="ヒラギノ角ゴ ProN W3" pitchFamily="34" charset="-128"/>
                <a:ea typeface="ヒラギノ角ゴ ProN W3" pitchFamily="34" charset="-128"/>
              </a:rPr>
              <a:t>（長谷川ほか</a:t>
            </a:r>
            <a:r>
              <a:rPr kumimoji="1" lang="en-US" altLang="ja-JP" sz="1200" dirty="0" smtClean="0">
                <a:solidFill>
                  <a:schemeClr val="tx1">
                    <a:lumMod val="50000"/>
                    <a:lumOff val="50000"/>
                  </a:schemeClr>
                </a:solidFill>
                <a:latin typeface="ヒラギノ角ゴ ProN W3" pitchFamily="34" charset="-128"/>
                <a:ea typeface="ヒラギノ角ゴ ProN W3" pitchFamily="34" charset="-128"/>
              </a:rPr>
              <a:t>, </a:t>
            </a:r>
            <a:r>
              <a:rPr lang="en-US" altLang="ja-JP" sz="1200" dirty="0" smtClean="0">
                <a:solidFill>
                  <a:schemeClr val="tx1">
                    <a:lumMod val="50000"/>
                    <a:lumOff val="50000"/>
                  </a:schemeClr>
                </a:solidFill>
                <a:latin typeface="ヒラギノ角ゴ ProN W3" pitchFamily="34" charset="-128"/>
                <a:ea typeface="ヒラギノ角ゴ ProN W3" pitchFamily="34" charset="-128"/>
              </a:rPr>
              <a:t>2002</a:t>
            </a:r>
            <a:r>
              <a:rPr lang="ja-JP" altLang="en-US" sz="1200" dirty="0" smtClean="0">
                <a:solidFill>
                  <a:schemeClr val="tx1">
                    <a:lumMod val="50000"/>
                    <a:lumOff val="50000"/>
                  </a:schemeClr>
                </a:solidFill>
                <a:latin typeface="ヒラギノ角ゴ ProN W3" pitchFamily="34" charset="-128"/>
                <a:ea typeface="ヒラギノ角ゴ ProN W3" pitchFamily="34" charset="-128"/>
              </a:rPr>
              <a:t>）</a:t>
            </a:r>
            <a:endParaRPr kumimoji="1" lang="ja-JP" altLang="en-US" sz="1200" dirty="0">
              <a:solidFill>
                <a:schemeClr val="tx1">
                  <a:lumMod val="50000"/>
                  <a:lumOff val="50000"/>
                </a:schemeClr>
              </a:solidFill>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42292115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kumimoji="1" lang="en-US" altLang="ja-JP" dirty="0" smtClean="0"/>
              <a:t>SAR</a:t>
            </a:r>
            <a:r>
              <a:rPr kumimoji="1" lang="ja-JP" altLang="en-US" dirty="0" smtClean="0"/>
              <a:t>画像の例：</a:t>
            </a:r>
            <a:r>
              <a:rPr kumimoji="1" lang="en-US" altLang="ja-JP" dirty="0" smtClean="0"/>
              <a:t/>
            </a:r>
            <a:br>
              <a:rPr kumimoji="1" lang="en-US" altLang="ja-JP" dirty="0" smtClean="0"/>
            </a:br>
            <a:r>
              <a:rPr kumimoji="1" lang="en-US" altLang="ja-JP" dirty="0" smtClean="0"/>
              <a:t>ALOS PALSAR</a:t>
            </a:r>
            <a:endParaRPr kumimoji="1" lang="ja-JP" altLang="en-US" dirty="0"/>
          </a:p>
        </p:txBody>
      </p:sp>
      <p:grpSp>
        <p:nvGrpSpPr>
          <p:cNvPr id="9" name="図形グループ 8"/>
          <p:cNvGrpSpPr/>
          <p:nvPr/>
        </p:nvGrpSpPr>
        <p:grpSpPr>
          <a:xfrm>
            <a:off x="926184" y="1672562"/>
            <a:ext cx="7233078" cy="4763408"/>
            <a:chOff x="179512" y="444500"/>
            <a:chExt cx="8702017" cy="5956300"/>
          </a:xfrm>
        </p:grpSpPr>
        <p:pic>
          <p:nvPicPr>
            <p:cNvPr id="7" name="図 6"/>
            <p:cNvPicPr>
              <a:picLocks noChangeAspect="1"/>
            </p:cNvPicPr>
            <p:nvPr/>
          </p:nvPicPr>
          <p:blipFill>
            <a:blip r:embed="rId3"/>
            <a:stretch>
              <a:fillRect/>
            </a:stretch>
          </p:blipFill>
          <p:spPr>
            <a:xfrm>
              <a:off x="179512" y="444500"/>
              <a:ext cx="4318000" cy="5956300"/>
            </a:xfrm>
            <a:prstGeom prst="rect">
              <a:avLst/>
            </a:prstGeom>
          </p:spPr>
        </p:pic>
        <p:pic>
          <p:nvPicPr>
            <p:cNvPr id="8" name="図 7"/>
            <p:cNvPicPr>
              <a:picLocks noChangeAspect="1"/>
            </p:cNvPicPr>
            <p:nvPr/>
          </p:nvPicPr>
          <p:blipFill>
            <a:blip r:embed="rId4"/>
            <a:stretch>
              <a:fillRect/>
            </a:stretch>
          </p:blipFill>
          <p:spPr>
            <a:xfrm>
              <a:off x="4563529" y="444500"/>
              <a:ext cx="4318000" cy="5956300"/>
            </a:xfrm>
            <a:prstGeom prst="rect">
              <a:avLst/>
            </a:prstGeom>
          </p:spPr>
        </p:pic>
      </p:grpSp>
    </p:spTree>
    <p:extLst>
      <p:ext uri="{BB962C8B-B14F-4D97-AF65-F5344CB8AC3E}">
        <p14:creationId xmlns:p14="http://schemas.microsoft.com/office/powerpoint/2010/main" val="2564207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空中写真・衛星画像の利用</a:t>
            </a:r>
            <a:endParaRPr kumimoji="1" lang="ja-JP" altLang="en-US" dirty="0"/>
          </a:p>
        </p:txBody>
      </p:sp>
      <p:sp>
        <p:nvSpPr>
          <p:cNvPr id="5" name="テキスト プレースホルダー 4"/>
          <p:cNvSpPr>
            <a:spLocks noGrp="1"/>
          </p:cNvSpPr>
          <p:nvPr>
            <p:ph type="body" idx="1"/>
          </p:nvPr>
        </p:nvSpPr>
        <p:spPr/>
        <p:txBody>
          <a:bodyPr/>
          <a:lstStyle/>
          <a:p>
            <a:r>
              <a:rPr kumimoji="1" lang="ja-JP" altLang="en-US" dirty="0" smtClean="0"/>
              <a:t>リモートセンシングの手法その３</a:t>
            </a:r>
            <a:r>
              <a:rPr lang="ja-JP" altLang="en-US" dirty="0" smtClean="0"/>
              <a:t>．</a:t>
            </a:r>
            <a:endParaRPr kumimoji="1" lang="ja-JP" altLang="en-US" dirty="0"/>
          </a:p>
        </p:txBody>
      </p:sp>
    </p:spTree>
    <p:extLst>
      <p:ext uri="{BB962C8B-B14F-4D97-AF65-F5344CB8AC3E}">
        <p14:creationId xmlns:p14="http://schemas.microsoft.com/office/powerpoint/2010/main" val="3343948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空中写真</a:t>
            </a:r>
            <a:r>
              <a:rPr lang="ja-JP" altLang="en-US" dirty="0"/>
              <a:t>・</a:t>
            </a:r>
            <a:r>
              <a:rPr lang="ja-JP" altLang="en-US" dirty="0" smtClean="0"/>
              <a:t>衛星</a:t>
            </a:r>
            <a:r>
              <a:rPr lang="ja-JP" altLang="en-US" dirty="0"/>
              <a:t>画像の</a:t>
            </a:r>
            <a:r>
              <a:rPr kumimoji="1" lang="ja-JP" altLang="en-US" dirty="0" smtClean="0"/>
              <a:t>利用</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位置合わせ（標定）</a:t>
            </a:r>
            <a:endParaRPr lang="en-US" altLang="ja-JP" dirty="0"/>
          </a:p>
          <a:p>
            <a:pPr lvl="1"/>
            <a:r>
              <a:rPr lang="en-US" altLang="ja-JP" dirty="0"/>
              <a:t>GCP (Ground Control Point)</a:t>
            </a:r>
          </a:p>
          <a:p>
            <a:r>
              <a:rPr lang="ja-JP" altLang="en-US" dirty="0" smtClean="0"/>
              <a:t>画像解析</a:t>
            </a:r>
            <a:endParaRPr lang="en-US" altLang="ja-JP" dirty="0" smtClean="0"/>
          </a:p>
          <a:p>
            <a:pPr lvl="1"/>
            <a:r>
              <a:rPr lang="ja-JP" altLang="en-US" dirty="0" smtClean="0"/>
              <a:t>土地</a:t>
            </a:r>
            <a:r>
              <a:rPr lang="ja-JP" altLang="en-US" dirty="0"/>
              <a:t>被覆</a:t>
            </a:r>
            <a:r>
              <a:rPr lang="ja-JP" altLang="en-US" dirty="0" smtClean="0"/>
              <a:t>分類</a:t>
            </a:r>
            <a:endParaRPr lang="en-US" altLang="ja-JP" dirty="0" smtClean="0"/>
          </a:p>
          <a:p>
            <a:pPr lvl="1"/>
            <a:r>
              <a:rPr lang="ja-JP" altLang="en-US" dirty="0"/>
              <a:t>植生指標（</a:t>
            </a:r>
            <a:r>
              <a:rPr lang="en-US" altLang="ja-JP" dirty="0"/>
              <a:t>NDVI</a:t>
            </a:r>
            <a:r>
              <a:rPr lang="ja-JP" altLang="en-US" dirty="0"/>
              <a:t>）</a:t>
            </a:r>
            <a:endParaRPr lang="en-US" altLang="ja-JP" dirty="0" smtClean="0"/>
          </a:p>
          <a:p>
            <a:pPr lvl="1"/>
            <a:r>
              <a:rPr lang="ja-JP" altLang="en-US" dirty="0" smtClean="0"/>
              <a:t>地表標高（</a:t>
            </a:r>
            <a:r>
              <a:rPr lang="en-US" altLang="ja-JP" dirty="0" smtClean="0"/>
              <a:t>DSM</a:t>
            </a:r>
            <a:r>
              <a:rPr lang="ja-JP" altLang="en-US" dirty="0" smtClean="0"/>
              <a:t>）</a:t>
            </a:r>
            <a:endParaRPr lang="en-US" altLang="ja-JP" dirty="0" smtClean="0"/>
          </a:p>
          <a:p>
            <a:pPr lvl="1"/>
            <a:r>
              <a:rPr lang="ja-JP" altLang="en-US" dirty="0" smtClean="0"/>
              <a:t>干渉</a:t>
            </a:r>
            <a:r>
              <a:rPr lang="en-US" altLang="ja-JP" dirty="0" smtClean="0"/>
              <a:t>SAR</a:t>
            </a:r>
            <a:r>
              <a:rPr lang="ja-JP" altLang="en-US" dirty="0" smtClean="0"/>
              <a:t>による変位測定</a:t>
            </a:r>
            <a:endParaRPr lang="en-US" altLang="ja-JP" dirty="0" smtClean="0"/>
          </a:p>
        </p:txBody>
      </p:sp>
    </p:spTree>
    <p:extLst>
      <p:ext uri="{BB962C8B-B14F-4D97-AF65-F5344CB8AC3E}">
        <p14:creationId xmlns:p14="http://schemas.microsoft.com/office/powerpoint/2010/main" val="35910256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1539086"/>
            <a:ext cx="5195888" cy="504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054" y="1855216"/>
            <a:ext cx="1836358" cy="152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ja-JP" altLang="en-US" dirty="0" smtClean="0"/>
              <a:t>土地被覆分類</a:t>
            </a:r>
            <a:endParaRPr kumimoji="1" lang="ja-JP" altLang="en-US" dirty="0"/>
          </a:p>
        </p:txBody>
      </p:sp>
      <p:pic>
        <p:nvPicPr>
          <p:cNvPr id="7" name="図 6"/>
          <p:cNvPicPr>
            <a:picLocks noChangeAspect="1"/>
          </p:cNvPicPr>
          <p:nvPr/>
        </p:nvPicPr>
        <p:blipFill rotWithShape="1">
          <a:blip r:embed="rId5">
            <a:duotone>
              <a:schemeClr val="bg2">
                <a:shade val="45000"/>
                <a:satMod val="135000"/>
              </a:schemeClr>
              <a:prstClr val="white"/>
            </a:duotone>
          </a:blip>
          <a:srcRect l="3536" t="12263" r="7892" b="8689"/>
          <a:stretch/>
        </p:blipFill>
        <p:spPr>
          <a:xfrm flipH="1">
            <a:off x="1506831" y="115716"/>
            <a:ext cx="984424" cy="909616"/>
          </a:xfrm>
          <a:prstGeom prst="rect">
            <a:avLst/>
          </a:prstGeom>
        </p:spPr>
      </p:pic>
      <p:pic>
        <p:nvPicPr>
          <p:cNvPr id="8" name="図 7"/>
          <p:cNvPicPr>
            <a:picLocks noChangeAspect="1"/>
          </p:cNvPicPr>
          <p:nvPr/>
        </p:nvPicPr>
        <p:blipFill rotWithShape="1">
          <a:blip r:embed="rId6">
            <a:duotone>
              <a:schemeClr val="bg2">
                <a:shade val="45000"/>
                <a:satMod val="135000"/>
              </a:schemeClr>
              <a:prstClr val="white"/>
            </a:duotone>
          </a:blip>
          <a:srcRect l="8851" t="19356" r="7725" b="13286"/>
          <a:stretch/>
        </p:blipFill>
        <p:spPr>
          <a:xfrm flipH="1">
            <a:off x="619047" y="446524"/>
            <a:ext cx="984424" cy="794832"/>
          </a:xfrm>
          <a:prstGeom prst="rect">
            <a:avLst/>
          </a:prstGeom>
        </p:spPr>
      </p:pic>
      <p:sp>
        <p:nvSpPr>
          <p:cNvPr id="5" name="下矢印 4"/>
          <p:cNvSpPr/>
          <p:nvPr/>
        </p:nvSpPr>
        <p:spPr>
          <a:xfrm>
            <a:off x="1339127" y="1336306"/>
            <a:ext cx="492212" cy="405560"/>
          </a:xfrm>
          <a:prstGeom prst="downArrow">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031235" y="2386849"/>
            <a:ext cx="1107996" cy="461665"/>
          </a:xfrm>
          <a:prstGeom prst="rect">
            <a:avLst/>
          </a:prstGeom>
          <a:noFill/>
        </p:spPr>
        <p:txBody>
          <a:bodyPr wrap="none" rtlCol="0">
            <a:spAutoFit/>
          </a:bodyPr>
          <a:lstStyle/>
          <a:p>
            <a:pPr algn="ctr"/>
            <a:r>
              <a:rPr kumimoji="1" lang="ja-JP" altLang="en-US" sz="2400" dirty="0" smtClean="0">
                <a:solidFill>
                  <a:schemeClr val="bg1"/>
                </a:solidFill>
                <a:latin typeface="ヒラギノ角ゴ ProN W3" pitchFamily="34" charset="-128"/>
                <a:ea typeface="ヒラギノ角ゴ ProN W3" pitchFamily="34" charset="-128"/>
              </a:rPr>
              <a:t>元画像</a:t>
            </a:r>
            <a:endParaRPr kumimoji="1" lang="ja-JP" altLang="en-US" sz="2400" dirty="0">
              <a:solidFill>
                <a:schemeClr val="bg1"/>
              </a:solidFill>
              <a:latin typeface="ヒラギノ角ゴ ProN W3" pitchFamily="34" charset="-128"/>
              <a:ea typeface="ヒラギノ角ゴ ProN W3" pitchFamily="34" charset="-128"/>
            </a:endParaRPr>
          </a:p>
        </p:txBody>
      </p:sp>
      <p:sp>
        <p:nvSpPr>
          <p:cNvPr id="12" name="下矢印 11"/>
          <p:cNvSpPr/>
          <p:nvPr/>
        </p:nvSpPr>
        <p:spPr>
          <a:xfrm>
            <a:off x="1339127" y="3527672"/>
            <a:ext cx="492212" cy="405560"/>
          </a:xfrm>
          <a:prstGeom prst="downArrow">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19117" y="3949965"/>
            <a:ext cx="2768707" cy="1046440"/>
          </a:xfrm>
          <a:prstGeom prst="rect">
            <a:avLst/>
          </a:prstGeom>
          <a:noFill/>
        </p:spPr>
        <p:txBody>
          <a:bodyPr wrap="none" rtlCol="0">
            <a:spAutoFit/>
          </a:bodyPr>
          <a:lstStyle/>
          <a:p>
            <a:pPr algn="ctr"/>
            <a:r>
              <a:rPr kumimoji="1" lang="ja-JP" altLang="en-US" sz="2800" b="1" dirty="0" smtClean="0">
                <a:latin typeface="ヒラギノ角ゴ ProN W3" pitchFamily="34" charset="-128"/>
                <a:ea typeface="ヒラギノ角ゴ ProN W3" pitchFamily="34" charset="-128"/>
              </a:rPr>
              <a:t>分類</a:t>
            </a:r>
            <a:endParaRPr kumimoji="1" lang="en-US" altLang="ja-JP" sz="2800" b="1" dirty="0" smtClean="0">
              <a:latin typeface="ヒラギノ角ゴ ProN W3" pitchFamily="34" charset="-128"/>
              <a:ea typeface="ヒラギノ角ゴ ProN W3" pitchFamily="34" charset="-128"/>
            </a:endParaRPr>
          </a:p>
          <a:p>
            <a:pPr algn="ctr"/>
            <a:r>
              <a:rPr lang="ja-JP" altLang="en-US" dirty="0" smtClean="0">
                <a:latin typeface="ヒラギノ角ゴ ProN W3" pitchFamily="34" charset="-128"/>
                <a:ea typeface="ヒラギノ角ゴ ProN W3" pitchFamily="34" charset="-128"/>
              </a:rPr>
              <a:t>教師つき／教師なし</a:t>
            </a:r>
            <a:endParaRPr lang="en-US" altLang="ja-JP" dirty="0" smtClean="0">
              <a:latin typeface="ヒラギノ角ゴ ProN W3" pitchFamily="34" charset="-128"/>
              <a:ea typeface="ヒラギノ角ゴ ProN W3" pitchFamily="34" charset="-128"/>
            </a:endParaRPr>
          </a:p>
          <a:p>
            <a:pPr algn="ctr"/>
            <a:r>
              <a:rPr kumimoji="1" lang="en-US" altLang="ja-JP" sz="1600" dirty="0" smtClean="0">
                <a:latin typeface="ヒラギノ角ゴ ProN W3" pitchFamily="34" charset="-128"/>
                <a:ea typeface="ヒラギノ角ゴ ProN W3" pitchFamily="34" charset="-128"/>
              </a:rPr>
              <a:t>Supervised/unsupervised</a:t>
            </a:r>
            <a:endParaRPr kumimoji="1" lang="ja-JP" altLang="en-US" sz="1600" dirty="0">
              <a:latin typeface="ヒラギノ角ゴ ProN W3" pitchFamily="34" charset="-128"/>
              <a:ea typeface="ヒラギノ角ゴ ProN W3" pitchFamily="34" charset="-128"/>
            </a:endParaRPr>
          </a:p>
        </p:txBody>
      </p:sp>
      <p:sp>
        <p:nvSpPr>
          <p:cNvPr id="6" name="曲折矢印 5"/>
          <p:cNvSpPr/>
          <p:nvPr/>
        </p:nvSpPr>
        <p:spPr>
          <a:xfrm flipV="1">
            <a:off x="1475656" y="5349350"/>
            <a:ext cx="1779646" cy="835791"/>
          </a:xfrm>
          <a:prstGeom prst="bentArrow">
            <a:avLst>
              <a:gd name="adj1" fmla="val 28709"/>
              <a:gd name="adj2" fmla="val 27026"/>
              <a:gd name="adj3" fmla="val 25000"/>
              <a:gd name="adj4" fmla="val 43750"/>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135" y="4989526"/>
            <a:ext cx="2428671" cy="59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9492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植生指標</a:t>
            </a:r>
            <a:endParaRPr kumimoji="1" lang="ja-JP" altLang="en-US" dirty="0"/>
          </a:p>
        </p:txBody>
      </p:sp>
      <p:sp>
        <p:nvSpPr>
          <p:cNvPr id="14" name="コンテンツ プレースホルダー 13"/>
          <p:cNvSpPr>
            <a:spLocks noGrp="1"/>
          </p:cNvSpPr>
          <p:nvPr>
            <p:ph idx="4294967295"/>
          </p:nvPr>
        </p:nvSpPr>
        <p:spPr>
          <a:xfrm>
            <a:off x="67733" y="1305742"/>
            <a:ext cx="5847291" cy="1892300"/>
          </a:xfrm>
        </p:spPr>
        <p:txBody>
          <a:bodyPr>
            <a:normAutofit fontScale="85000" lnSpcReduction="20000"/>
          </a:bodyPr>
          <a:lstStyle/>
          <a:p>
            <a:pPr marL="0" indent="0">
              <a:buNone/>
            </a:pPr>
            <a:r>
              <a:rPr lang="ja-JP" altLang="en-US" b="1" dirty="0" smtClean="0"/>
              <a:t>正規化植生指標　</a:t>
            </a:r>
            <a:r>
              <a:rPr lang="en-US" altLang="ja-JP" b="1" dirty="0" smtClean="0"/>
              <a:t>NDVI</a:t>
            </a:r>
            <a:r>
              <a:rPr lang="ja-JP" altLang="en-US" b="1" dirty="0" smtClean="0"/>
              <a:t> </a:t>
            </a:r>
            <a:r>
              <a:rPr lang="en-US" altLang="ja-JP" b="1" dirty="0" smtClean="0"/>
              <a:t/>
            </a:r>
            <a:br>
              <a:rPr lang="en-US" altLang="ja-JP" b="1" dirty="0" smtClean="0"/>
            </a:br>
            <a:r>
              <a:rPr lang="en-US" altLang="ja-JP" sz="2600" dirty="0" smtClean="0"/>
              <a:t>(</a:t>
            </a:r>
            <a:r>
              <a:rPr lang="en-US" altLang="ja-JP" sz="2600" dirty="0"/>
              <a:t>Normalized Differential Vegetation Index)</a:t>
            </a:r>
          </a:p>
          <a:p>
            <a:pPr lvl="1"/>
            <a:r>
              <a:rPr lang="ja-JP" altLang="en-US" dirty="0" smtClean="0"/>
              <a:t>近赤外域（</a:t>
            </a:r>
            <a:r>
              <a:rPr lang="en-US" altLang="ja-JP" dirty="0" smtClean="0"/>
              <a:t>NIR</a:t>
            </a:r>
            <a:r>
              <a:rPr lang="ja-JP" altLang="en-US" dirty="0" smtClean="0"/>
              <a:t>）と赤（</a:t>
            </a:r>
            <a:r>
              <a:rPr lang="en-US" altLang="ja-JP" dirty="0" smtClean="0"/>
              <a:t>R</a:t>
            </a:r>
            <a:r>
              <a:rPr lang="ja-JP" altLang="en-US" dirty="0" smtClean="0"/>
              <a:t>）の差を利用</a:t>
            </a:r>
            <a:endParaRPr lang="ja-JP" altLang="en-US" dirty="0"/>
          </a:p>
          <a:p>
            <a:pPr lvl="1"/>
            <a:r>
              <a:rPr lang="ja-JP" altLang="en-US" dirty="0"/>
              <a:t>近赤外域の反射が強いほど植生が</a:t>
            </a:r>
            <a:r>
              <a:rPr lang="ja-JP" altLang="en-US" dirty="0" smtClean="0"/>
              <a:t>活発</a:t>
            </a:r>
            <a:endParaRPr lang="ja-JP" altLang="en-US" dirty="0"/>
          </a:p>
        </p:txBody>
      </p:sp>
      <p:grpSp>
        <p:nvGrpSpPr>
          <p:cNvPr id="5" name="グループ化 4"/>
          <p:cNvGrpSpPr/>
          <p:nvPr/>
        </p:nvGrpSpPr>
        <p:grpSpPr>
          <a:xfrm>
            <a:off x="1213338" y="3673079"/>
            <a:ext cx="3769572" cy="2992874"/>
            <a:chOff x="4974336" y="4140178"/>
            <a:chExt cx="3139761" cy="2492832"/>
          </a:xfrm>
        </p:grpSpPr>
        <p:pic>
          <p:nvPicPr>
            <p:cNvPr id="6" name="Picture 3"/>
            <p:cNvPicPr>
              <a:picLocks noChangeAspect="1" noChangeArrowheads="1"/>
            </p:cNvPicPr>
            <p:nvPr/>
          </p:nvPicPr>
          <p:blipFill rotWithShape="1">
            <a:blip r:embed="rId3" cstate="print">
              <a:clrChange>
                <a:clrFrom>
                  <a:srgbClr val="FFFFFF"/>
                </a:clrFrom>
                <a:clrTo>
                  <a:srgbClr val="FFFFFF">
                    <a:alpha val="0"/>
                  </a:srgbClr>
                </a:clrTo>
              </a:clrChange>
            </a:blip>
            <a:srcRect t="7404" r="23696" b="2252"/>
            <a:stretch/>
          </p:blipFill>
          <p:spPr bwMode="auto">
            <a:xfrm>
              <a:off x="4974336" y="4140178"/>
              <a:ext cx="3139761" cy="2492832"/>
            </a:xfrm>
            <a:prstGeom prst="rect">
              <a:avLst/>
            </a:prstGeom>
            <a:noFill/>
            <a:ln w="9525">
              <a:noFill/>
              <a:miter lim="800000"/>
              <a:headEnd/>
              <a:tailEnd/>
            </a:ln>
          </p:spPr>
        </p:pic>
        <p:sp>
          <p:nvSpPr>
            <p:cNvPr id="7" name="正方形/長方形 6"/>
            <p:cNvSpPr/>
            <p:nvPr/>
          </p:nvSpPr>
          <p:spPr>
            <a:xfrm>
              <a:off x="6035040" y="4822063"/>
              <a:ext cx="365760" cy="1426464"/>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2800" dirty="0" smtClean="0">
                  <a:solidFill>
                    <a:srgbClr val="FF0000"/>
                  </a:solidFill>
                  <a:effectLst>
                    <a:glow rad="101600">
                      <a:schemeClr val="bg1">
                        <a:alpha val="60000"/>
                      </a:schemeClr>
                    </a:glow>
                  </a:effectLst>
                  <a:latin typeface="Impact" pitchFamily="34" charset="0"/>
                </a:rPr>
                <a:t>NIR</a:t>
              </a:r>
              <a:endParaRPr kumimoji="1" lang="ja-JP" altLang="en-US" sz="2800" dirty="0">
                <a:solidFill>
                  <a:srgbClr val="FF0000"/>
                </a:solidFill>
                <a:effectLst>
                  <a:glow rad="101600">
                    <a:schemeClr val="bg1">
                      <a:alpha val="60000"/>
                    </a:schemeClr>
                  </a:glow>
                </a:effectLst>
                <a:latin typeface="Impact" pitchFamily="34" charset="0"/>
              </a:endParaRPr>
            </a:p>
          </p:txBody>
        </p:sp>
        <p:sp>
          <p:nvSpPr>
            <p:cNvPr id="8" name="正方形/長方形 7"/>
            <p:cNvSpPr/>
            <p:nvPr/>
          </p:nvSpPr>
          <p:spPr>
            <a:xfrm>
              <a:off x="5724144" y="4819946"/>
              <a:ext cx="146304" cy="1426464"/>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2800" dirty="0" smtClean="0">
                  <a:solidFill>
                    <a:srgbClr val="FF0000"/>
                  </a:solidFill>
                  <a:effectLst>
                    <a:glow rad="101600">
                      <a:schemeClr val="bg1">
                        <a:alpha val="60000"/>
                      </a:schemeClr>
                    </a:glow>
                  </a:effectLst>
                  <a:latin typeface="Impact" pitchFamily="34" charset="0"/>
                </a:rPr>
                <a:t>R</a:t>
              </a:r>
              <a:endParaRPr kumimoji="1" lang="ja-JP" altLang="en-US" sz="2800" dirty="0">
                <a:solidFill>
                  <a:srgbClr val="FF0000"/>
                </a:solidFill>
                <a:effectLst>
                  <a:glow rad="101600">
                    <a:schemeClr val="bg1">
                      <a:alpha val="60000"/>
                    </a:schemeClr>
                  </a:glow>
                </a:effectLst>
                <a:latin typeface="Impact" pitchFamily="34" charset="0"/>
              </a:endParaRPr>
            </a:p>
          </p:txBody>
        </p:sp>
      </p:grpSp>
      <mc:AlternateContent xmlns:mc="http://schemas.openxmlformats.org/markup-compatibility/2006" xmlns:p14="http://schemas.microsoft.com/office/powerpoint/2010/main">
        <mc:Choice Requires="p14">
          <p:contentPart p14:bwMode="auto" r:id="rId4">
            <p14:nvContentPartPr>
              <p14:cNvPr id="12" name="Ink 10"/>
              <p14:cNvContentPartPr>
                <a14:cpLocks xmlns:a14="http://schemas.microsoft.com/office/drawing/2010/main" noRot="1" noChangeAspect="1" noEditPoints="1" noChangeArrowheads="1" noChangeShapeType="1"/>
              </p14:cNvContentPartPr>
              <p14:nvPr/>
            </p14:nvContentPartPr>
            <p14:xfrm>
              <a:off x="4862513" y="2741613"/>
              <a:ext cx="6350" cy="6350"/>
            </p14:xfrm>
          </p:contentPart>
        </mc:Choice>
        <mc:Fallback xmlns="">
          <p:pic>
            <p:nvPicPr>
              <p:cNvPr id="12" name="Ink 10"/>
              <p:cNvPicPr>
                <a:picLocks noRot="1" noChangeAspect="1" noEditPoints="1" noChangeArrowheads="1" noChangeShapeType="1"/>
              </p:cNvPicPr>
              <p:nvPr/>
            </p:nvPicPr>
            <p:blipFill>
              <a:blip r:embed="rId5"/>
              <a:stretch>
                <a:fillRect/>
              </a:stretch>
            </p:blipFill>
            <p:spPr>
              <a:xfrm>
                <a:off x="4860044" y="2739144"/>
                <a:ext cx="11994" cy="11994"/>
              </a:xfrm>
              <a:prstGeom prst="rect">
                <a:avLst/>
              </a:prstGeom>
            </p:spPr>
          </p:pic>
        </mc:Fallback>
      </mc:AlternateContent>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800" y="1305742"/>
            <a:ext cx="3024364" cy="265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2800" y="4021911"/>
            <a:ext cx="3024364" cy="26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7496582" y="3380691"/>
            <a:ext cx="1420582" cy="584775"/>
          </a:xfrm>
          <a:prstGeom prst="rect">
            <a:avLst/>
          </a:prstGeom>
          <a:noFill/>
        </p:spPr>
        <p:txBody>
          <a:bodyPr wrap="none" rtlCol="0">
            <a:spAutoFit/>
          </a:bodyPr>
          <a:lstStyle/>
          <a:p>
            <a:pPr algn="ctr"/>
            <a:r>
              <a:rPr kumimoji="1" lang="en-US" altLang="ja-JP" sz="1600" dirty="0" smtClean="0">
                <a:solidFill>
                  <a:schemeClr val="bg1"/>
                </a:solidFill>
                <a:effectLst>
                  <a:glow rad="101600">
                    <a:srgbClr val="555555">
                      <a:alpha val="60000"/>
                    </a:srgbClr>
                  </a:glow>
                </a:effectLst>
                <a:latin typeface="ヒラギノ角ゴ ProN W3" pitchFamily="34" charset="-128"/>
                <a:ea typeface="ヒラギノ角ゴ ProN W3" pitchFamily="34" charset="-128"/>
              </a:rPr>
              <a:t>Landsat TM</a:t>
            </a:r>
          </a:p>
          <a:p>
            <a:pPr algn="ctr"/>
            <a:r>
              <a:rPr lang="en-US" altLang="ja-JP" sz="1600" dirty="0" smtClean="0">
                <a:solidFill>
                  <a:schemeClr val="bg1"/>
                </a:solidFill>
                <a:effectLst>
                  <a:glow rad="101600">
                    <a:srgbClr val="555555">
                      <a:alpha val="60000"/>
                    </a:srgbClr>
                  </a:glow>
                </a:effectLst>
                <a:latin typeface="ヒラギノ角ゴ ProN W3" pitchFamily="34" charset="-128"/>
                <a:ea typeface="ヒラギノ角ゴ ProN W3" pitchFamily="34" charset="-128"/>
              </a:rPr>
              <a:t>Band 7, 4, 3</a:t>
            </a:r>
            <a:endParaRPr kumimoji="1" lang="ja-JP" altLang="en-US" sz="1600" dirty="0">
              <a:solidFill>
                <a:schemeClr val="bg1"/>
              </a:solidFill>
              <a:effectLst>
                <a:glow rad="101600">
                  <a:srgbClr val="555555">
                    <a:alpha val="60000"/>
                  </a:srgbClr>
                </a:glow>
              </a:effectLst>
              <a:latin typeface="ヒラギノ角ゴ ProN W3" pitchFamily="34" charset="-128"/>
              <a:ea typeface="ヒラギノ角ゴ ProN W3" pitchFamily="34" charset="-128"/>
            </a:endParaRPr>
          </a:p>
        </p:txBody>
      </p:sp>
      <p:sp>
        <p:nvSpPr>
          <p:cNvPr id="20" name="テキスト ボックス 19"/>
          <p:cNvSpPr txBox="1"/>
          <p:nvPr/>
        </p:nvSpPr>
        <p:spPr>
          <a:xfrm>
            <a:off x="7858060" y="6310906"/>
            <a:ext cx="697627" cy="338554"/>
          </a:xfrm>
          <a:prstGeom prst="rect">
            <a:avLst/>
          </a:prstGeom>
          <a:noFill/>
        </p:spPr>
        <p:txBody>
          <a:bodyPr wrap="none" rtlCol="0">
            <a:spAutoFit/>
          </a:bodyPr>
          <a:lstStyle/>
          <a:p>
            <a:pPr algn="ctr"/>
            <a:r>
              <a:rPr kumimoji="1" lang="en-US" altLang="ja-JP" sz="1600" dirty="0" smtClean="0">
                <a:solidFill>
                  <a:schemeClr val="bg1"/>
                </a:solidFill>
                <a:effectLst>
                  <a:glow rad="101600">
                    <a:srgbClr val="555555">
                      <a:alpha val="60000"/>
                    </a:srgbClr>
                  </a:glow>
                </a:effectLst>
                <a:latin typeface="ヒラギノ角ゴ ProN W3" pitchFamily="34" charset="-128"/>
                <a:ea typeface="ヒラギノ角ゴ ProN W3" pitchFamily="34" charset="-128"/>
              </a:rPr>
              <a:t>NDVI</a:t>
            </a:r>
            <a:endParaRPr kumimoji="1" lang="ja-JP" altLang="en-US" sz="1600" dirty="0">
              <a:solidFill>
                <a:schemeClr val="bg1"/>
              </a:solidFill>
              <a:effectLst>
                <a:glow rad="101600">
                  <a:srgbClr val="555555">
                    <a:alpha val="60000"/>
                  </a:srgbClr>
                </a:glow>
              </a:effectLst>
              <a:latin typeface="ヒラギノ角ゴ ProN W3" pitchFamily="34" charset="-128"/>
              <a:ea typeface="ヒラギノ角ゴ ProN W3" pitchFamily="34" charset="-128"/>
            </a:endParaRPr>
          </a:p>
        </p:txBody>
      </p:sp>
      <mc:AlternateContent xmlns:mc="http://schemas.openxmlformats.org/markup-compatibility/2006" xmlns:a14="http://schemas.microsoft.com/office/drawing/2010/main">
        <mc:Choice Requires="a14">
          <p:sp>
            <p:nvSpPr>
              <p:cNvPr id="17" name="テキスト ボックス 16"/>
              <p:cNvSpPr txBox="1"/>
              <p:nvPr/>
            </p:nvSpPr>
            <p:spPr>
              <a:xfrm>
                <a:off x="1356772" y="2682976"/>
                <a:ext cx="3057181" cy="9061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800" i="1" smtClean="0">
                          <a:solidFill>
                            <a:srgbClr val="555555"/>
                          </a:solidFill>
                          <a:latin typeface="Cambria Math"/>
                        </a:rPr>
                        <m:t>NDVI</m:t>
                      </m:r>
                      <m:r>
                        <a:rPr kumimoji="1" lang="en-US" altLang="ja-JP" sz="2800" i="1" smtClean="0">
                          <a:solidFill>
                            <a:srgbClr val="555555"/>
                          </a:solidFill>
                          <a:latin typeface="Cambria Math"/>
                        </a:rPr>
                        <m:t>=</m:t>
                      </m:r>
                      <m:f>
                        <m:fPr>
                          <m:ctrlPr>
                            <a:rPr kumimoji="1" lang="en-US" altLang="ja-JP" sz="2800" i="1" smtClean="0">
                              <a:solidFill>
                                <a:srgbClr val="555555"/>
                              </a:solidFill>
                              <a:latin typeface="Cambria Math"/>
                            </a:rPr>
                          </m:ctrlPr>
                        </m:fPr>
                        <m:num>
                          <m:r>
                            <m:rPr>
                              <m:sty m:val="p"/>
                            </m:rPr>
                            <a:rPr lang="en-US" altLang="ja-JP" sz="2800" i="1">
                              <a:solidFill>
                                <a:srgbClr val="555555"/>
                              </a:solidFill>
                              <a:latin typeface="Cambria Math"/>
                            </a:rPr>
                            <m:t>NIR</m:t>
                          </m:r>
                          <m:r>
                            <a:rPr lang="en-US" altLang="ja-JP" sz="2800" i="1">
                              <a:solidFill>
                                <a:srgbClr val="555555"/>
                              </a:solidFill>
                              <a:latin typeface="Cambria Math"/>
                            </a:rPr>
                            <m:t>−</m:t>
                          </m:r>
                          <m:r>
                            <m:rPr>
                              <m:sty m:val="p"/>
                            </m:rPr>
                            <a:rPr lang="en-US" altLang="ja-JP" sz="2800" i="1">
                              <a:solidFill>
                                <a:srgbClr val="555555"/>
                              </a:solidFill>
                              <a:latin typeface="Cambria Math"/>
                            </a:rPr>
                            <m:t>R</m:t>
                          </m:r>
                        </m:num>
                        <m:den>
                          <m:r>
                            <m:rPr>
                              <m:sty m:val="p"/>
                            </m:rPr>
                            <a:rPr lang="en-US" altLang="ja-JP" sz="2800" i="1">
                              <a:solidFill>
                                <a:srgbClr val="555555"/>
                              </a:solidFill>
                              <a:latin typeface="Cambria Math"/>
                            </a:rPr>
                            <m:t>NIR</m:t>
                          </m:r>
                          <m:r>
                            <a:rPr lang="en-US" altLang="ja-JP" sz="2800" i="1">
                              <a:solidFill>
                                <a:srgbClr val="555555"/>
                              </a:solidFill>
                              <a:latin typeface="Cambria Math"/>
                            </a:rPr>
                            <m:t>+</m:t>
                          </m:r>
                          <m:r>
                            <m:rPr>
                              <m:sty m:val="p"/>
                            </m:rPr>
                            <a:rPr lang="en-US" altLang="ja-JP" sz="2800" i="1">
                              <a:solidFill>
                                <a:srgbClr val="555555"/>
                              </a:solidFill>
                              <a:latin typeface="Cambria Math"/>
                            </a:rPr>
                            <m:t>R</m:t>
                          </m:r>
                        </m:den>
                      </m:f>
                    </m:oMath>
                  </m:oMathPara>
                </a14:m>
                <a:endParaRPr kumimoji="1" lang="ja-JP" altLang="en-US" sz="2800" dirty="0">
                  <a:solidFill>
                    <a:srgbClr val="555555"/>
                  </a:solidFill>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356772" y="2682976"/>
                <a:ext cx="3057181" cy="906145"/>
              </a:xfrm>
              <a:prstGeom prst="rect">
                <a:avLst/>
              </a:prstGeom>
              <a:blipFill rotWithShape="1">
                <a:blip r:embed="rId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492588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地表標高（</a:t>
            </a:r>
            <a:r>
              <a:rPr kumimoji="1" lang="en-US" altLang="ja-JP" dirty="0" smtClean="0"/>
              <a:t>DSM</a:t>
            </a:r>
            <a:r>
              <a:rPr kumimoji="1" lang="ja-JP" altLang="en-US" dirty="0" smtClean="0"/>
              <a:t>）</a:t>
            </a:r>
            <a:endParaRPr kumimoji="1" lang="ja-JP" altLang="en-US" dirty="0"/>
          </a:p>
        </p:txBody>
      </p:sp>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46456" y="-231493"/>
            <a:ext cx="5187427" cy="5410200"/>
          </a:xfrm>
          <a:prstGeom prst="rect">
            <a:avLst/>
          </a:prstGeom>
          <a:noFill/>
          <a:ln w="9525">
            <a:noFill/>
            <a:miter lim="800000"/>
            <a:headEnd/>
            <a:tailEnd/>
          </a:ln>
        </p:spPr>
      </p:pic>
      <p:sp>
        <p:nvSpPr>
          <p:cNvPr id="7" name="正方形/長方形 6"/>
          <p:cNvSpPr/>
          <p:nvPr/>
        </p:nvSpPr>
        <p:spPr>
          <a:xfrm>
            <a:off x="5347897" y="5309637"/>
            <a:ext cx="3796103" cy="923330"/>
          </a:xfrm>
          <a:prstGeom prst="rect">
            <a:avLst/>
          </a:prstGeom>
        </p:spPr>
        <p:txBody>
          <a:bodyPr wrap="square">
            <a:spAutoFit/>
          </a:bodyPr>
          <a:lstStyle/>
          <a:p>
            <a:r>
              <a:rPr lang="ja-JP" altLang="en-US" dirty="0" smtClean="0">
                <a:latin typeface="ヒラギノ角ゴ ProN W3" pitchFamily="34" charset="-128"/>
                <a:ea typeface="ヒラギノ角ゴ ProN W3" pitchFamily="34" charset="-128"/>
              </a:rPr>
              <a:t>デジタル写真測量による</a:t>
            </a:r>
            <a:r>
              <a:rPr lang="en-US" altLang="ja-JP" dirty="0" smtClean="0">
                <a:latin typeface="ヒラギノ角ゴ ProN W3" pitchFamily="34" charset="-128"/>
                <a:ea typeface="ヒラギノ角ゴ ProN W3" pitchFamily="34" charset="-128"/>
              </a:rPr>
              <a:t>1-m DEM</a:t>
            </a:r>
          </a:p>
          <a:p>
            <a:pPr algn="r"/>
            <a:r>
              <a:rPr lang="ja-JP" altLang="en-US" dirty="0" smtClean="0">
                <a:latin typeface="ヒラギノ角ゴ ProN W3" pitchFamily="34" charset="-128"/>
                <a:ea typeface="ヒラギノ角ゴ ProN W3" pitchFamily="34" charset="-128"/>
              </a:rPr>
              <a:t>草津白根山、計測範囲</a:t>
            </a:r>
            <a:r>
              <a:rPr lang="en-US" altLang="ja-JP" dirty="0" smtClean="0">
                <a:latin typeface="ヒラギノ角ゴ ProN W3" pitchFamily="34" charset="-128"/>
                <a:ea typeface="ヒラギノ角ゴ ProN W3" pitchFamily="34" charset="-128"/>
              </a:rPr>
              <a:t>9</a:t>
            </a:r>
            <a:r>
              <a:rPr lang="ja-JP" altLang="en-US" dirty="0" smtClean="0">
                <a:latin typeface="ヒラギノ角ゴ ProN W3" pitchFamily="34" charset="-128"/>
                <a:ea typeface="ヒラギノ角ゴ ProN W3" pitchFamily="34" charset="-128"/>
              </a:rPr>
              <a:t> </a:t>
            </a:r>
            <a:r>
              <a:rPr lang="en-US" altLang="ja-JP" dirty="0" smtClean="0">
                <a:latin typeface="ヒラギノ角ゴ ProN W3" pitchFamily="34" charset="-128"/>
                <a:ea typeface="ヒラギノ角ゴ ProN W3" pitchFamily="34" charset="-128"/>
              </a:rPr>
              <a:t>km</a:t>
            </a:r>
            <a:r>
              <a:rPr lang="en-US" altLang="ja-JP" baseline="30000" dirty="0" smtClean="0">
                <a:latin typeface="ヒラギノ角ゴ ProN W3" pitchFamily="34" charset="-128"/>
                <a:ea typeface="ヒラギノ角ゴ ProN W3" pitchFamily="34" charset="-128"/>
              </a:rPr>
              <a:t>2</a:t>
            </a:r>
            <a:r>
              <a:rPr lang="ja-JP" altLang="en-US" dirty="0" smtClean="0">
                <a:latin typeface="ヒラギノ角ゴ ProN W3" pitchFamily="34" charset="-128"/>
                <a:ea typeface="ヒラギノ角ゴ ProN W3" pitchFamily="34" charset="-128"/>
              </a:rPr>
              <a:t> </a:t>
            </a:r>
            <a:endParaRPr lang="en-US" altLang="ja-JP" dirty="0" smtClean="0">
              <a:latin typeface="ヒラギノ角ゴ ProN W3" pitchFamily="34" charset="-128"/>
              <a:ea typeface="ヒラギノ角ゴ ProN W3" pitchFamily="34" charset="-128"/>
            </a:endParaRPr>
          </a:p>
          <a:p>
            <a:pPr algn="r"/>
            <a:r>
              <a:rPr lang="ja-JP" altLang="en-US" dirty="0" smtClean="0">
                <a:latin typeface="ヒラギノ角ゴ ProN W3" pitchFamily="34" charset="-128"/>
                <a:ea typeface="ヒラギノ角ゴ ProN W3" pitchFamily="34" charset="-128"/>
              </a:rPr>
              <a:t>林・小口（</a:t>
            </a:r>
            <a:r>
              <a:rPr lang="en-US" altLang="ja-JP" dirty="0" smtClean="0">
                <a:latin typeface="ヒラギノ角ゴ ProN W3" pitchFamily="34" charset="-128"/>
                <a:ea typeface="ヒラギノ角ゴ ProN W3" pitchFamily="34" charset="-128"/>
              </a:rPr>
              <a:t>2002</a:t>
            </a:r>
            <a:r>
              <a:rPr lang="ja-JP" altLang="en-US" dirty="0" smtClean="0">
                <a:latin typeface="ヒラギノ角ゴ ProN W3" pitchFamily="34" charset="-128"/>
                <a:ea typeface="ヒラギノ角ゴ ProN W3" pitchFamily="34" charset="-128"/>
              </a:rPr>
              <a:t>）</a:t>
            </a:r>
            <a:endParaRPr lang="ja-JP" altLang="en-US" dirty="0">
              <a:latin typeface="ヒラギノ角ゴ ProN W3" pitchFamily="34" charset="-128"/>
              <a:ea typeface="ヒラギノ角ゴ ProN W3" pitchFamily="34" charset="-128"/>
            </a:endParaRPr>
          </a:p>
        </p:txBody>
      </p:sp>
      <p:pic>
        <p:nvPicPr>
          <p:cNvPr id="9" name="Picture 2"/>
          <p:cNvPicPr>
            <a:picLocks noChangeAspect="1" noChangeArrowheads="1"/>
          </p:cNvPicPr>
          <p:nvPr/>
        </p:nvPicPr>
        <p:blipFill>
          <a:blip r:embed="rId4" cstate="print"/>
          <a:srcRect/>
          <a:stretch>
            <a:fillRect/>
          </a:stretch>
        </p:blipFill>
        <p:spPr bwMode="auto">
          <a:xfrm>
            <a:off x="2770187" y="4727832"/>
            <a:ext cx="2478689" cy="1800000"/>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250186" y="4727832"/>
            <a:ext cx="2407692" cy="1800000"/>
          </a:xfrm>
          <a:prstGeom prst="rect">
            <a:avLst/>
          </a:prstGeom>
          <a:noFill/>
          <a:ln w="9525">
            <a:noFill/>
            <a:miter lim="800000"/>
            <a:headEnd/>
            <a:tailEnd/>
          </a:ln>
        </p:spPr>
      </p:pic>
      <p:sp>
        <p:nvSpPr>
          <p:cNvPr id="12" name="コンテンツ プレースホルダー 13"/>
          <p:cNvSpPr txBox="1">
            <a:spLocks/>
          </p:cNvSpPr>
          <p:nvPr/>
        </p:nvSpPr>
        <p:spPr>
          <a:xfrm>
            <a:off x="67733" y="1305741"/>
            <a:ext cx="6008976" cy="367137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rgbClr val="555555"/>
                </a:solidFill>
                <a:latin typeface="ヒラギノ角ゴ ProN W3" pitchFamily="34" charset="-128"/>
                <a:ea typeface="ヒラギノ角ゴ ProN W3" pitchFamily="34" charset="-128"/>
                <a:cs typeface="+mn-cs"/>
              </a:defRPr>
            </a:lvl1pPr>
            <a:lvl2pPr marL="742950" indent="-285750" algn="l" defTabSz="914400" rtl="0" eaLnBrk="1" latinLnBrk="0" hangingPunct="1">
              <a:spcBef>
                <a:spcPct val="20000"/>
              </a:spcBef>
              <a:buFont typeface="Arial" pitchFamily="34" charset="0"/>
              <a:buChar char="–"/>
              <a:defRPr kumimoji="1" sz="2800" kern="1200">
                <a:solidFill>
                  <a:srgbClr val="555555"/>
                </a:solidFill>
                <a:latin typeface="ヒラギノ角ゴ ProN W3" pitchFamily="34" charset="-128"/>
                <a:ea typeface="ヒラギノ角ゴ ProN W3" pitchFamily="34" charset="-128"/>
                <a:cs typeface="+mn-cs"/>
              </a:defRPr>
            </a:lvl2pPr>
            <a:lvl3pPr marL="1143000" indent="-228600" algn="l" defTabSz="914400" rtl="0" eaLnBrk="1" latinLnBrk="0" hangingPunct="1">
              <a:spcBef>
                <a:spcPct val="20000"/>
              </a:spcBef>
              <a:buFont typeface="Arial" pitchFamily="34" charset="0"/>
              <a:buChar char="•"/>
              <a:defRPr kumimoji="1" sz="2400" kern="1200">
                <a:solidFill>
                  <a:srgbClr val="555555"/>
                </a:solidFill>
                <a:latin typeface="ヒラギノ角ゴ ProN W3" pitchFamily="34" charset="-128"/>
                <a:ea typeface="ヒラギノ角ゴ ProN W3" pitchFamily="34" charset="-128"/>
                <a:cs typeface="+mn-cs"/>
              </a:defRPr>
            </a:lvl3pPr>
            <a:lvl4pPr marL="16002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4pPr>
            <a:lvl5pPr marL="20574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b="1" dirty="0" smtClean="0"/>
              <a:t>地形 </a:t>
            </a:r>
            <a:r>
              <a:rPr lang="en-US" altLang="ja-JP" b="1" dirty="0" smtClean="0"/>
              <a:t/>
            </a:r>
            <a:br>
              <a:rPr lang="en-US" altLang="ja-JP" b="1" dirty="0" smtClean="0"/>
            </a:br>
            <a:r>
              <a:rPr lang="en-US" altLang="ja-JP" sz="2600" dirty="0" smtClean="0"/>
              <a:t>(Digital</a:t>
            </a:r>
            <a:r>
              <a:rPr lang="ja-JP" altLang="en-US" sz="2600" dirty="0"/>
              <a:t> </a:t>
            </a:r>
            <a:r>
              <a:rPr lang="en-US" altLang="ja-JP" sz="2600" dirty="0" smtClean="0"/>
              <a:t>Surface</a:t>
            </a:r>
            <a:r>
              <a:rPr lang="ja-JP" altLang="en-US" sz="2600" dirty="0" smtClean="0"/>
              <a:t> </a:t>
            </a:r>
            <a:r>
              <a:rPr lang="en-US" altLang="ja-JP" sz="2600" dirty="0" smtClean="0"/>
              <a:t>Model)</a:t>
            </a:r>
          </a:p>
          <a:p>
            <a:pPr lvl="1"/>
            <a:r>
              <a:rPr lang="en-US" altLang="ja-JP" dirty="0"/>
              <a:t>2</a:t>
            </a:r>
            <a:r>
              <a:rPr lang="ja-JP" altLang="en-US" dirty="0"/>
              <a:t>枚の異なる視点からの画像をステレオマッチング</a:t>
            </a:r>
          </a:p>
          <a:p>
            <a:pPr lvl="1"/>
            <a:r>
              <a:rPr lang="ja-JP" altLang="en-US" dirty="0" smtClean="0"/>
              <a:t>地物（植生や建物など）を除去したものは</a:t>
            </a:r>
            <a:r>
              <a:rPr lang="en-US" altLang="ja-JP" dirty="0" smtClean="0"/>
              <a:t>DTM</a:t>
            </a:r>
            <a:r>
              <a:rPr lang="ja-JP" altLang="en-US" dirty="0" smtClean="0"/>
              <a:t>（</a:t>
            </a:r>
            <a:r>
              <a:rPr lang="en-US" altLang="ja-JP" dirty="0" smtClean="0"/>
              <a:t>Digital Terrain Model</a:t>
            </a:r>
            <a:r>
              <a:rPr lang="ja-JP" altLang="en-US" dirty="0" smtClean="0"/>
              <a:t>）または</a:t>
            </a:r>
            <a:r>
              <a:rPr lang="en-US" altLang="ja-JP" dirty="0" smtClean="0"/>
              <a:t>DEM</a:t>
            </a:r>
            <a:r>
              <a:rPr lang="ja-JP" altLang="en-US" dirty="0" smtClean="0"/>
              <a:t>（</a:t>
            </a:r>
            <a:r>
              <a:rPr lang="en-US" altLang="ja-JP" dirty="0" smtClean="0"/>
              <a:t>Digital Elevation Model</a:t>
            </a:r>
            <a:r>
              <a:rPr lang="ja-JP" altLang="en-US" dirty="0" smtClean="0"/>
              <a:t>）とも呼ばれる</a:t>
            </a:r>
            <a:endParaRPr lang="en-US" altLang="ja-JP" dirty="0" smtClean="0"/>
          </a:p>
        </p:txBody>
      </p:sp>
    </p:spTree>
    <p:extLst>
      <p:ext uri="{BB962C8B-B14F-4D97-AF65-F5344CB8AC3E}">
        <p14:creationId xmlns:p14="http://schemas.microsoft.com/office/powerpoint/2010/main" val="271854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50464" y="1268629"/>
            <a:ext cx="4093535"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ja-JP" altLang="en-US" dirty="0" smtClean="0"/>
              <a:t>干渉</a:t>
            </a:r>
            <a:r>
              <a:rPr kumimoji="1" lang="en-US" altLang="ja-JP" dirty="0" smtClean="0"/>
              <a:t>SAR</a:t>
            </a:r>
            <a:r>
              <a:rPr kumimoji="1" lang="ja-JP" altLang="en-US" dirty="0" smtClean="0"/>
              <a:t>（</a:t>
            </a:r>
            <a:r>
              <a:rPr kumimoji="1" lang="en-US" altLang="ja-JP" dirty="0" err="1" smtClean="0"/>
              <a:t>InSAR</a:t>
            </a:r>
            <a:r>
              <a:rPr lang="ja-JP" altLang="en-US" dirty="0"/>
              <a:t>）</a:t>
            </a:r>
            <a:endParaRPr kumimoji="1" lang="ja-JP" altLang="en-US" dirty="0"/>
          </a:p>
        </p:txBody>
      </p:sp>
      <p:sp>
        <p:nvSpPr>
          <p:cNvPr id="4" name="コンテンツ プレースホルダー 13"/>
          <p:cNvSpPr txBox="1">
            <a:spLocks/>
          </p:cNvSpPr>
          <p:nvPr/>
        </p:nvSpPr>
        <p:spPr>
          <a:xfrm>
            <a:off x="67733" y="1188778"/>
            <a:ext cx="5875867" cy="32768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rgbClr val="555555"/>
                </a:solidFill>
                <a:latin typeface="ヒラギノ角ゴ ProN W3" pitchFamily="34" charset="-128"/>
                <a:ea typeface="ヒラギノ角ゴ ProN W3" pitchFamily="34" charset="-128"/>
                <a:cs typeface="+mn-cs"/>
              </a:defRPr>
            </a:lvl1pPr>
            <a:lvl2pPr marL="742950" indent="-285750" algn="l" defTabSz="914400" rtl="0" eaLnBrk="1" latinLnBrk="0" hangingPunct="1">
              <a:spcBef>
                <a:spcPct val="20000"/>
              </a:spcBef>
              <a:buFont typeface="Arial" pitchFamily="34" charset="0"/>
              <a:buChar char="–"/>
              <a:defRPr kumimoji="1" sz="2800" kern="1200">
                <a:solidFill>
                  <a:srgbClr val="555555"/>
                </a:solidFill>
                <a:latin typeface="ヒラギノ角ゴ ProN W3" pitchFamily="34" charset="-128"/>
                <a:ea typeface="ヒラギノ角ゴ ProN W3" pitchFamily="34" charset="-128"/>
                <a:cs typeface="+mn-cs"/>
              </a:defRPr>
            </a:lvl2pPr>
            <a:lvl3pPr marL="1143000" indent="-228600" algn="l" defTabSz="914400" rtl="0" eaLnBrk="1" latinLnBrk="0" hangingPunct="1">
              <a:spcBef>
                <a:spcPct val="20000"/>
              </a:spcBef>
              <a:buFont typeface="Arial" pitchFamily="34" charset="0"/>
              <a:buChar char="•"/>
              <a:defRPr kumimoji="1" sz="2400" kern="1200">
                <a:solidFill>
                  <a:srgbClr val="555555"/>
                </a:solidFill>
                <a:latin typeface="ヒラギノ角ゴ ProN W3" pitchFamily="34" charset="-128"/>
                <a:ea typeface="ヒラギノ角ゴ ProN W3" pitchFamily="34" charset="-128"/>
                <a:cs typeface="+mn-cs"/>
              </a:defRPr>
            </a:lvl3pPr>
            <a:lvl4pPr marL="16002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4pPr>
            <a:lvl5pPr marL="20574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800" dirty="0" smtClean="0"/>
              <a:t>In</a:t>
            </a:r>
            <a:r>
              <a:rPr lang="ja-JP" altLang="en-US" sz="2800" dirty="0"/>
              <a:t> </a:t>
            </a:r>
            <a:r>
              <a:rPr lang="en-US" altLang="ja-JP" sz="2800" dirty="0" smtClean="0"/>
              <a:t>= </a:t>
            </a:r>
            <a:r>
              <a:rPr lang="en-US" altLang="ja-JP" sz="2800" dirty="0" err="1" smtClean="0"/>
              <a:t>Interferometric</a:t>
            </a:r>
            <a:endParaRPr lang="en-US" altLang="ja-JP" sz="2800" dirty="0"/>
          </a:p>
          <a:p>
            <a:pPr marL="0" indent="0">
              <a:buNone/>
            </a:pPr>
            <a:r>
              <a:rPr lang="ja-JP" altLang="en-US" sz="2800" dirty="0" smtClean="0"/>
              <a:t>複数の画像（複数時期）から</a:t>
            </a:r>
            <a:endParaRPr lang="en-US" altLang="ja-JP" sz="2800" dirty="0" smtClean="0"/>
          </a:p>
          <a:p>
            <a:pPr marL="0" indent="0">
              <a:buNone/>
            </a:pPr>
            <a:r>
              <a:rPr lang="ja-JP" altLang="en-US" sz="2800" dirty="0" smtClean="0"/>
              <a:t>マイクロ波</a:t>
            </a:r>
            <a:r>
              <a:rPr lang="ja-JP" altLang="en-US" sz="2800" dirty="0"/>
              <a:t>の位相を</a:t>
            </a:r>
            <a:r>
              <a:rPr lang="ja-JP" altLang="en-US" sz="2800" dirty="0" smtClean="0"/>
              <a:t>干渉させる</a:t>
            </a:r>
            <a:endParaRPr lang="en-US" altLang="ja-JP" sz="2800" dirty="0"/>
          </a:p>
          <a:p>
            <a:pPr marL="0" indent="0">
              <a:buNone/>
            </a:pPr>
            <a:r>
              <a:rPr lang="en-US" altLang="ja-JP" sz="2800" dirty="0" smtClean="0">
                <a:sym typeface="Wingdings" pitchFamily="2" charset="2"/>
              </a:rPr>
              <a:t> </a:t>
            </a:r>
            <a:r>
              <a:rPr lang="ja-JP" altLang="en-US" sz="2800" dirty="0" smtClean="0"/>
              <a:t>高さ</a:t>
            </a:r>
            <a:r>
              <a:rPr lang="ja-JP" altLang="en-US" sz="2800" dirty="0"/>
              <a:t>方向の</a:t>
            </a:r>
            <a:r>
              <a:rPr lang="ja-JP" altLang="en-US" sz="2800" dirty="0" smtClean="0"/>
              <a:t>情報</a:t>
            </a:r>
            <a:endParaRPr lang="en-US" altLang="ja-JP" sz="2800" dirty="0" smtClean="0"/>
          </a:p>
          <a:p>
            <a:pPr lvl="1"/>
            <a:r>
              <a:rPr lang="ja-JP" altLang="en-US" sz="2400" dirty="0" smtClean="0"/>
              <a:t>地震や火山活動にともなう</a:t>
            </a:r>
            <a:r>
              <a:rPr lang="en-US" altLang="ja-JP" sz="2400" dirty="0" smtClean="0"/>
              <a:t/>
            </a:r>
            <a:br>
              <a:rPr lang="en-US" altLang="ja-JP" sz="2400" dirty="0" smtClean="0"/>
            </a:br>
            <a:r>
              <a:rPr lang="ja-JP" altLang="en-US" sz="2400" dirty="0" smtClean="0"/>
              <a:t>地殻変動の抽出</a:t>
            </a:r>
            <a:endParaRPr lang="ja-JP" altLang="en-US" sz="2400" dirty="0"/>
          </a:p>
        </p:txBody>
      </p:sp>
      <p:pic>
        <p:nvPicPr>
          <p:cNvPr id="5" name="Picture 3"/>
          <p:cNvPicPr>
            <a:picLocks noChangeAspect="1" noChangeArrowheads="1"/>
          </p:cNvPicPr>
          <p:nvPr/>
        </p:nvPicPr>
        <p:blipFill>
          <a:blip r:embed="rId4" cstate="print"/>
          <a:srcRect/>
          <a:stretch>
            <a:fillRect/>
          </a:stretch>
        </p:blipFill>
        <p:spPr bwMode="auto">
          <a:xfrm>
            <a:off x="2843437" y="4072066"/>
            <a:ext cx="1741686" cy="2451002"/>
          </a:xfrm>
          <a:prstGeom prst="rect">
            <a:avLst/>
          </a:prstGeom>
          <a:noFill/>
          <a:ln w="9525">
            <a:noFill/>
            <a:miter lim="800000"/>
            <a:headEnd/>
            <a:tailEnd/>
          </a:ln>
        </p:spPr>
      </p:pic>
      <p:sp>
        <p:nvSpPr>
          <p:cNvPr id="6" name="コンテンツ プレースホルダー 13"/>
          <p:cNvSpPr txBox="1">
            <a:spLocks/>
          </p:cNvSpPr>
          <p:nvPr/>
        </p:nvSpPr>
        <p:spPr>
          <a:xfrm>
            <a:off x="4774019" y="6326365"/>
            <a:ext cx="4369981" cy="3934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rgbClr val="555555"/>
                </a:solidFill>
                <a:latin typeface="ヒラギノ角ゴ ProN W3" pitchFamily="34" charset="-128"/>
                <a:ea typeface="ヒラギノ角ゴ ProN W3" pitchFamily="34" charset="-128"/>
                <a:cs typeface="+mn-cs"/>
              </a:defRPr>
            </a:lvl1pPr>
            <a:lvl2pPr marL="742950" indent="-285750" algn="l" defTabSz="914400" rtl="0" eaLnBrk="1" latinLnBrk="0" hangingPunct="1">
              <a:spcBef>
                <a:spcPct val="20000"/>
              </a:spcBef>
              <a:buFont typeface="Arial" pitchFamily="34" charset="0"/>
              <a:buChar char="–"/>
              <a:defRPr kumimoji="1" sz="2800" kern="1200">
                <a:solidFill>
                  <a:srgbClr val="555555"/>
                </a:solidFill>
                <a:latin typeface="ヒラギノ角ゴ ProN W3" pitchFamily="34" charset="-128"/>
                <a:ea typeface="ヒラギノ角ゴ ProN W3" pitchFamily="34" charset="-128"/>
                <a:cs typeface="+mn-cs"/>
              </a:defRPr>
            </a:lvl2pPr>
            <a:lvl3pPr marL="1143000" indent="-228600" algn="l" defTabSz="914400" rtl="0" eaLnBrk="1" latinLnBrk="0" hangingPunct="1">
              <a:spcBef>
                <a:spcPct val="20000"/>
              </a:spcBef>
              <a:buFont typeface="Arial" pitchFamily="34" charset="0"/>
              <a:buChar char="•"/>
              <a:defRPr kumimoji="1" sz="2400" kern="1200">
                <a:solidFill>
                  <a:srgbClr val="555555"/>
                </a:solidFill>
                <a:latin typeface="ヒラギノ角ゴ ProN W3" pitchFamily="34" charset="-128"/>
                <a:ea typeface="ヒラギノ角ゴ ProN W3" pitchFamily="34" charset="-128"/>
                <a:cs typeface="+mn-cs"/>
              </a:defRPr>
            </a:lvl3pPr>
            <a:lvl4pPr marL="16002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4pPr>
            <a:lvl5pPr marL="20574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buNone/>
            </a:pPr>
            <a:r>
              <a:rPr lang="ja-JP" altLang="en-US" sz="1800" dirty="0" smtClean="0"/>
              <a:t>地震による野島断層の変動</a:t>
            </a:r>
            <a:r>
              <a:rPr lang="ja-JP" altLang="en-US" sz="1500" dirty="0" smtClean="0"/>
              <a:t>（小沢，</a:t>
            </a:r>
            <a:r>
              <a:rPr lang="en-US" altLang="ja-JP" sz="1500" dirty="0" smtClean="0"/>
              <a:t>2004</a:t>
            </a:r>
            <a:r>
              <a:rPr lang="ja-JP" altLang="en-US" sz="1500" dirty="0" smtClean="0"/>
              <a:t>）</a:t>
            </a:r>
            <a:endParaRPr lang="ja-JP" altLang="en-US" sz="1500" dirty="0"/>
          </a:p>
        </p:txBody>
      </p:sp>
      <p:pic>
        <p:nvPicPr>
          <p:cNvPr id="5122" name="Picture 2" descr="Interferogram showing uplift about 3 miles west of South Si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50798"/>
            <a:ext cx="2799644" cy="2275573"/>
          </a:xfrm>
          <a:prstGeom prst="rect">
            <a:avLst/>
          </a:prstGeom>
          <a:noFill/>
          <a:extLst>
            <a:ext uri="{909E8E84-426E-40DD-AFC4-6F175D3DCCD1}">
              <a14:hiddenFill xmlns:a14="http://schemas.microsoft.com/office/drawing/2010/main">
                <a:solidFill>
                  <a:srgbClr val="FFFFFF"/>
                </a:solidFill>
              </a14:hiddenFill>
            </a:ext>
          </a:extLst>
        </p:spPr>
      </p:pic>
      <p:sp>
        <p:nvSpPr>
          <p:cNvPr id="11" name="コンテンツ プレースホルダー 13"/>
          <p:cNvSpPr txBox="1">
            <a:spLocks/>
          </p:cNvSpPr>
          <p:nvPr/>
        </p:nvSpPr>
        <p:spPr>
          <a:xfrm>
            <a:off x="67733" y="6326372"/>
            <a:ext cx="2601039" cy="55289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rgbClr val="555555"/>
                </a:solidFill>
                <a:latin typeface="ヒラギノ角ゴ ProN W3" pitchFamily="34" charset="-128"/>
                <a:ea typeface="ヒラギノ角ゴ ProN W3" pitchFamily="34" charset="-128"/>
                <a:cs typeface="+mn-cs"/>
              </a:defRPr>
            </a:lvl1pPr>
            <a:lvl2pPr marL="742950" indent="-285750" algn="l" defTabSz="914400" rtl="0" eaLnBrk="1" latinLnBrk="0" hangingPunct="1">
              <a:spcBef>
                <a:spcPct val="20000"/>
              </a:spcBef>
              <a:buFont typeface="Arial" pitchFamily="34" charset="0"/>
              <a:buChar char="–"/>
              <a:defRPr kumimoji="1" sz="2800" kern="1200">
                <a:solidFill>
                  <a:srgbClr val="555555"/>
                </a:solidFill>
                <a:latin typeface="ヒラギノ角ゴ ProN W3" pitchFamily="34" charset="-128"/>
                <a:ea typeface="ヒラギノ角ゴ ProN W3" pitchFamily="34" charset="-128"/>
                <a:cs typeface="+mn-cs"/>
              </a:defRPr>
            </a:lvl2pPr>
            <a:lvl3pPr marL="1143000" indent="-228600" algn="l" defTabSz="914400" rtl="0" eaLnBrk="1" latinLnBrk="0" hangingPunct="1">
              <a:spcBef>
                <a:spcPct val="20000"/>
              </a:spcBef>
              <a:buFont typeface="Arial" pitchFamily="34" charset="0"/>
              <a:buChar char="•"/>
              <a:defRPr kumimoji="1" sz="2400" kern="1200">
                <a:solidFill>
                  <a:srgbClr val="555555"/>
                </a:solidFill>
                <a:latin typeface="ヒラギノ角ゴ ProN W3" pitchFamily="34" charset="-128"/>
                <a:ea typeface="ヒラギノ角ゴ ProN W3" pitchFamily="34" charset="-128"/>
                <a:cs typeface="+mn-cs"/>
              </a:defRPr>
            </a:lvl3pPr>
            <a:lvl4pPr marL="16002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4pPr>
            <a:lvl5pPr marL="2057400" indent="-228600" algn="l" defTabSz="914400" rtl="0" eaLnBrk="1" latinLnBrk="0" hangingPunct="1">
              <a:spcBef>
                <a:spcPct val="20000"/>
              </a:spcBef>
              <a:buFont typeface="Arial" pitchFamily="34" charset="0"/>
              <a:buChar char="»"/>
              <a:defRPr kumimoji="1" sz="2000" kern="1200">
                <a:solidFill>
                  <a:srgbClr val="555555"/>
                </a:solidFill>
                <a:latin typeface="ヒラギノ角ゴ ProN W3" pitchFamily="34" charset="-128"/>
                <a:ea typeface="ヒラギノ角ゴ ProN W3" pitchFamily="34"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en-US" altLang="ja-JP" sz="1800" dirty="0"/>
              <a:t>South </a:t>
            </a:r>
            <a:r>
              <a:rPr lang="en-US" altLang="ja-JP" sz="1800" dirty="0" smtClean="0"/>
              <a:t>Sister volcano, Oregon (USGS)</a:t>
            </a:r>
            <a:endParaRPr lang="ja-JP" altLang="en-US" sz="1500" dirty="0"/>
          </a:p>
        </p:txBody>
      </p:sp>
    </p:spTree>
    <p:extLst>
      <p:ext uri="{BB962C8B-B14F-4D97-AF65-F5344CB8AC3E}">
        <p14:creationId xmlns:p14="http://schemas.microsoft.com/office/powerpoint/2010/main" val="40709704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60024" y="2647693"/>
            <a:ext cx="3283976" cy="2742847"/>
          </a:xfrm>
          <a:prstGeom prst="rect">
            <a:avLst/>
          </a:prstGeom>
          <a:noFill/>
          <a:ln w="9525">
            <a:noFill/>
            <a:miter lim="800000"/>
            <a:headEnd/>
            <a:tailEnd/>
          </a:ln>
        </p:spPr>
      </p:pic>
      <p:sp>
        <p:nvSpPr>
          <p:cNvPr id="2" name="タイトル 1"/>
          <p:cNvSpPr>
            <a:spLocks noGrp="1"/>
          </p:cNvSpPr>
          <p:nvPr>
            <p:ph type="title"/>
          </p:nvPr>
        </p:nvSpPr>
        <p:spPr/>
        <p:txBody>
          <a:bodyPr/>
          <a:lstStyle/>
          <a:p>
            <a:r>
              <a:rPr lang="ja-JP" altLang="en-US" smtClean="0"/>
              <a:t>さいごに</a:t>
            </a:r>
            <a:endParaRPr lang="ja-JP" altLang="en-US" dirty="0"/>
          </a:p>
        </p:txBody>
      </p:sp>
      <p:sp>
        <p:nvSpPr>
          <p:cNvPr id="3" name="コンテンツ プレースホルダ 2"/>
          <p:cNvSpPr>
            <a:spLocks noGrp="1"/>
          </p:cNvSpPr>
          <p:nvPr>
            <p:ph idx="1"/>
          </p:nvPr>
        </p:nvSpPr>
        <p:spPr/>
        <p:txBody>
          <a:bodyPr>
            <a:normAutofit lnSpcReduction="10000"/>
          </a:bodyPr>
          <a:lstStyle/>
          <a:p>
            <a:r>
              <a:rPr lang="ja-JP" altLang="en-US" dirty="0" smtClean="0"/>
              <a:t>これらの現地調査、リモートセンシングデータはデータ処理を経て</a:t>
            </a:r>
            <a:r>
              <a:rPr lang="en-US" altLang="ja-JP" dirty="0" smtClean="0"/>
              <a:t>GIS</a:t>
            </a:r>
            <a:r>
              <a:rPr lang="ja-JP" altLang="en-US" dirty="0" smtClean="0"/>
              <a:t>に持ち込まれ、空間統計解析など目的に合わせた更なる分析に使われる。</a:t>
            </a:r>
            <a:endParaRPr lang="en-US" altLang="ja-JP" dirty="0" smtClean="0"/>
          </a:p>
          <a:p>
            <a:endParaRPr lang="en-US" altLang="ja-JP" dirty="0" smtClean="0"/>
          </a:p>
          <a:p>
            <a:r>
              <a:rPr lang="ja-JP" altLang="en-US" dirty="0" smtClean="0"/>
              <a:t>応用事例</a:t>
            </a:r>
            <a:endParaRPr lang="en-US" altLang="ja-JP" dirty="0" smtClean="0"/>
          </a:p>
          <a:p>
            <a:pPr lvl="1"/>
            <a:r>
              <a:rPr lang="ja-JP" altLang="en-US" dirty="0" smtClean="0"/>
              <a:t>違法森林伐採の監視</a:t>
            </a:r>
            <a:endParaRPr lang="en-US" altLang="ja-JP" dirty="0" smtClean="0"/>
          </a:p>
          <a:p>
            <a:pPr lvl="1"/>
            <a:r>
              <a:rPr lang="ja-JP" altLang="en-US" dirty="0" smtClean="0"/>
              <a:t>地すべり危険度マップの作成</a:t>
            </a:r>
            <a:endParaRPr lang="en-US" altLang="ja-JP" dirty="0" smtClean="0"/>
          </a:p>
          <a:p>
            <a:pPr lvl="1"/>
            <a:r>
              <a:rPr lang="ja-JP" altLang="en-US" dirty="0" smtClean="0"/>
              <a:t>洪水被害のシミュレーション</a:t>
            </a:r>
            <a:r>
              <a:rPr lang="ja-JP" altLang="en-US" dirty="0"/>
              <a:t>　</a:t>
            </a:r>
            <a:r>
              <a:rPr lang="ja-JP" altLang="en-US" dirty="0" smtClean="0"/>
              <a:t>など</a:t>
            </a:r>
            <a:endParaRPr lang="ja-JP" altLang="en-US" dirty="0"/>
          </a:p>
        </p:txBody>
      </p:sp>
    </p:spTree>
    <p:extLst>
      <p:ext uri="{BB962C8B-B14F-4D97-AF65-F5344CB8AC3E}">
        <p14:creationId xmlns:p14="http://schemas.microsoft.com/office/powerpoint/2010/main" val="18862416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円/楕円 24"/>
          <p:cNvSpPr/>
          <p:nvPr/>
        </p:nvSpPr>
        <p:spPr>
          <a:xfrm>
            <a:off x="539552" y="4621365"/>
            <a:ext cx="8136904" cy="1867358"/>
          </a:xfrm>
          <a:prstGeom prst="ellipse">
            <a:avLst/>
          </a:prstGeom>
          <a:blipFill dpi="0" rotWithShape="1">
            <a:blip r:embed="rId3"/>
            <a:srcRect/>
            <a:stretch>
              <a:fillRect/>
            </a:stretch>
          </a:blipFill>
          <a:ln w="12700">
            <a:solidFill>
              <a:srgbClr val="555555"/>
            </a:solidFill>
          </a:ln>
          <a:effectLst>
            <a:outerShdw blurRad="50800" dist="38100" dir="5400000" algn="t" rotWithShape="0">
              <a:prstClr val="black">
                <a:alpha val="40000"/>
              </a:prstClr>
            </a:outerShdw>
          </a:effectLst>
          <a:scene3d>
            <a:camera prst="perspectiveRelaxed" fov="7200000">
              <a:rot lat="20973597"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89" name="Picture 41"/>
          <p:cNvPicPr>
            <a:picLocks noChangeAspect="1" noChangeArrowheads="1"/>
          </p:cNvPicPr>
          <p:nvPr/>
        </p:nvPicPr>
        <p:blipFill>
          <a:blip r:embed="rId4" cstate="print">
            <a:grayscl/>
            <a:lum bright="40000"/>
            <a:extLst>
              <a:ext uri="{28A0092B-C50C-407E-A947-70E740481C1C}">
                <a14:useLocalDpi xmlns:a14="http://schemas.microsoft.com/office/drawing/2010/main" val="0"/>
              </a:ext>
            </a:extLst>
          </a:blip>
          <a:srcRect/>
          <a:stretch>
            <a:fillRect/>
          </a:stretch>
        </p:blipFill>
        <p:spPr bwMode="auto">
          <a:xfrm>
            <a:off x="1907864" y="3357152"/>
            <a:ext cx="144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a:bodyPr>
          <a:lstStyle/>
          <a:p>
            <a:r>
              <a:rPr kumimoji="1" lang="ja-JP" altLang="en-US" dirty="0" smtClean="0"/>
              <a:t>現地調査による主題属性の取得</a:t>
            </a:r>
            <a:endParaRPr kumimoji="1" lang="ja-JP" altLang="en-US" dirty="0"/>
          </a:p>
        </p:txBody>
      </p:sp>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979" y="1268412"/>
            <a:ext cx="1482725"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1354347" y="1321604"/>
            <a:ext cx="553357" cy="523220"/>
          </a:xfrm>
          <a:prstGeom prst="rect">
            <a:avLst/>
          </a:prstGeom>
          <a:noFill/>
        </p:spPr>
        <p:txBody>
          <a:bodyPr wrap="none" rtlCol="0">
            <a:spAutoFit/>
          </a:bodyPr>
          <a:lstStyle/>
          <a:p>
            <a:r>
              <a:rPr kumimoji="1" lang="ja-JP" altLang="en-US" sz="2800" b="1" dirty="0" smtClean="0">
                <a:solidFill>
                  <a:srgbClr val="555555"/>
                </a:solidFill>
                <a:latin typeface="ヒラギノ角ゴ ProN W3" pitchFamily="34" charset="-128"/>
                <a:ea typeface="ヒラギノ角ゴ ProN W3" pitchFamily="34" charset="-128"/>
              </a:rPr>
              <a:t>！</a:t>
            </a:r>
            <a:endParaRPr kumimoji="1" lang="ja-JP" altLang="en-US" sz="2800" b="1" dirty="0">
              <a:solidFill>
                <a:srgbClr val="555555"/>
              </a:solidFill>
              <a:latin typeface="ヒラギノ角ゴ ProN W3" pitchFamily="34" charset="-128"/>
              <a:ea typeface="ヒラギノ角ゴ ProN W3" pitchFamily="34" charset="-128"/>
            </a:endParaRPr>
          </a:p>
        </p:txBody>
      </p:sp>
      <p:pic>
        <p:nvPicPr>
          <p:cNvPr id="2084" name="Picture 36" descr="C:\Users\ysh\Desktop\woman_gray3\woman_gray3\woman_gray3_06.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55926" flipH="1">
            <a:off x="2662803" y="2674532"/>
            <a:ext cx="828704" cy="1045646"/>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3235673" y="5805264"/>
            <a:ext cx="2744662" cy="861774"/>
          </a:xfrm>
          <a:prstGeom prst="rect">
            <a:avLst/>
          </a:prstGeom>
          <a:noFill/>
          <a:scene3d>
            <a:camera prst="perspectiveRelaxedModerately" fov="7200000"/>
            <a:lightRig rig="threePt" dir="t"/>
          </a:scene3d>
        </p:spPr>
        <p:txBody>
          <a:bodyPr wrap="none" rtlCol="0">
            <a:spAutoFit/>
          </a:bodyPr>
          <a:lstStyle/>
          <a:p>
            <a:pPr algn="ctr"/>
            <a:r>
              <a:rPr kumimoji="1" lang="en-US" altLang="ja-JP" sz="5000" dirty="0" smtClean="0">
                <a:solidFill>
                  <a:srgbClr val="555555"/>
                </a:solidFill>
                <a:latin typeface="Impact" pitchFamily="34" charset="0"/>
                <a:ea typeface="ヒラギノ角ゴ ProN W3" pitchFamily="34" charset="-128"/>
              </a:rPr>
              <a:t>Fieldwork</a:t>
            </a:r>
            <a:endParaRPr kumimoji="1" lang="ja-JP" altLang="en-US" sz="5000" dirty="0">
              <a:solidFill>
                <a:srgbClr val="555555"/>
              </a:solidFill>
              <a:latin typeface="Impact" pitchFamily="34" charset="0"/>
              <a:ea typeface="ヒラギノ角ゴ ProN W3" pitchFamily="34" charset="-128"/>
            </a:endParaRPr>
          </a:p>
        </p:txBody>
      </p:sp>
      <p:pic>
        <p:nvPicPr>
          <p:cNvPr id="48" name="Picture 41"/>
          <p:cNvPicPr>
            <a:picLocks noChangeAspect="1" noChangeArrowheads="1"/>
          </p:cNvPicPr>
          <p:nvPr/>
        </p:nvPicPr>
        <p:blipFill>
          <a:blip r:embed="rId4" cstate="print">
            <a:grayscl/>
            <a:lum bright="40000"/>
            <a:extLst>
              <a:ext uri="{28A0092B-C50C-407E-A947-70E740481C1C}">
                <a14:useLocalDpi xmlns:a14="http://schemas.microsoft.com/office/drawing/2010/main" val="0"/>
              </a:ext>
            </a:extLst>
          </a:blip>
          <a:srcRect/>
          <a:stretch>
            <a:fillRect/>
          </a:stretch>
        </p:blipFill>
        <p:spPr bwMode="auto">
          <a:xfrm rot="16200000">
            <a:off x="5364088" y="3357152"/>
            <a:ext cx="144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7" name="Picture 4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156176" y="1484784"/>
            <a:ext cx="2659640"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26"/>
          <p:cNvSpPr txBox="1"/>
          <p:nvPr/>
        </p:nvSpPr>
        <p:spPr>
          <a:xfrm rot="20284654">
            <a:off x="391574" y="2050888"/>
            <a:ext cx="819455" cy="523220"/>
          </a:xfrm>
          <a:prstGeom prst="rect">
            <a:avLst/>
          </a:prstGeom>
          <a:noFill/>
        </p:spPr>
        <p:txBody>
          <a:bodyPr wrap="none" rtlCol="0">
            <a:spAutoFit/>
          </a:bodyPr>
          <a:lstStyle/>
          <a:p>
            <a:r>
              <a:rPr kumimoji="1" lang="en-US" altLang="ja-JP" sz="2800" dirty="0" smtClean="0">
                <a:ln>
                  <a:solidFill>
                    <a:srgbClr val="555555"/>
                  </a:solidFill>
                </a:ln>
                <a:solidFill>
                  <a:schemeClr val="bg1"/>
                </a:solidFill>
                <a:latin typeface="Impact" pitchFamily="34" charset="0"/>
              </a:rPr>
              <a:t>IDEA</a:t>
            </a:r>
            <a:endParaRPr kumimoji="1" lang="ja-JP" altLang="en-US" sz="2800" dirty="0">
              <a:ln>
                <a:solidFill>
                  <a:srgbClr val="555555"/>
                </a:solidFill>
              </a:ln>
              <a:solidFill>
                <a:schemeClr val="bg1"/>
              </a:solidFill>
              <a:latin typeface="Impact" pitchFamily="34" charset="0"/>
            </a:endParaRPr>
          </a:p>
        </p:txBody>
      </p:sp>
      <p:sp>
        <p:nvSpPr>
          <p:cNvPr id="58" name="テキスト ボックス 57"/>
          <p:cNvSpPr txBox="1"/>
          <p:nvPr/>
        </p:nvSpPr>
        <p:spPr>
          <a:xfrm rot="20284654">
            <a:off x="6271515" y="2428092"/>
            <a:ext cx="1503040" cy="523220"/>
          </a:xfrm>
          <a:prstGeom prst="rect">
            <a:avLst/>
          </a:prstGeom>
          <a:noFill/>
        </p:spPr>
        <p:txBody>
          <a:bodyPr wrap="none" rtlCol="0">
            <a:spAutoFit/>
          </a:bodyPr>
          <a:lstStyle/>
          <a:p>
            <a:r>
              <a:rPr lang="en-US" altLang="ja-JP" sz="2800" dirty="0" smtClean="0">
                <a:ln>
                  <a:solidFill>
                    <a:srgbClr val="555555"/>
                  </a:solidFill>
                </a:ln>
                <a:solidFill>
                  <a:schemeClr val="bg1"/>
                </a:solidFill>
                <a:latin typeface="Impact" pitchFamily="34" charset="0"/>
              </a:rPr>
              <a:t>ANALYSIS</a:t>
            </a:r>
            <a:endParaRPr kumimoji="1" lang="ja-JP" altLang="en-US" sz="2800" dirty="0">
              <a:ln>
                <a:solidFill>
                  <a:srgbClr val="555555"/>
                </a:solidFill>
              </a:ln>
              <a:solidFill>
                <a:schemeClr val="bg1"/>
              </a:solidFill>
              <a:latin typeface="Impact" pitchFamily="34" charset="0"/>
            </a:endParaRPr>
          </a:p>
        </p:txBody>
      </p:sp>
      <p:sp>
        <p:nvSpPr>
          <p:cNvPr id="59" name="テキスト ボックス 58"/>
          <p:cNvSpPr txBox="1"/>
          <p:nvPr/>
        </p:nvSpPr>
        <p:spPr>
          <a:xfrm rot="20284654">
            <a:off x="5282466" y="3768561"/>
            <a:ext cx="879856" cy="523220"/>
          </a:xfrm>
          <a:prstGeom prst="rect">
            <a:avLst/>
          </a:prstGeom>
          <a:noFill/>
        </p:spPr>
        <p:txBody>
          <a:bodyPr wrap="none" rtlCol="0">
            <a:spAutoFit/>
          </a:bodyPr>
          <a:lstStyle/>
          <a:p>
            <a:r>
              <a:rPr kumimoji="1" lang="en-US" altLang="ja-JP" sz="2800" dirty="0" smtClean="0">
                <a:ln>
                  <a:solidFill>
                    <a:srgbClr val="555555"/>
                  </a:solidFill>
                </a:ln>
                <a:solidFill>
                  <a:schemeClr val="bg1"/>
                </a:solidFill>
                <a:latin typeface="Impact" pitchFamily="34" charset="0"/>
              </a:rPr>
              <a:t>DATA</a:t>
            </a:r>
            <a:endParaRPr kumimoji="1" lang="ja-JP" altLang="en-US" sz="2800" dirty="0">
              <a:ln>
                <a:solidFill>
                  <a:srgbClr val="555555"/>
                </a:solidFill>
              </a:ln>
              <a:solidFill>
                <a:schemeClr val="bg1"/>
              </a:solidFill>
              <a:latin typeface="Impact" pitchFamily="34" charset="0"/>
            </a:endParaRPr>
          </a:p>
        </p:txBody>
      </p:sp>
      <p:sp>
        <p:nvSpPr>
          <p:cNvPr id="14" name="テキスト ボックス 13"/>
          <p:cNvSpPr txBox="1"/>
          <p:nvPr/>
        </p:nvSpPr>
        <p:spPr>
          <a:xfrm>
            <a:off x="6971833" y="5874568"/>
            <a:ext cx="1704622" cy="184666"/>
          </a:xfrm>
          <a:prstGeom prst="rect">
            <a:avLst/>
          </a:prstGeom>
          <a:noFill/>
        </p:spPr>
        <p:txBody>
          <a:bodyPr wrap="square" lIns="0" tIns="0" rIns="0" bIns="0" rtlCol="0">
            <a:spAutoFit/>
          </a:bodyPr>
          <a:lstStyle/>
          <a:p>
            <a:pPr algn="ctr"/>
            <a:r>
              <a:rPr kumimoji="1" lang="en-US" altLang="ja-JP" sz="1200" dirty="0" smtClean="0">
                <a:solidFill>
                  <a:schemeClr val="tx1">
                    <a:lumMod val="50000"/>
                    <a:lumOff val="50000"/>
                  </a:schemeClr>
                </a:solidFill>
                <a:latin typeface="ヒラギノ角ゴ ProN W3" pitchFamily="34" charset="-128"/>
                <a:ea typeface="ヒラギノ角ゴ ProN W3" pitchFamily="34" charset="-128"/>
              </a:rPr>
              <a:t>©Google</a:t>
            </a:r>
            <a:endParaRPr kumimoji="1" lang="ja-JP" altLang="en-US" sz="1200" dirty="0">
              <a:solidFill>
                <a:schemeClr val="tx1">
                  <a:lumMod val="50000"/>
                  <a:lumOff val="50000"/>
                </a:schemeClr>
              </a:solidFill>
              <a:latin typeface="ヒラギノ角ゴ ProN W3" pitchFamily="34" charset="-128"/>
              <a:ea typeface="ヒラギノ角ゴ ProN W3" pitchFamily="34" charset="-128"/>
            </a:endParaRPr>
          </a:p>
        </p:txBody>
      </p:sp>
    </p:spTree>
    <p:extLst>
      <p:ext uri="{BB962C8B-B14F-4D97-AF65-F5344CB8AC3E}">
        <p14:creationId xmlns:p14="http://schemas.microsoft.com/office/powerpoint/2010/main" val="20435328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smtClean="0"/>
              <a:t>長谷川昌弘ほか（</a:t>
            </a:r>
            <a:r>
              <a:rPr lang="en-US" altLang="ja-JP" dirty="0" smtClean="0"/>
              <a:t>2002</a:t>
            </a:r>
            <a:r>
              <a:rPr lang="ja-JP" altLang="en-US" dirty="0" smtClean="0"/>
              <a:t>）ジオインフォマティックス入門．理工図書</a:t>
            </a:r>
            <a:endParaRPr lang="en-US" altLang="ja-JP" dirty="0" smtClean="0"/>
          </a:p>
          <a:p>
            <a:r>
              <a:rPr lang="zh-CN" altLang="en-US" dirty="0"/>
              <a:t>日本応用地質学会応用地形学研究</a:t>
            </a:r>
            <a:r>
              <a:rPr lang="zh-CN" altLang="en-US" dirty="0" smtClean="0"/>
              <a:t>小委員会編</a:t>
            </a:r>
            <a:r>
              <a:rPr lang="ja-JP" altLang="en-US" dirty="0" smtClean="0"/>
              <a:t>（</a:t>
            </a:r>
            <a:r>
              <a:rPr lang="en-US" altLang="ja-JP" dirty="0" smtClean="0"/>
              <a:t>2006</a:t>
            </a:r>
            <a:r>
              <a:rPr lang="ja-JP" altLang="en-US" dirty="0" smtClean="0"/>
              <a:t>）応用</a:t>
            </a:r>
            <a:r>
              <a:rPr lang="ja-JP" altLang="en-US" dirty="0"/>
              <a:t>地形セミナー 空中写真判読</a:t>
            </a:r>
            <a:r>
              <a:rPr lang="ja-JP" altLang="en-US" dirty="0" smtClean="0"/>
              <a:t>演習．古今書院</a:t>
            </a:r>
            <a:endParaRPr lang="en-US" altLang="ja-JP" dirty="0" smtClean="0"/>
          </a:p>
          <a:p>
            <a:r>
              <a:rPr lang="ja-JP" altLang="en-US" dirty="0"/>
              <a:t>高橋玉樹（</a:t>
            </a:r>
            <a:r>
              <a:rPr lang="en-US" altLang="ja-JP" dirty="0"/>
              <a:t>2010</a:t>
            </a:r>
            <a:r>
              <a:rPr lang="ja-JP" altLang="en-US" dirty="0"/>
              <a:t>）</a:t>
            </a:r>
            <a:r>
              <a:rPr lang="ja-JP" altLang="en-US" dirty="0" smtClean="0"/>
              <a:t>使える</a:t>
            </a:r>
            <a:r>
              <a:rPr lang="ja-JP" altLang="en-US" dirty="0"/>
              <a:t>ハンディ</a:t>
            </a:r>
            <a:r>
              <a:rPr lang="en-US" altLang="ja-JP" dirty="0"/>
              <a:t>GPS</a:t>
            </a:r>
            <a:r>
              <a:rPr lang="ja-JP" altLang="en-US" dirty="0" smtClean="0"/>
              <a:t>ナビゲートブック．東京新聞出版局</a:t>
            </a:r>
            <a:endParaRPr lang="en-US" altLang="ja-JP" dirty="0" smtClean="0"/>
          </a:p>
          <a:p>
            <a:r>
              <a:rPr lang="ja-JP" altLang="en-US" dirty="0" smtClean="0"/>
              <a:t>佐土原　聡（</a:t>
            </a:r>
            <a:r>
              <a:rPr lang="en-US" altLang="ja-JP" dirty="0" smtClean="0"/>
              <a:t>2010</a:t>
            </a:r>
            <a:r>
              <a:rPr lang="ja-JP" altLang="en-US" dirty="0"/>
              <a:t>）時空間情報プラットフォーム</a:t>
            </a:r>
            <a:r>
              <a:rPr lang="en-US" altLang="ja-JP" dirty="0"/>
              <a:t>―</a:t>
            </a:r>
            <a:r>
              <a:rPr lang="ja-JP" altLang="en-US" dirty="0"/>
              <a:t>環境情報の可視化と</a:t>
            </a:r>
            <a:r>
              <a:rPr lang="ja-JP" altLang="en-US" dirty="0" smtClean="0"/>
              <a:t>協働．東京大学出版会</a:t>
            </a:r>
            <a:endParaRPr lang="en-US" altLang="ja-JP" dirty="0"/>
          </a:p>
        </p:txBody>
      </p:sp>
    </p:spTree>
    <p:extLst>
      <p:ext uri="{BB962C8B-B14F-4D97-AF65-F5344CB8AC3E}">
        <p14:creationId xmlns:p14="http://schemas.microsoft.com/office/powerpoint/2010/main" val="4164303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mtClean="0"/>
              <a:t>現地調査による主題属性の収集法</a:t>
            </a:r>
            <a:endParaRPr lang="ja-JP" altLang="en-US" dirty="0"/>
          </a:p>
        </p:txBody>
      </p:sp>
      <p:sp>
        <p:nvSpPr>
          <p:cNvPr id="3" name="コンテンツ プレースホルダー 2"/>
          <p:cNvSpPr>
            <a:spLocks noGrp="1"/>
          </p:cNvSpPr>
          <p:nvPr>
            <p:ph idx="1"/>
          </p:nvPr>
        </p:nvSpPr>
        <p:spPr/>
        <p:txBody>
          <a:bodyPr/>
          <a:lstStyle/>
          <a:p>
            <a:r>
              <a:rPr lang="ja-JP" altLang="en-US" dirty="0" smtClean="0"/>
              <a:t>観察</a:t>
            </a:r>
            <a:endParaRPr lang="en-US" altLang="ja-JP" dirty="0" smtClean="0"/>
          </a:p>
          <a:p>
            <a:r>
              <a:rPr lang="ja-JP" altLang="en-US" dirty="0" smtClean="0"/>
              <a:t>実測</a:t>
            </a:r>
            <a:endParaRPr lang="en-US" altLang="ja-JP" dirty="0" smtClean="0"/>
          </a:p>
          <a:p>
            <a:r>
              <a:rPr lang="ja-JP" altLang="en-US" dirty="0"/>
              <a:t>観測</a:t>
            </a:r>
            <a:r>
              <a:rPr lang="ja-JP" altLang="en-US" dirty="0" smtClean="0"/>
              <a:t>機器による自動データ収集</a:t>
            </a:r>
            <a:endParaRPr lang="en-US" altLang="ja-JP" dirty="0" smtClean="0"/>
          </a:p>
          <a:p>
            <a:r>
              <a:rPr lang="ja-JP" altLang="en-US" dirty="0" smtClean="0"/>
              <a:t>試料採取とその分析</a:t>
            </a:r>
            <a:endParaRPr lang="en-US" altLang="ja-JP" dirty="0" smtClean="0"/>
          </a:p>
          <a:p>
            <a:r>
              <a:rPr lang="ja-JP" altLang="en-US" dirty="0"/>
              <a:t>聞き取り調査</a:t>
            </a:r>
            <a:endParaRPr lang="en-US" altLang="ja-JP" dirty="0"/>
          </a:p>
          <a:p>
            <a:endParaRPr lang="ja-JP" altLang="en-US" dirty="0"/>
          </a:p>
        </p:txBody>
      </p:sp>
    </p:spTree>
    <p:extLst>
      <p:ext uri="{BB962C8B-B14F-4D97-AF65-F5344CB8AC3E}">
        <p14:creationId xmlns:p14="http://schemas.microsoft.com/office/powerpoint/2010/main" val="1820450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GNSS</a:t>
            </a:r>
            <a:r>
              <a:rPr kumimoji="1" lang="ja-JP" altLang="en-US" dirty="0" smtClean="0"/>
              <a:t>による測位</a:t>
            </a:r>
            <a:endParaRPr kumimoji="1" lang="ja-JP" altLang="en-US" dirty="0"/>
          </a:p>
        </p:txBody>
      </p:sp>
      <p:sp>
        <p:nvSpPr>
          <p:cNvPr id="5" name="テキスト プレースホルダー 4"/>
          <p:cNvSpPr>
            <a:spLocks noGrp="1"/>
          </p:cNvSpPr>
          <p:nvPr>
            <p:ph type="body" idx="1"/>
          </p:nvPr>
        </p:nvSpPr>
        <p:spPr/>
        <p:txBody>
          <a:bodyPr/>
          <a:lstStyle/>
          <a:p>
            <a:r>
              <a:rPr kumimoji="1" lang="ja-JP" altLang="en-US" dirty="0" smtClean="0"/>
              <a:t>現地調査の手法その１．</a:t>
            </a:r>
            <a:endParaRPr kumimoji="1" lang="ja-JP" altLang="en-US" dirty="0"/>
          </a:p>
        </p:txBody>
      </p:sp>
    </p:spTree>
    <p:extLst>
      <p:ext uri="{BB962C8B-B14F-4D97-AF65-F5344CB8AC3E}">
        <p14:creationId xmlns:p14="http://schemas.microsoft.com/office/powerpoint/2010/main" val="143298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GNSS</a:t>
            </a:r>
            <a:br>
              <a:rPr kumimoji="1" lang="en-US" altLang="ja-JP" dirty="0" smtClean="0"/>
            </a:br>
            <a:r>
              <a:rPr lang="en-US" altLang="ja-JP" sz="2200" dirty="0" smtClean="0"/>
              <a:t>(GPS)</a:t>
            </a:r>
            <a:endParaRPr kumimoji="1" lang="ja-JP" altLang="en-US" sz="2200" dirty="0"/>
          </a:p>
        </p:txBody>
      </p:sp>
      <p:sp>
        <p:nvSpPr>
          <p:cNvPr id="3" name="コンテンツ プレースホルダー 2"/>
          <p:cNvSpPr>
            <a:spLocks noGrp="1"/>
          </p:cNvSpPr>
          <p:nvPr>
            <p:ph idx="1"/>
          </p:nvPr>
        </p:nvSpPr>
        <p:spPr>
          <a:xfrm>
            <a:off x="457200" y="1600201"/>
            <a:ext cx="8229600" cy="2476872"/>
          </a:xfrm>
        </p:spPr>
        <p:txBody>
          <a:bodyPr>
            <a:normAutofit fontScale="85000" lnSpcReduction="20000"/>
          </a:bodyPr>
          <a:lstStyle/>
          <a:p>
            <a:r>
              <a:rPr lang="en-US" altLang="ja-JP" dirty="0" smtClean="0"/>
              <a:t>Global </a:t>
            </a:r>
            <a:r>
              <a:rPr lang="en-US" altLang="ja-JP" dirty="0"/>
              <a:t>Navigation Satellite </a:t>
            </a:r>
            <a:r>
              <a:rPr lang="en-US" altLang="ja-JP" dirty="0" smtClean="0"/>
              <a:t>System</a:t>
            </a:r>
          </a:p>
          <a:p>
            <a:pPr lvl="1"/>
            <a:r>
              <a:rPr lang="ja-JP" altLang="en-US" dirty="0"/>
              <a:t>衛星からの電波を受信することにより</a:t>
            </a:r>
            <a:r>
              <a:rPr lang="ja-JP" altLang="en-US" dirty="0" smtClean="0"/>
              <a:t>、緯度</a:t>
            </a:r>
            <a:r>
              <a:rPr lang="ja-JP" altLang="en-US" dirty="0"/>
              <a:t>・経度・高度の連続観測ができる</a:t>
            </a:r>
            <a:r>
              <a:rPr lang="ja-JP" altLang="en-US" b="1" dirty="0"/>
              <a:t>測位システム</a:t>
            </a:r>
            <a:endParaRPr lang="en-US" altLang="ja-JP" b="1" dirty="0"/>
          </a:p>
          <a:p>
            <a:pPr lvl="1"/>
            <a:r>
              <a:rPr lang="en-US" altLang="ja-JP" dirty="0" smtClean="0"/>
              <a:t>GPS</a:t>
            </a:r>
            <a:r>
              <a:rPr lang="ja-JP" altLang="en-US" dirty="0" smtClean="0"/>
              <a:t> </a:t>
            </a:r>
            <a:r>
              <a:rPr lang="en-US" altLang="ja-JP" dirty="0" smtClean="0"/>
              <a:t>(Global Positioning System)</a:t>
            </a:r>
            <a:r>
              <a:rPr lang="ja-JP" altLang="en-US" dirty="0" smtClean="0"/>
              <a:t>は米国の提供するシステム</a:t>
            </a:r>
            <a:endParaRPr lang="en-US" altLang="ja-JP" dirty="0" smtClean="0"/>
          </a:p>
          <a:p>
            <a:pPr lvl="1"/>
            <a:r>
              <a:rPr lang="en-US" altLang="ja-JP" dirty="0" smtClean="0"/>
              <a:t>Galileo</a:t>
            </a:r>
            <a:r>
              <a:rPr lang="ja-JP" altLang="en-US" dirty="0" smtClean="0"/>
              <a:t>（ヨーロッパ連合）、</a:t>
            </a:r>
            <a:r>
              <a:rPr lang="en-US" altLang="ja-JP" dirty="0" smtClean="0"/>
              <a:t>GLONASS</a:t>
            </a:r>
            <a:r>
              <a:rPr lang="ja-JP" altLang="en-US" dirty="0" smtClean="0"/>
              <a:t>（ロシア）、北斗（中国）、</a:t>
            </a:r>
            <a:r>
              <a:rPr lang="en-US" altLang="ja-JP" dirty="0" smtClean="0"/>
              <a:t>QZSS</a:t>
            </a:r>
            <a:r>
              <a:rPr lang="ja-JP" altLang="en-US" dirty="0" smtClean="0"/>
              <a:t>（日本）</a:t>
            </a:r>
            <a:endParaRPr lang="en-US" altLang="ja-JP" dirty="0" smtClean="0"/>
          </a:p>
          <a:p>
            <a:endParaRPr lang="en-US" altLang="ja-JP" dirty="0" smtClean="0"/>
          </a:p>
        </p:txBody>
      </p:sp>
      <p:pic>
        <p:nvPicPr>
          <p:cNvPr id="6" name="図 5" descr="ConstellationGPS.gif"/>
          <p:cNvPicPr>
            <a:picLocks noChangeAspect="1"/>
          </p:cNvPicPr>
          <p:nvPr/>
        </p:nvPicPr>
        <p:blipFill>
          <a:blip r:embed="rId3" cstate="print"/>
          <a:stretch>
            <a:fillRect/>
          </a:stretch>
        </p:blipFill>
        <p:spPr>
          <a:xfrm>
            <a:off x="3200400" y="3942547"/>
            <a:ext cx="3349256" cy="2679405"/>
          </a:xfrm>
          <a:prstGeom prst="rect">
            <a:avLst/>
          </a:prstGeom>
        </p:spPr>
      </p:pic>
    </p:spTree>
    <p:extLst>
      <p:ext uri="{BB962C8B-B14F-4D97-AF65-F5344CB8AC3E}">
        <p14:creationId xmlns:p14="http://schemas.microsoft.com/office/powerpoint/2010/main" val="2736644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様々な</a:t>
            </a:r>
            <a:r>
              <a:rPr lang="en-US" altLang="ja-JP" dirty="0" smtClean="0"/>
              <a:t>GNSS</a:t>
            </a:r>
            <a:r>
              <a:rPr lang="ja-JP" altLang="en-US" dirty="0"/>
              <a:t>（</a:t>
            </a:r>
            <a:r>
              <a:rPr lang="en-US" altLang="ja-JP" dirty="0" smtClean="0"/>
              <a:t>GPS</a:t>
            </a:r>
            <a:r>
              <a:rPr lang="ja-JP" altLang="en-US" dirty="0" smtClean="0"/>
              <a:t>）受信機</a:t>
            </a:r>
            <a:endParaRPr lang="ja-JP" altLang="en-US" dirty="0"/>
          </a:p>
        </p:txBody>
      </p:sp>
      <p:sp>
        <p:nvSpPr>
          <p:cNvPr id="3" name="コンテンツ プレースホルダ 2"/>
          <p:cNvSpPr>
            <a:spLocks noGrp="1"/>
          </p:cNvSpPr>
          <p:nvPr>
            <p:ph idx="1"/>
          </p:nvPr>
        </p:nvSpPr>
        <p:spPr>
          <a:xfrm>
            <a:off x="457200" y="1567333"/>
            <a:ext cx="8229600" cy="4525963"/>
          </a:xfrm>
        </p:spPr>
        <p:txBody>
          <a:bodyPr/>
          <a:lstStyle/>
          <a:p>
            <a:r>
              <a:rPr lang="ja-JP" altLang="en-US" dirty="0" smtClean="0"/>
              <a:t>カーナビ</a:t>
            </a:r>
            <a:endParaRPr lang="en-US" altLang="ja-JP" dirty="0" smtClean="0"/>
          </a:p>
          <a:p>
            <a:r>
              <a:rPr lang="ja-JP" altLang="en-US" dirty="0" smtClean="0"/>
              <a:t>ケータイ</a:t>
            </a:r>
            <a:endParaRPr lang="en-US" altLang="ja-JP" dirty="0" smtClean="0"/>
          </a:p>
          <a:p>
            <a:r>
              <a:rPr lang="ja-JP" altLang="en-US" dirty="0"/>
              <a:t>スマートフォン</a:t>
            </a:r>
            <a:endParaRPr lang="en-US" altLang="ja-JP" dirty="0" smtClean="0"/>
          </a:p>
          <a:p>
            <a:r>
              <a:rPr lang="ja-JP" altLang="en-US" dirty="0" smtClean="0"/>
              <a:t>デジカメ</a:t>
            </a:r>
            <a:endParaRPr lang="en-US" altLang="ja-JP" dirty="0" smtClean="0"/>
          </a:p>
          <a:p>
            <a:r>
              <a:rPr lang="ja-JP" altLang="en-US" dirty="0" smtClean="0"/>
              <a:t>汎用ハンディ</a:t>
            </a:r>
            <a:r>
              <a:rPr lang="en-US" altLang="ja-JP" dirty="0" smtClean="0"/>
              <a:t>GPS</a:t>
            </a:r>
          </a:p>
          <a:p>
            <a:r>
              <a:rPr lang="ja-JP" altLang="en-US" dirty="0" smtClean="0"/>
              <a:t>測量用</a:t>
            </a:r>
            <a:r>
              <a:rPr lang="en-US" altLang="ja-JP" dirty="0" smtClean="0"/>
              <a:t>GPS</a:t>
            </a:r>
          </a:p>
          <a:p>
            <a:r>
              <a:rPr lang="ja-JP" altLang="en-US" dirty="0" smtClean="0"/>
              <a:t>・・・・・・</a:t>
            </a:r>
            <a:endParaRPr lang="en-US" altLang="ja-JP" dirty="0" smtClean="0"/>
          </a:p>
        </p:txBody>
      </p:sp>
      <p:pic>
        <p:nvPicPr>
          <p:cNvPr id="47107" name="Picture 3"/>
          <p:cNvPicPr>
            <a:picLocks noChangeAspect="1" noChangeArrowheads="1"/>
          </p:cNvPicPr>
          <p:nvPr/>
        </p:nvPicPr>
        <p:blipFill>
          <a:blip r:embed="rId3" cstate="print"/>
          <a:srcRect/>
          <a:stretch>
            <a:fillRect/>
          </a:stretch>
        </p:blipFill>
        <p:spPr bwMode="auto">
          <a:xfrm>
            <a:off x="6084168" y="1420200"/>
            <a:ext cx="1008112" cy="1288720"/>
          </a:xfrm>
          <a:prstGeom prst="rect">
            <a:avLst/>
          </a:prstGeom>
          <a:noFill/>
          <a:ln w="9525">
            <a:no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7702743" y="1183155"/>
            <a:ext cx="939313" cy="1021709"/>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5220073" y="2564904"/>
            <a:ext cx="1271216" cy="1271216"/>
          </a:xfrm>
          <a:prstGeom prst="rect">
            <a:avLst/>
          </a:prstGeom>
          <a:noFill/>
          <a:ln w="9525">
            <a:noFill/>
            <a:miter lim="800000"/>
            <a:headEnd/>
            <a:tailEnd/>
          </a:ln>
        </p:spPr>
      </p:pic>
      <p:pic>
        <p:nvPicPr>
          <p:cNvPr id="47110" name="Picture 6"/>
          <p:cNvPicPr>
            <a:picLocks noChangeAspect="1" noChangeArrowheads="1"/>
          </p:cNvPicPr>
          <p:nvPr/>
        </p:nvPicPr>
        <p:blipFill>
          <a:blip r:embed="rId6" cstate="print"/>
          <a:srcRect/>
          <a:stretch>
            <a:fillRect/>
          </a:stretch>
        </p:blipFill>
        <p:spPr bwMode="auto">
          <a:xfrm>
            <a:off x="6663162" y="2782019"/>
            <a:ext cx="811828" cy="1507681"/>
          </a:xfrm>
          <a:prstGeom prst="rect">
            <a:avLst/>
          </a:prstGeom>
          <a:noFill/>
          <a:ln w="9525">
            <a:noFill/>
            <a:miter lim="800000"/>
            <a:headEnd/>
            <a:tailEnd/>
          </a:ln>
        </p:spPr>
      </p:pic>
      <p:pic>
        <p:nvPicPr>
          <p:cNvPr id="47111" name="Picture 7"/>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a:off x="4860032" y="3573016"/>
            <a:ext cx="1456072" cy="1456072"/>
          </a:xfrm>
          <a:prstGeom prst="rect">
            <a:avLst/>
          </a:prstGeom>
          <a:noFill/>
          <a:ln w="9525">
            <a:noFill/>
            <a:miter lim="800000"/>
            <a:headEnd/>
            <a:tailEnd/>
          </a:ln>
        </p:spPr>
      </p:pic>
      <p:grpSp>
        <p:nvGrpSpPr>
          <p:cNvPr id="4" name="グループ化 12"/>
          <p:cNvGrpSpPr/>
          <p:nvPr/>
        </p:nvGrpSpPr>
        <p:grpSpPr>
          <a:xfrm>
            <a:off x="2771800" y="4585920"/>
            <a:ext cx="2227321" cy="2056925"/>
            <a:chOff x="2902869" y="4667250"/>
            <a:chExt cx="1994986" cy="1592931"/>
          </a:xfrm>
        </p:grpSpPr>
        <p:pic>
          <p:nvPicPr>
            <p:cNvPr id="47113" name="Picture 9"/>
            <p:cNvPicPr>
              <a:picLocks noChangeAspect="1" noChangeArrowheads="1"/>
            </p:cNvPicPr>
            <p:nvPr/>
          </p:nvPicPr>
          <p:blipFill>
            <a:blip r:embed="rId8" cstate="print"/>
            <a:srcRect/>
            <a:stretch>
              <a:fillRect/>
            </a:stretch>
          </p:blipFill>
          <p:spPr bwMode="auto">
            <a:xfrm>
              <a:off x="2902869" y="5145756"/>
              <a:ext cx="1076325" cy="1114425"/>
            </a:xfrm>
            <a:prstGeom prst="rect">
              <a:avLst/>
            </a:prstGeom>
            <a:noFill/>
            <a:ln w="9525">
              <a:noFill/>
              <a:miter lim="800000"/>
              <a:headEnd/>
              <a:tailEnd/>
            </a:ln>
          </p:spPr>
        </p:pic>
        <p:pic>
          <p:nvPicPr>
            <p:cNvPr id="47112" name="Picture 8"/>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3716755" y="4667250"/>
              <a:ext cx="1181100" cy="1181100"/>
            </a:xfrm>
            <a:prstGeom prst="rect">
              <a:avLst/>
            </a:prstGeom>
            <a:noFill/>
            <a:ln w="9525">
              <a:noFill/>
              <a:miter lim="800000"/>
              <a:headEnd/>
              <a:tailEnd/>
            </a:ln>
          </p:spPr>
        </p:pic>
      </p:grpSp>
      <p:pic>
        <p:nvPicPr>
          <p:cNvPr id="47114" name="Picture 10"/>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445137" y="2302137"/>
            <a:ext cx="1702927" cy="1702927"/>
          </a:xfrm>
          <a:prstGeom prst="rect">
            <a:avLst/>
          </a:prstGeom>
          <a:noFill/>
          <a:ln w="9525">
            <a:noFill/>
            <a:miter lim="800000"/>
            <a:headEnd/>
            <a:tailEnd/>
          </a:ln>
        </p:spPr>
      </p:pic>
      <p:pic>
        <p:nvPicPr>
          <p:cNvPr id="47115" name="Picture 11"/>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a:off x="4788024" y="4619634"/>
            <a:ext cx="1242433" cy="2053466"/>
          </a:xfrm>
          <a:prstGeom prst="rect">
            <a:avLst/>
          </a:prstGeom>
          <a:noFill/>
          <a:ln w="9525">
            <a:noFill/>
            <a:miter lim="800000"/>
            <a:headEnd/>
            <a:tailEnd/>
          </a:ln>
        </p:spPr>
      </p:pic>
      <p:pic>
        <p:nvPicPr>
          <p:cNvPr id="47117" name="Picture 13"/>
          <p:cNvPicPr>
            <a:picLocks noChangeAspect="1" noChangeArrowheads="1"/>
          </p:cNvPicPr>
          <p:nvPr/>
        </p:nvPicPr>
        <p:blipFill>
          <a:blip r:embed="rId12" cstate="print"/>
          <a:srcRect/>
          <a:stretch>
            <a:fillRect/>
          </a:stretch>
        </p:blipFill>
        <p:spPr bwMode="auto">
          <a:xfrm>
            <a:off x="6687081" y="4985639"/>
            <a:ext cx="1248241" cy="1872362"/>
          </a:xfrm>
          <a:prstGeom prst="rect">
            <a:avLst/>
          </a:prstGeom>
          <a:noFill/>
          <a:ln w="9525">
            <a:noFill/>
            <a:miter lim="800000"/>
            <a:headEnd/>
            <a:tailEnd/>
          </a:ln>
        </p:spPr>
      </p:pic>
      <p:pic>
        <p:nvPicPr>
          <p:cNvPr id="47118" name="Picture 14"/>
          <p:cNvPicPr>
            <a:picLocks noChangeAspect="1" noChangeArrowheads="1"/>
          </p:cNvPicPr>
          <p:nvPr/>
        </p:nvPicPr>
        <p:blipFill>
          <a:blip r:embed="rId13" cstate="print"/>
          <a:srcRect/>
          <a:stretch>
            <a:fillRect/>
          </a:stretch>
        </p:blipFill>
        <p:spPr bwMode="auto">
          <a:xfrm>
            <a:off x="7474990" y="2141420"/>
            <a:ext cx="920666" cy="1359588"/>
          </a:xfrm>
          <a:prstGeom prst="rect">
            <a:avLst/>
          </a:prstGeom>
          <a:noFill/>
          <a:ln w="9525">
            <a:noFill/>
            <a:miter lim="800000"/>
            <a:headEnd/>
            <a:tailEnd/>
          </a:ln>
        </p:spPr>
      </p:pic>
      <p:pic>
        <p:nvPicPr>
          <p:cNvPr id="47119" name="Picture 15"/>
          <p:cNvPicPr>
            <a:picLocks noChangeAspect="1" noChangeArrowheads="1"/>
          </p:cNvPicPr>
          <p:nvPr/>
        </p:nvPicPr>
        <p:blipFill>
          <a:blip r:embed="rId14" cstate="print"/>
          <a:srcRect/>
          <a:stretch>
            <a:fillRect/>
          </a:stretch>
        </p:blipFill>
        <p:spPr bwMode="auto">
          <a:xfrm>
            <a:off x="8115991" y="3351771"/>
            <a:ext cx="704481" cy="1493079"/>
          </a:xfrm>
          <a:prstGeom prst="rect">
            <a:avLst/>
          </a:prstGeom>
          <a:noFill/>
          <a:ln w="9525">
            <a:noFill/>
            <a:miter lim="800000"/>
            <a:headEnd/>
            <a:tailEnd/>
          </a:ln>
        </p:spPr>
      </p:pic>
      <p:pic>
        <p:nvPicPr>
          <p:cNvPr id="47120" name="Picture 16"/>
          <p:cNvPicPr>
            <a:picLocks noChangeAspect="1" noChangeArrowheads="1"/>
          </p:cNvPicPr>
          <p:nvPr/>
        </p:nvPicPr>
        <p:blipFill>
          <a:blip r:embed="rId15" cstate="print">
            <a:clrChange>
              <a:clrFrom>
                <a:srgbClr val="FEFEFE"/>
              </a:clrFrom>
              <a:clrTo>
                <a:srgbClr val="FEFEFE">
                  <a:alpha val="0"/>
                </a:srgbClr>
              </a:clrTo>
            </a:clrChange>
          </a:blip>
          <a:srcRect/>
          <a:stretch>
            <a:fillRect/>
          </a:stretch>
        </p:blipFill>
        <p:spPr bwMode="auto">
          <a:xfrm>
            <a:off x="7410400" y="3727301"/>
            <a:ext cx="762000" cy="1285875"/>
          </a:xfrm>
          <a:prstGeom prst="rect">
            <a:avLst/>
          </a:prstGeom>
          <a:noFill/>
          <a:ln w="9525">
            <a:noFill/>
            <a:miter lim="800000"/>
            <a:headEnd/>
            <a:tailEnd/>
          </a:ln>
        </p:spPr>
      </p:pic>
      <p:pic>
        <p:nvPicPr>
          <p:cNvPr id="47121" name="Picture 17"/>
          <p:cNvPicPr>
            <a:picLocks noChangeAspect="1" noChangeArrowheads="1"/>
          </p:cNvPicPr>
          <p:nvPr/>
        </p:nvPicPr>
        <p:blipFill>
          <a:blip r:embed="rId16" cstate="print"/>
          <a:srcRect/>
          <a:stretch>
            <a:fillRect/>
          </a:stretch>
        </p:blipFill>
        <p:spPr bwMode="auto">
          <a:xfrm>
            <a:off x="7783107" y="5093163"/>
            <a:ext cx="1368152" cy="1777319"/>
          </a:xfrm>
          <a:prstGeom prst="rect">
            <a:avLst/>
          </a:prstGeom>
          <a:noFill/>
          <a:ln w="9525">
            <a:noFill/>
            <a:miter lim="800000"/>
            <a:headEnd/>
            <a:tailEnd/>
          </a:ln>
        </p:spPr>
      </p:pic>
      <p:pic>
        <p:nvPicPr>
          <p:cNvPr id="47106" name="Picture 2"/>
          <p:cNvPicPr>
            <a:picLocks noChangeAspect="1" noChangeArrowheads="1"/>
          </p:cNvPicPr>
          <p:nvPr/>
        </p:nvPicPr>
        <p:blipFill>
          <a:blip r:embed="rId17" cstate="print"/>
          <a:srcRect/>
          <a:stretch>
            <a:fillRect/>
          </a:stretch>
        </p:blipFill>
        <p:spPr bwMode="auto">
          <a:xfrm>
            <a:off x="4010533" y="1268760"/>
            <a:ext cx="1713595" cy="1150735"/>
          </a:xfrm>
          <a:prstGeom prst="rect">
            <a:avLst/>
          </a:prstGeom>
          <a:noFill/>
          <a:ln w="9525">
            <a:noFill/>
            <a:miter lim="800000"/>
            <a:headEnd/>
            <a:tailEnd/>
          </a:ln>
        </p:spPr>
      </p:pic>
      <p:pic>
        <p:nvPicPr>
          <p:cNvPr id="47116" name="Picture 12"/>
          <p:cNvPicPr>
            <a:picLocks noChangeAspect="1" noChangeArrowheads="1"/>
          </p:cNvPicPr>
          <p:nvPr/>
        </p:nvPicPr>
        <p:blipFill>
          <a:blip r:embed="rId18" cstate="print"/>
          <a:srcRect/>
          <a:stretch>
            <a:fillRect/>
          </a:stretch>
        </p:blipFill>
        <p:spPr bwMode="auto">
          <a:xfrm>
            <a:off x="6027822" y="4653136"/>
            <a:ext cx="1078686" cy="1702504"/>
          </a:xfrm>
          <a:prstGeom prst="rect">
            <a:avLst/>
          </a:prstGeom>
          <a:noFill/>
          <a:ln w="9525">
            <a:noFill/>
            <a:miter lim="800000"/>
            <a:headEnd/>
            <a:tailEnd/>
          </a:ln>
        </p:spPr>
      </p:pic>
    </p:spTree>
    <p:extLst>
      <p:ext uri="{BB962C8B-B14F-4D97-AF65-F5344CB8AC3E}">
        <p14:creationId xmlns:p14="http://schemas.microsoft.com/office/powerpoint/2010/main" val="11700194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3455</Words>
  <Application>Microsoft Office PowerPoint</Application>
  <PresentationFormat>画面に合わせる (4:3)</PresentationFormat>
  <Paragraphs>488</Paragraphs>
  <Slides>50</Slides>
  <Notes>50</Notes>
  <HiddenSlides>0</HiddenSlides>
  <MMClips>0</MMClips>
  <ScaleCrop>false</ScaleCrop>
  <HeadingPairs>
    <vt:vector size="4" baseType="variant">
      <vt:variant>
        <vt:lpstr>テーマ</vt:lpstr>
      </vt:variant>
      <vt:variant>
        <vt:i4>1</vt:i4>
      </vt:variant>
      <vt:variant>
        <vt:lpstr>スライド タイトル</vt:lpstr>
      </vt:variant>
      <vt:variant>
        <vt:i4>50</vt:i4>
      </vt:variant>
    </vt:vector>
  </HeadingPairs>
  <TitlesOfParts>
    <vt:vector size="51" baseType="lpstr">
      <vt:lpstr>Office テーマ</vt:lpstr>
      <vt:lpstr>第2章 空間データの取得と作成 3. 主題属性の収集</vt:lpstr>
      <vt:lpstr>ここで学ぶこと</vt:lpstr>
      <vt:lpstr>主題属性とは</vt:lpstr>
      <vt:lpstr>現地調査</vt:lpstr>
      <vt:lpstr>現地調査による主題属性の取得</vt:lpstr>
      <vt:lpstr>現地調査による主題属性の収集法</vt:lpstr>
      <vt:lpstr>GNSSによる測位</vt:lpstr>
      <vt:lpstr>GNSS (GPS)</vt:lpstr>
      <vt:lpstr>様々なGNSS（GPS）受信機</vt:lpstr>
      <vt:lpstr>GNSS測量の特徴</vt:lpstr>
      <vt:lpstr>GNSS（GPS）の測位方式</vt:lpstr>
      <vt:lpstr>単独測位</vt:lpstr>
      <vt:lpstr>ディファレンシャル測位（DGPS）</vt:lpstr>
      <vt:lpstr>SBAS （Satellite-Based Augmentation System）</vt:lpstr>
      <vt:lpstr>各地域におけるSBASの運用</vt:lpstr>
      <vt:lpstr>SBAS Availability</vt:lpstr>
      <vt:lpstr>干渉測位</vt:lpstr>
      <vt:lpstr>干渉測位の種類</vt:lpstr>
      <vt:lpstr>電子基準点</vt:lpstr>
      <vt:lpstr>準天頂衛星システム</vt:lpstr>
      <vt:lpstr>GNSSとデジタルカメラの活用</vt:lpstr>
      <vt:lpstr>GPS＋デジカメ</vt:lpstr>
      <vt:lpstr>Geotagging</vt:lpstr>
      <vt:lpstr>ジオタグ画像の表示</vt:lpstr>
      <vt:lpstr>レーザ距離計による地形計測</vt:lpstr>
      <vt:lpstr>レーザ距離計＋DGPS測位</vt:lpstr>
      <vt:lpstr>レーザ計測データの変換</vt:lpstr>
      <vt:lpstr>計測事例 </vt:lpstr>
      <vt:lpstr>空中写真・衛星画像</vt:lpstr>
      <vt:lpstr>空中写真・衛星画像の利用</vt:lpstr>
      <vt:lpstr>空中写真の取得</vt:lpstr>
      <vt:lpstr>空中写真とは</vt:lpstr>
      <vt:lpstr>空中写真測量の手順</vt:lpstr>
      <vt:lpstr>三角測量の原理</vt:lpstr>
      <vt:lpstr>標定</vt:lpstr>
      <vt:lpstr>衛星画像の取得</vt:lpstr>
      <vt:lpstr>衛星画像とは</vt:lpstr>
      <vt:lpstr>衛星リモートセンシングの構成</vt:lpstr>
      <vt:lpstr>受動型センサ</vt:lpstr>
      <vt:lpstr>光学センサによる衛星画像の例： LANSAT-7 ETM+</vt:lpstr>
      <vt:lpstr>能動型センサ</vt:lpstr>
      <vt:lpstr>SAR画像の例： ALOS PALSAR</vt:lpstr>
      <vt:lpstr>空中写真・衛星画像の利用</vt:lpstr>
      <vt:lpstr>空中写真・衛星画像の利用</vt:lpstr>
      <vt:lpstr>土地被覆分類</vt:lpstr>
      <vt:lpstr>植生指標</vt:lpstr>
      <vt:lpstr>地表標高（DSM）</vt:lpstr>
      <vt:lpstr>干渉SAR（InSAR）</vt:lpstr>
      <vt:lpstr>さいごに</vt:lpstr>
      <vt:lpstr>参考文献</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2012-04-02T05:08:37Z</dcterms:created>
  <dcterms:modified xsi:type="dcterms:W3CDTF">2012-04-02T05:10:37Z</dcterms:modified>
  <cp:contentStatus/>
</cp:coreProperties>
</file>