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086" y="-96"/>
      </p:cViewPr>
      <p:guideLst>
        <p:guide orient="horz" pos="2160"/>
        <p:guide pos="2880"/>
      </p:guideLst>
    </p:cSldViewPr>
  </p:slideViewPr>
  <p:notesTextViewPr>
    <p:cViewPr>
      <p:scale>
        <a:sx n="1" d="1"/>
        <a:sy n="1" d="1"/>
      </p:scale>
      <p:origin x="0" y="0"/>
    </p:cViewPr>
  </p:notesTextViewPr>
  <p:notesViewPr>
    <p:cSldViewPr>
      <p:cViewPr varScale="1">
        <p:scale>
          <a:sx n="57" d="100"/>
          <a:sy n="57" d="100"/>
        </p:scale>
        <p:origin x="-2472"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Text Box 1"/>
          <p:cNvSpPr txBox="1">
            <a:spLocks noChangeArrowheads="1"/>
          </p:cNvSpPr>
          <p:nvPr/>
        </p:nvSpPr>
        <p:spPr bwMode="auto">
          <a:xfrm>
            <a:off x="1137443" y="691902"/>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1B36E7-15C6-484F-A72B-22274C91694E}" type="datetimeFigureOut">
              <a:rPr kumimoji="1" lang="ja-JP" altLang="en-US" smtClean="0"/>
              <a:t>2012/4/2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9128DB-7F8C-460E-A02E-41177E7809B0}" type="slidenum">
              <a:rPr kumimoji="1" lang="ja-JP" altLang="en-US" smtClean="0"/>
              <a:t>‹#›</a:t>
            </a:fld>
            <a:endParaRPr kumimoji="1" lang="ja-JP" altLang="en-US"/>
          </a:p>
        </p:txBody>
      </p:sp>
    </p:spTree>
    <p:extLst>
      <p:ext uri="{BB962C8B-B14F-4D97-AF65-F5344CB8AC3E}">
        <p14:creationId xmlns:p14="http://schemas.microsoft.com/office/powerpoint/2010/main" val="39573480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4198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E6CA40-A9C1-4323-9136-44C3C3DD387A}" type="slidenum">
              <a:rPr lang="ja-JP" altLang="en-US" smtClean="0"/>
              <a:pPr fontAlgn="base">
                <a:spcBef>
                  <a:spcPct val="0"/>
                </a:spcBef>
                <a:spcAft>
                  <a:spcPct val="0"/>
                </a:spcAft>
                <a:defRPr/>
              </a:pPr>
              <a:t>1</a:t>
            </a:fld>
            <a:endParaRPr lang="ja-JP"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・各頂点には，出発点からの最短距離が計算される作業変数を割り当てる．頂点ｖに対応する作業変数を </a:t>
            </a:r>
            <a:r>
              <a:rPr lang="en-US" altLang="ja-JP" smtClean="0"/>
              <a:t>d(v) </a:t>
            </a:r>
            <a:r>
              <a:rPr lang="ja-JP" altLang="en-US" smtClean="0"/>
              <a:t>と記す．</a:t>
            </a:r>
            <a:endParaRPr lang="en-US" altLang="ja-JP" smtClean="0"/>
          </a:p>
          <a:p>
            <a:pPr eaLnBrk="1" hangingPunct="1">
              <a:spcBef>
                <a:spcPct val="0"/>
              </a:spcBef>
            </a:pPr>
            <a:r>
              <a:rPr lang="ja-JP" altLang="en-US" smtClean="0"/>
              <a:t>・初期状態では，出発地の値は零（０），その他すべての作業変数の値は無限大（∞）である．</a:t>
            </a:r>
            <a:endParaRPr lang="en-US" altLang="ja-JP" smtClean="0"/>
          </a:p>
        </p:txBody>
      </p:sp>
      <p:sp>
        <p:nvSpPr>
          <p:cNvPr id="4710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D495200-9D52-4690-8A59-B0E34760BF5F}" type="slidenum">
              <a:rPr lang="ja-JP" altLang="en-US" smtClean="0"/>
              <a:pPr fontAlgn="base">
                <a:spcBef>
                  <a:spcPct val="0"/>
                </a:spcBef>
                <a:spcAft>
                  <a:spcPct val="0"/>
                </a:spcAft>
                <a:defRPr/>
              </a:pPr>
              <a:t>10</a:t>
            </a:fld>
            <a:endParaRPr lang="ja-JP"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・作業変数の値の中で最小値を探す．</a:t>
            </a:r>
            <a:endParaRPr lang="en-US" altLang="ja-JP" smtClean="0"/>
          </a:p>
          <a:p>
            <a:pPr eaLnBrk="1" hangingPunct="1">
              <a:spcBef>
                <a:spcPct val="0"/>
              </a:spcBef>
            </a:pPr>
            <a:r>
              <a:rPr lang="ja-JP" altLang="en-US" smtClean="0"/>
              <a:t>・初期状態では，出発地の</a:t>
            </a:r>
            <a:r>
              <a:rPr lang="en-US" altLang="ja-JP" smtClean="0"/>
              <a:t> 0 </a:t>
            </a:r>
            <a:r>
              <a:rPr lang="ja-JP" altLang="en-US" smtClean="0"/>
              <a:t>が最小．この最小値を，最短距離として確定し，赤で記す．</a:t>
            </a:r>
            <a:endParaRPr lang="en-US" altLang="ja-JP" smtClean="0"/>
          </a:p>
          <a:p>
            <a:pPr eaLnBrk="1" hangingPunct="1">
              <a:spcBef>
                <a:spcPct val="0"/>
              </a:spcBef>
            </a:pPr>
            <a:endParaRPr lang="en-US" altLang="ja-JP" smtClean="0"/>
          </a:p>
          <a:p>
            <a:pPr eaLnBrk="1" hangingPunct="1">
              <a:spcBef>
                <a:spcPct val="0"/>
              </a:spcBef>
            </a:pPr>
            <a:r>
              <a:rPr lang="ja-JP" altLang="en-US" smtClean="0"/>
              <a:t>・最短距離が確定した頂点と直接枝で接続している頂点に，その時点での仮の最短距離を与える．その仮の最短距離は，今確定した頂点を経由する経路の経路長が，作業変数の値より小さければ，その値に更新し，大きければ何もしない．</a:t>
            </a:r>
            <a:endParaRPr lang="en-US" altLang="ja-JP" smtClean="0"/>
          </a:p>
          <a:p>
            <a:pPr eaLnBrk="1" hangingPunct="1">
              <a:spcBef>
                <a:spcPct val="0"/>
              </a:spcBef>
            </a:pPr>
            <a:r>
              <a:rPr lang="ja-JP" altLang="en-US" smtClean="0"/>
              <a:t>・ここでは，新宿が６，御茶ノ水が１１，秋葉原が１９となる．</a:t>
            </a:r>
            <a:endParaRPr lang="en-US" altLang="ja-JP" smtClean="0"/>
          </a:p>
          <a:p>
            <a:pPr eaLnBrk="1" hangingPunct="1">
              <a:spcBef>
                <a:spcPct val="0"/>
              </a:spcBef>
            </a:pPr>
            <a:endParaRPr lang="en-US" altLang="ja-JP" smtClean="0"/>
          </a:p>
        </p:txBody>
      </p:sp>
      <p:sp>
        <p:nvSpPr>
          <p:cNvPr id="4710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1252E41-EF86-46C5-A245-132090B39125}" type="slidenum">
              <a:rPr lang="ja-JP" altLang="en-US" smtClean="0"/>
              <a:pPr fontAlgn="base">
                <a:spcBef>
                  <a:spcPct val="0"/>
                </a:spcBef>
                <a:spcAft>
                  <a:spcPct val="0"/>
                </a:spcAft>
                <a:defRPr/>
              </a:pPr>
              <a:t>11</a:t>
            </a:fld>
            <a:endParaRPr lang="ja-JP"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・仮に与えた最短距離の中で最小値を探す．新宿６，御茶ノ水１１，秋葉原１９，東京∞．</a:t>
            </a:r>
            <a:endParaRPr lang="en-US" altLang="ja-JP" smtClean="0"/>
          </a:p>
          <a:p>
            <a:pPr eaLnBrk="1" hangingPunct="1">
              <a:spcBef>
                <a:spcPct val="0"/>
              </a:spcBef>
            </a:pPr>
            <a:endParaRPr lang="en-US" altLang="ja-JP" smtClean="0"/>
          </a:p>
          <a:p>
            <a:pPr eaLnBrk="1" hangingPunct="1">
              <a:spcBef>
                <a:spcPct val="0"/>
              </a:spcBef>
            </a:pPr>
            <a:r>
              <a:rPr lang="ja-JP" altLang="en-US" smtClean="0"/>
              <a:t>・ここでは，新宿の６が最小なので，この値を池袋新宿間の最短距離の確定値として採用する．</a:t>
            </a:r>
            <a:endParaRPr lang="en-US" altLang="ja-JP" smtClean="0"/>
          </a:p>
          <a:p>
            <a:pPr eaLnBrk="1" hangingPunct="1">
              <a:spcBef>
                <a:spcPct val="0"/>
              </a:spcBef>
            </a:pPr>
            <a:r>
              <a:rPr lang="ja-JP" altLang="en-US" smtClean="0"/>
              <a:t>・これで，池袋から新宿までの最短経路長が６であることが分かる．</a:t>
            </a:r>
            <a:endParaRPr lang="en-US" altLang="ja-JP" smtClean="0"/>
          </a:p>
          <a:p>
            <a:pPr eaLnBrk="1" hangingPunct="1">
              <a:spcBef>
                <a:spcPct val="0"/>
              </a:spcBef>
            </a:pPr>
            <a:r>
              <a:rPr lang="ja-JP" altLang="en-US" smtClean="0"/>
              <a:t>・池袋新宿間の枝を太くして確定経路を表現する．</a:t>
            </a:r>
            <a:endParaRPr lang="en-US" altLang="ja-JP" smtClean="0"/>
          </a:p>
          <a:p>
            <a:pPr eaLnBrk="1" hangingPunct="1">
              <a:spcBef>
                <a:spcPct val="0"/>
              </a:spcBef>
            </a:pPr>
            <a:endParaRPr lang="en-US" altLang="ja-JP" smtClean="0"/>
          </a:p>
          <a:p>
            <a:pPr eaLnBrk="1" hangingPunct="1">
              <a:spcBef>
                <a:spcPct val="0"/>
              </a:spcBef>
            </a:pPr>
            <a:r>
              <a:rPr lang="ja-JP" altLang="en-US" smtClean="0"/>
              <a:t>・新宿が確定したので，新宿と直接接続する頂点の仮の距離を更新する．</a:t>
            </a:r>
            <a:endParaRPr lang="en-US" altLang="ja-JP" smtClean="0"/>
          </a:p>
          <a:p>
            <a:pPr eaLnBrk="1" hangingPunct="1">
              <a:spcBef>
                <a:spcPct val="0"/>
              </a:spcBef>
            </a:pPr>
            <a:r>
              <a:rPr lang="ja-JP" altLang="en-US" smtClean="0"/>
              <a:t>・ここでは，御茶ノ水は新宿経由で到達すると，６＋１５＝２１で，１１より大きいので，更新しない．</a:t>
            </a:r>
            <a:endParaRPr lang="en-US" altLang="ja-JP" smtClean="0"/>
          </a:p>
          <a:p>
            <a:pPr eaLnBrk="1" hangingPunct="1">
              <a:spcBef>
                <a:spcPct val="0"/>
              </a:spcBef>
            </a:pPr>
            <a:r>
              <a:rPr lang="ja-JP" altLang="en-US" smtClean="0"/>
              <a:t>・東京は新宿経由で到達すると，６＋２９＝３５で，作業変数の現在値が∞なのでそれよりも小さい．そこで，作業変数の値を更新し，仮の距離を３５とする．</a:t>
            </a:r>
            <a:endParaRPr lang="en-US" altLang="ja-JP" smtClean="0"/>
          </a:p>
          <a:p>
            <a:pPr eaLnBrk="1" hangingPunct="1">
              <a:spcBef>
                <a:spcPct val="0"/>
              </a:spcBef>
            </a:pPr>
            <a:r>
              <a:rPr lang="ja-JP" altLang="en-US" smtClean="0"/>
              <a:t>・この状態で，仮に定めた距離は御茶ノ水が１１，秋葉原が１９，東京が３５である．</a:t>
            </a:r>
            <a:endParaRPr lang="en-US" altLang="ja-JP" smtClean="0"/>
          </a:p>
          <a:p>
            <a:pPr eaLnBrk="1" hangingPunct="1">
              <a:spcBef>
                <a:spcPct val="0"/>
              </a:spcBef>
            </a:pPr>
            <a:r>
              <a:rPr lang="ja-JP" altLang="en-US" smtClean="0"/>
              <a:t>・この中から最小値を探す．</a:t>
            </a:r>
            <a:endParaRPr lang="en-US" altLang="ja-JP" smtClean="0"/>
          </a:p>
          <a:p>
            <a:pPr eaLnBrk="1" hangingPunct="1">
              <a:spcBef>
                <a:spcPct val="0"/>
              </a:spcBef>
            </a:pPr>
            <a:endParaRPr lang="ja-JP" altLang="en-US" smtClean="0"/>
          </a:p>
        </p:txBody>
      </p:sp>
      <p:sp>
        <p:nvSpPr>
          <p:cNvPr id="4710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EA97E40-3095-4212-A9EB-75E0D031A6B1}" type="slidenum">
              <a:rPr lang="ja-JP" altLang="en-US" smtClean="0"/>
              <a:pPr fontAlgn="base">
                <a:spcBef>
                  <a:spcPct val="0"/>
                </a:spcBef>
                <a:spcAft>
                  <a:spcPct val="0"/>
                </a:spcAft>
                <a:defRPr/>
              </a:pPr>
              <a:t>12</a:t>
            </a:fld>
            <a:endParaRPr lang="ja-JP"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・御茶ノ水の１１が最小値なので，これを確定値として定め，この１１を与える枝を太く表現する．</a:t>
            </a:r>
            <a:endParaRPr lang="en-US" altLang="ja-JP" smtClean="0"/>
          </a:p>
          <a:p>
            <a:pPr eaLnBrk="1" hangingPunct="1">
              <a:spcBef>
                <a:spcPct val="0"/>
              </a:spcBef>
            </a:pPr>
            <a:r>
              <a:rPr lang="ja-JP" altLang="en-US" smtClean="0"/>
              <a:t>・御茶ノ水から直接枝で接続する頂点のうち，最短距離が確定していない頂点（太い枝に接続していない頂点）について，仮の距離を更新する．</a:t>
            </a:r>
            <a:endParaRPr lang="en-US" altLang="ja-JP" smtClean="0"/>
          </a:p>
          <a:p>
            <a:pPr eaLnBrk="1" hangingPunct="1">
              <a:spcBef>
                <a:spcPct val="0"/>
              </a:spcBef>
            </a:pPr>
            <a:r>
              <a:rPr lang="ja-JP" altLang="en-US" smtClean="0"/>
              <a:t>・秋葉原は，御茶ノ水経由で到達すると，１１＋２＝１３であり，与えられている仮の距離１９より小さいので，作業変数の値を１３に更新する．</a:t>
            </a:r>
            <a:endParaRPr lang="en-US" altLang="ja-JP" smtClean="0"/>
          </a:p>
          <a:p>
            <a:pPr eaLnBrk="1" hangingPunct="1">
              <a:spcBef>
                <a:spcPct val="0"/>
              </a:spcBef>
            </a:pPr>
            <a:r>
              <a:rPr lang="ja-JP" altLang="en-US" smtClean="0"/>
              <a:t>・東京は，御茶ノ水経由で到達すると，１１＋５＝１６であり，現仮の距離３５より小さいので，１６に更新する．</a:t>
            </a:r>
            <a:endParaRPr lang="en-US" altLang="ja-JP" smtClean="0"/>
          </a:p>
          <a:p>
            <a:pPr eaLnBrk="1" hangingPunct="1">
              <a:spcBef>
                <a:spcPct val="0"/>
              </a:spcBef>
            </a:pPr>
            <a:r>
              <a:rPr lang="ja-JP" altLang="en-US" smtClean="0"/>
              <a:t>・秋葉原１３，東京１６の中から最小値を探す．</a:t>
            </a:r>
          </a:p>
        </p:txBody>
      </p:sp>
      <p:sp>
        <p:nvSpPr>
          <p:cNvPr id="4710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B3B4ED-0920-4A0F-B06E-8090E6BDC7DC}" type="slidenum">
              <a:rPr lang="ja-JP" altLang="en-US" smtClean="0"/>
              <a:pPr fontAlgn="base">
                <a:spcBef>
                  <a:spcPct val="0"/>
                </a:spcBef>
                <a:spcAft>
                  <a:spcPct val="0"/>
                </a:spcAft>
                <a:defRPr/>
              </a:pPr>
              <a:t>13</a:t>
            </a:fld>
            <a:endParaRPr lang="ja-JP"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・秋葉原の１３が最小なので，これを最短距離として確定する．</a:t>
            </a:r>
            <a:endParaRPr lang="en-US" altLang="ja-JP" smtClean="0"/>
          </a:p>
          <a:p>
            <a:pPr eaLnBrk="1" hangingPunct="1">
              <a:spcBef>
                <a:spcPct val="0"/>
              </a:spcBef>
            </a:pPr>
            <a:r>
              <a:rPr lang="ja-JP" altLang="en-US" smtClean="0"/>
              <a:t>・最短距離１３を与える経路は，御茶ノ水と接続する枝経由で与えられるので，</a:t>
            </a:r>
            <a:endParaRPr lang="en-US" altLang="ja-JP" smtClean="0"/>
          </a:p>
          <a:p>
            <a:pPr eaLnBrk="1" hangingPunct="1">
              <a:spcBef>
                <a:spcPct val="0"/>
              </a:spcBef>
            </a:pPr>
            <a:r>
              <a:rPr lang="ja-JP" altLang="en-US" smtClean="0"/>
              <a:t>　御茶ノ水と秋葉原の枝を太表示する．</a:t>
            </a:r>
            <a:endParaRPr lang="en-US" altLang="ja-JP" smtClean="0"/>
          </a:p>
          <a:p>
            <a:pPr eaLnBrk="1" hangingPunct="1">
              <a:spcBef>
                <a:spcPct val="0"/>
              </a:spcBef>
            </a:pPr>
            <a:endParaRPr lang="en-US" altLang="ja-JP" smtClean="0"/>
          </a:p>
          <a:p>
            <a:pPr eaLnBrk="1" hangingPunct="1">
              <a:spcBef>
                <a:spcPct val="0"/>
              </a:spcBef>
            </a:pPr>
            <a:r>
              <a:rPr lang="ja-JP" altLang="en-US" smtClean="0"/>
              <a:t>・秋葉原の最短距離が１３と確定したので，秋葉原と直接枝で接続する頂点の</a:t>
            </a:r>
            <a:endParaRPr lang="en-US" altLang="ja-JP" smtClean="0"/>
          </a:p>
          <a:p>
            <a:pPr eaLnBrk="1" hangingPunct="1">
              <a:spcBef>
                <a:spcPct val="0"/>
              </a:spcBef>
            </a:pPr>
            <a:r>
              <a:rPr lang="ja-JP" altLang="en-US" smtClean="0"/>
              <a:t>　うち，最小距離が確定していない頂点の仮の距離を更新する．</a:t>
            </a:r>
            <a:endParaRPr lang="en-US" altLang="ja-JP" smtClean="0"/>
          </a:p>
          <a:p>
            <a:pPr eaLnBrk="1" hangingPunct="1">
              <a:spcBef>
                <a:spcPct val="0"/>
              </a:spcBef>
            </a:pPr>
            <a:r>
              <a:rPr lang="ja-JP" altLang="en-US" smtClean="0"/>
              <a:t>・東京の仮の距離は１６であるが，秋葉原経由で東京に到達すると，１３＋２＝１５</a:t>
            </a:r>
            <a:endParaRPr lang="en-US" altLang="ja-JP" smtClean="0"/>
          </a:p>
          <a:p>
            <a:pPr eaLnBrk="1" hangingPunct="1">
              <a:spcBef>
                <a:spcPct val="0"/>
              </a:spcBef>
            </a:pPr>
            <a:r>
              <a:rPr lang="ja-JP" altLang="en-US" smtClean="0"/>
              <a:t>　となるので，１５に更新する．</a:t>
            </a:r>
            <a:endParaRPr lang="en-US" altLang="ja-JP" smtClean="0"/>
          </a:p>
          <a:p>
            <a:pPr eaLnBrk="1" hangingPunct="1">
              <a:spcBef>
                <a:spcPct val="0"/>
              </a:spcBef>
            </a:pPr>
            <a:endParaRPr lang="ja-JP" altLang="en-US" smtClean="0"/>
          </a:p>
        </p:txBody>
      </p:sp>
      <p:sp>
        <p:nvSpPr>
          <p:cNvPr id="4710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E7D298-F4BB-4390-AF6F-32CE12E02178}" type="slidenum">
              <a:rPr lang="ja-JP" altLang="en-US" smtClean="0"/>
              <a:pPr fontAlgn="base">
                <a:spcBef>
                  <a:spcPct val="0"/>
                </a:spcBef>
                <a:spcAft>
                  <a:spcPct val="0"/>
                </a:spcAft>
                <a:defRPr/>
              </a:pPr>
              <a:t>14</a:t>
            </a:fld>
            <a:endParaRPr lang="ja-JP"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・仮の距離が与えられている頂点は東京のみであり，最小値は１５であるので，新宿～東京の最短距離は１５</a:t>
            </a:r>
            <a:endParaRPr lang="en-US" altLang="ja-JP" smtClean="0"/>
          </a:p>
          <a:p>
            <a:pPr eaLnBrk="1" hangingPunct="1">
              <a:spcBef>
                <a:spcPct val="0"/>
              </a:spcBef>
            </a:pPr>
            <a:r>
              <a:rPr lang="ja-JP" altLang="en-US" smtClean="0"/>
              <a:t>であることがわかる．</a:t>
            </a:r>
            <a:endParaRPr lang="en-US" altLang="ja-JP" smtClean="0"/>
          </a:p>
          <a:p>
            <a:pPr eaLnBrk="1" hangingPunct="1">
              <a:spcBef>
                <a:spcPct val="0"/>
              </a:spcBef>
            </a:pPr>
            <a:r>
              <a:rPr lang="ja-JP" altLang="en-US" smtClean="0"/>
              <a:t>・この状態で，太い枝で表示されるグラフは頂点を結ぶ「木」構造を成す．</a:t>
            </a:r>
            <a:endParaRPr lang="en-US" altLang="ja-JP" smtClean="0"/>
          </a:p>
          <a:p>
            <a:pPr eaLnBrk="1" hangingPunct="1">
              <a:spcBef>
                <a:spcPct val="0"/>
              </a:spcBef>
            </a:pPr>
            <a:r>
              <a:rPr lang="ja-JP" altLang="en-US" smtClean="0"/>
              <a:t>・この木は，池袋を出発点として，池袋以外のすべての頂点までの最短経路を表す．</a:t>
            </a:r>
          </a:p>
        </p:txBody>
      </p:sp>
      <p:sp>
        <p:nvSpPr>
          <p:cNvPr id="4710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66E55A-ECCC-49F1-8EB2-4390492A93F8}" type="slidenum">
              <a:rPr lang="ja-JP" altLang="en-US" smtClean="0"/>
              <a:pPr fontAlgn="base">
                <a:spcBef>
                  <a:spcPct val="0"/>
                </a:spcBef>
                <a:spcAft>
                  <a:spcPct val="0"/>
                </a:spcAft>
                <a:defRPr/>
              </a:pPr>
              <a:t>15</a:t>
            </a:fld>
            <a:endParaRPr lang="ja-JP"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・以上を形式的に記述する．</a:t>
            </a:r>
            <a:endParaRPr lang="en-US" altLang="ja-JP" smtClean="0"/>
          </a:p>
          <a:p>
            <a:pPr eaLnBrk="1" hangingPunct="1">
              <a:spcBef>
                <a:spcPct val="0"/>
              </a:spcBef>
            </a:pPr>
            <a:r>
              <a:rPr lang="ja-JP" altLang="en-US" smtClean="0"/>
              <a:t>・ダイクストラ法は最短経路を計算する方法として重要．</a:t>
            </a:r>
            <a:endParaRPr lang="en-US" altLang="ja-JP" smtClean="0"/>
          </a:p>
          <a:p>
            <a:pPr eaLnBrk="1" hangingPunct="1">
              <a:spcBef>
                <a:spcPct val="0"/>
              </a:spcBef>
            </a:pPr>
            <a:r>
              <a:rPr lang="ja-JP" altLang="en-US" smtClean="0"/>
              <a:t>・ただし，ダイクストラ法が成立するには，枝の重みが非負であることが必要．</a:t>
            </a:r>
            <a:endParaRPr lang="en-US" altLang="ja-JP" smtClean="0"/>
          </a:p>
          <a:p>
            <a:pPr eaLnBrk="1" hangingPunct="1">
              <a:spcBef>
                <a:spcPct val="0"/>
              </a:spcBef>
            </a:pPr>
            <a:endParaRPr lang="en-US" altLang="ja-JP" smtClean="0"/>
          </a:p>
          <a:p>
            <a:pPr eaLnBrk="1" hangingPunct="1">
              <a:spcBef>
                <a:spcPct val="0"/>
              </a:spcBef>
            </a:pPr>
            <a:r>
              <a:rPr lang="ja-JP" altLang="en-US" smtClean="0"/>
              <a:t>前述したが，</a:t>
            </a:r>
            <a:endParaRPr lang="en-US" altLang="ja-JP" smtClean="0"/>
          </a:p>
          <a:p>
            <a:pPr eaLnBrk="1" hangingPunct="1">
              <a:spcBef>
                <a:spcPct val="0"/>
              </a:spcBef>
            </a:pPr>
            <a:r>
              <a:rPr lang="ja-JP" altLang="en-US" smtClean="0"/>
              <a:t>　　・枝の重みに負のものがある場合には，ベルマン・フォード法などを用いる．</a:t>
            </a:r>
            <a:endParaRPr lang="en-US" altLang="ja-JP" smtClean="0"/>
          </a:p>
          <a:p>
            <a:pPr eaLnBrk="1" hangingPunct="1">
              <a:spcBef>
                <a:spcPct val="0"/>
              </a:spcBef>
            </a:pPr>
            <a:r>
              <a:rPr lang="ja-JP" altLang="en-US" smtClean="0"/>
              <a:t>　　・枝の重みに負のものがある場合の例：</a:t>
            </a:r>
            <a:endParaRPr lang="en-US" altLang="ja-JP" smtClean="0"/>
          </a:p>
          <a:p>
            <a:pPr eaLnBrk="1" hangingPunct="1">
              <a:spcBef>
                <a:spcPct val="0"/>
              </a:spcBef>
            </a:pPr>
            <a:r>
              <a:rPr lang="ja-JP" altLang="en-US" smtClean="0"/>
              <a:t>　　　　距離に比例して料金を支払うような状況を考え，ある区間を乗車すると，特別に報奨金がもらえるようにする．</a:t>
            </a:r>
          </a:p>
        </p:txBody>
      </p:sp>
      <p:sp>
        <p:nvSpPr>
          <p:cNvPr id="4915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4D00F0-6E8F-4CDE-B7E0-CEF2B2FE7B79}" type="slidenum">
              <a:rPr lang="ja-JP" altLang="en-US" smtClean="0"/>
              <a:pPr fontAlgn="base">
                <a:spcBef>
                  <a:spcPct val="0"/>
                </a:spcBef>
                <a:spcAft>
                  <a:spcPct val="0"/>
                </a:spcAft>
                <a:defRPr/>
              </a:pPr>
              <a:t>16</a:t>
            </a:fld>
            <a:endParaRPr lang="ja-JP"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・初期化は，出発点</a:t>
            </a:r>
            <a:r>
              <a:rPr lang="en-US" altLang="ja-JP" smtClean="0"/>
              <a:t>s</a:t>
            </a:r>
            <a:r>
              <a:rPr lang="ja-JP" altLang="en-US" smtClean="0"/>
              <a:t>を除いて，すべての頂点</a:t>
            </a:r>
            <a:r>
              <a:rPr lang="en-US" altLang="ja-JP" smtClean="0"/>
              <a:t>v</a:t>
            </a:r>
            <a:r>
              <a:rPr lang="ja-JP" altLang="en-US" smtClean="0"/>
              <a:t>について　</a:t>
            </a:r>
            <a:r>
              <a:rPr lang="en-US" altLang="ja-JP" smtClean="0"/>
              <a:t>d(v)=</a:t>
            </a:r>
            <a:r>
              <a:rPr lang="ja-JP" altLang="en-US" smtClean="0"/>
              <a:t>∞にすること．</a:t>
            </a:r>
            <a:r>
              <a:rPr lang="en-US" altLang="ja-JP" smtClean="0"/>
              <a:t>d(s)=0 </a:t>
            </a:r>
            <a:r>
              <a:rPr lang="ja-JP" altLang="en-US" smtClean="0"/>
              <a:t>とする．</a:t>
            </a:r>
            <a:endParaRPr lang="en-US" altLang="ja-JP" smtClean="0"/>
          </a:p>
          <a:p>
            <a:pPr eaLnBrk="1" hangingPunct="1">
              <a:spcBef>
                <a:spcPct val="0"/>
              </a:spcBef>
            </a:pPr>
            <a:r>
              <a:rPr lang="ja-JP" altLang="en-US" smtClean="0"/>
              <a:t>・すべての頂点からなる集合</a:t>
            </a:r>
            <a:r>
              <a:rPr lang="en-US" altLang="ja-JP" smtClean="0"/>
              <a:t>Q</a:t>
            </a:r>
            <a:r>
              <a:rPr lang="ja-JP" altLang="en-US" smtClean="0"/>
              <a:t>を用意する．</a:t>
            </a:r>
            <a:endParaRPr lang="en-US" altLang="ja-JP" smtClean="0"/>
          </a:p>
          <a:p>
            <a:pPr eaLnBrk="1" hangingPunct="1">
              <a:spcBef>
                <a:spcPct val="0"/>
              </a:spcBef>
            </a:pPr>
            <a:r>
              <a:rPr lang="ja-JP" altLang="en-US" smtClean="0"/>
              <a:t>・Ｑに含まれる頂点のうち，</a:t>
            </a:r>
            <a:r>
              <a:rPr lang="en-US" altLang="ja-JP" smtClean="0"/>
              <a:t>d(u)</a:t>
            </a:r>
            <a:r>
              <a:rPr lang="ja-JP" altLang="en-US" smtClean="0"/>
              <a:t>が最小となるものを</a:t>
            </a:r>
            <a:r>
              <a:rPr lang="en-US" altLang="ja-JP" smtClean="0"/>
              <a:t>u</a:t>
            </a:r>
            <a:r>
              <a:rPr lang="ja-JP" altLang="en-US" smtClean="0"/>
              <a:t>とする．複数の候補が存在する場合には最小を与える頂点の中から任意に</a:t>
            </a:r>
            <a:r>
              <a:rPr lang="en-US" altLang="ja-JP" smtClean="0"/>
              <a:t>u</a:t>
            </a:r>
            <a:r>
              <a:rPr lang="ja-JP" altLang="en-US" smtClean="0"/>
              <a:t>を選んでよい．</a:t>
            </a:r>
            <a:endParaRPr lang="en-US" altLang="ja-JP" smtClean="0"/>
          </a:p>
          <a:p>
            <a:pPr eaLnBrk="1" hangingPunct="1">
              <a:spcBef>
                <a:spcPct val="0"/>
              </a:spcBef>
            </a:pPr>
            <a:r>
              <a:rPr lang="ja-JP" altLang="en-US" smtClean="0"/>
              <a:t>・一番最初は，</a:t>
            </a:r>
            <a:r>
              <a:rPr lang="en-US" altLang="ja-JP" smtClean="0"/>
              <a:t>u</a:t>
            </a:r>
            <a:r>
              <a:rPr lang="ja-JP" altLang="en-US" smtClean="0"/>
              <a:t>として，出発地</a:t>
            </a:r>
            <a:r>
              <a:rPr lang="en-US" altLang="ja-JP" smtClean="0"/>
              <a:t>s</a:t>
            </a:r>
            <a:r>
              <a:rPr lang="ja-JP" altLang="en-US" smtClean="0"/>
              <a:t>が選ばれるはずである．</a:t>
            </a:r>
            <a:endParaRPr lang="en-US" altLang="ja-JP" smtClean="0"/>
          </a:p>
          <a:p>
            <a:pPr eaLnBrk="1" hangingPunct="1">
              <a:spcBef>
                <a:spcPct val="0"/>
              </a:spcBef>
            </a:pPr>
            <a:r>
              <a:rPr lang="ja-JP" altLang="en-US" smtClean="0"/>
              <a:t>・一般に，ここで選ばれた</a:t>
            </a:r>
            <a:r>
              <a:rPr lang="en-US" altLang="ja-JP" smtClean="0"/>
              <a:t>u</a:t>
            </a:r>
            <a:r>
              <a:rPr lang="ja-JP" altLang="en-US" smtClean="0"/>
              <a:t>については，</a:t>
            </a:r>
            <a:r>
              <a:rPr lang="en-US" altLang="ja-JP" smtClean="0"/>
              <a:t>s</a:t>
            </a:r>
            <a:r>
              <a:rPr lang="ja-JP" altLang="en-US" smtClean="0"/>
              <a:t>から</a:t>
            </a:r>
            <a:r>
              <a:rPr lang="en-US" altLang="ja-JP" smtClean="0"/>
              <a:t>u</a:t>
            </a:r>
            <a:r>
              <a:rPr lang="ja-JP" altLang="en-US" smtClean="0"/>
              <a:t>に至る経路について最短のものの長さが</a:t>
            </a:r>
            <a:r>
              <a:rPr lang="en-US" altLang="ja-JP" smtClean="0"/>
              <a:t>d(u)</a:t>
            </a:r>
            <a:r>
              <a:rPr lang="ja-JP" altLang="en-US" smtClean="0"/>
              <a:t>になっている．</a:t>
            </a:r>
            <a:endParaRPr lang="en-US" altLang="ja-JP" smtClean="0"/>
          </a:p>
          <a:p>
            <a:pPr eaLnBrk="1" hangingPunct="1">
              <a:spcBef>
                <a:spcPct val="0"/>
              </a:spcBef>
            </a:pPr>
            <a:r>
              <a:rPr lang="ja-JP" altLang="en-US" smtClean="0"/>
              <a:t>・ここで，Ｑに含まれる頂点</a:t>
            </a:r>
            <a:r>
              <a:rPr lang="en-US" altLang="ja-JP" smtClean="0"/>
              <a:t>v</a:t>
            </a:r>
            <a:r>
              <a:rPr lang="ja-JP" altLang="en-US" smtClean="0"/>
              <a:t>について，</a:t>
            </a:r>
            <a:r>
              <a:rPr lang="en-US" altLang="ja-JP" smtClean="0"/>
              <a:t>d(v)</a:t>
            </a:r>
            <a:r>
              <a:rPr lang="ja-JP" altLang="en-US" smtClean="0"/>
              <a:t>はＱから取り除かれた頂点を経由して</a:t>
            </a:r>
            <a:r>
              <a:rPr lang="en-US" altLang="ja-JP" smtClean="0"/>
              <a:t>v</a:t>
            </a:r>
            <a:r>
              <a:rPr lang="ja-JP" altLang="en-US" smtClean="0"/>
              <a:t>にたどり着くことができる経路の中で，一番短いものの長さを表している．</a:t>
            </a:r>
            <a:endParaRPr lang="en-US" altLang="ja-JP" smtClean="0"/>
          </a:p>
          <a:p>
            <a:pPr eaLnBrk="1" hangingPunct="1">
              <a:spcBef>
                <a:spcPct val="0"/>
              </a:spcBef>
            </a:pPr>
            <a:r>
              <a:rPr lang="ja-JP" altLang="en-US" smtClean="0"/>
              <a:t>・したがって，</a:t>
            </a:r>
            <a:r>
              <a:rPr lang="en-US" altLang="ja-JP" smtClean="0"/>
              <a:t>d(u)</a:t>
            </a:r>
            <a:r>
              <a:rPr lang="ja-JP" altLang="en-US" smtClean="0"/>
              <a:t>により</a:t>
            </a:r>
            <a:r>
              <a:rPr lang="en-US" altLang="ja-JP" smtClean="0"/>
              <a:t>s</a:t>
            </a:r>
            <a:r>
              <a:rPr lang="ja-JP" altLang="en-US" smtClean="0"/>
              <a:t>から</a:t>
            </a:r>
            <a:r>
              <a:rPr lang="en-US" altLang="ja-JP" smtClean="0"/>
              <a:t>u</a:t>
            </a:r>
            <a:r>
              <a:rPr lang="ja-JP" altLang="en-US" smtClean="0"/>
              <a:t>に至る経路の最短の長さが確定する．</a:t>
            </a:r>
            <a:endParaRPr lang="en-US" altLang="ja-JP" smtClean="0"/>
          </a:p>
          <a:p>
            <a:pPr eaLnBrk="1" hangingPunct="1">
              <a:spcBef>
                <a:spcPct val="0"/>
              </a:spcBef>
            </a:pPr>
            <a:r>
              <a:rPr lang="ja-JP" altLang="en-US" smtClean="0"/>
              <a:t>・すると，</a:t>
            </a:r>
            <a:r>
              <a:rPr lang="en-US" altLang="ja-JP" smtClean="0"/>
              <a:t>s</a:t>
            </a:r>
            <a:r>
              <a:rPr lang="ja-JP" altLang="en-US" smtClean="0"/>
              <a:t>から</a:t>
            </a:r>
            <a:r>
              <a:rPr lang="en-US" altLang="ja-JP" smtClean="0"/>
              <a:t>u</a:t>
            </a:r>
            <a:r>
              <a:rPr lang="ja-JP" altLang="en-US" smtClean="0"/>
              <a:t>を経由して</a:t>
            </a:r>
            <a:r>
              <a:rPr lang="en-US" altLang="ja-JP" smtClean="0"/>
              <a:t>v</a:t>
            </a:r>
            <a:r>
              <a:rPr lang="ja-JP" altLang="en-US" smtClean="0"/>
              <a:t>にたどり着く経路の長さ　</a:t>
            </a:r>
            <a:r>
              <a:rPr lang="en-US" altLang="ja-JP" smtClean="0"/>
              <a:t>d(u)+w(u,v) </a:t>
            </a:r>
            <a:r>
              <a:rPr lang="ja-JP" altLang="en-US" smtClean="0"/>
              <a:t>が，それまでに</a:t>
            </a:r>
            <a:r>
              <a:rPr lang="en-US" altLang="ja-JP" smtClean="0"/>
              <a:t>s</a:t>
            </a:r>
            <a:r>
              <a:rPr lang="ja-JP" altLang="en-US" smtClean="0"/>
              <a:t>から</a:t>
            </a:r>
            <a:r>
              <a:rPr lang="en-US" altLang="ja-JP" smtClean="0"/>
              <a:t>v</a:t>
            </a:r>
            <a:r>
              <a:rPr lang="ja-JP" altLang="en-US" smtClean="0"/>
              <a:t>に至る最短経路長として計算された</a:t>
            </a:r>
            <a:r>
              <a:rPr lang="en-US" altLang="ja-JP" smtClean="0"/>
              <a:t>d(v)</a:t>
            </a:r>
            <a:r>
              <a:rPr lang="ja-JP" altLang="en-US" smtClean="0"/>
              <a:t>と比べて，さらに短ければ，その</a:t>
            </a:r>
            <a:r>
              <a:rPr lang="en-US" altLang="ja-JP" smtClean="0"/>
              <a:t>d(v)</a:t>
            </a:r>
            <a:r>
              <a:rPr lang="ja-JP" altLang="en-US" smtClean="0"/>
              <a:t>の値を</a:t>
            </a:r>
            <a:r>
              <a:rPr lang="en-US" altLang="ja-JP" smtClean="0"/>
              <a:t>d(u)+w(u,v)</a:t>
            </a:r>
            <a:r>
              <a:rPr lang="ja-JP" altLang="en-US" smtClean="0"/>
              <a:t>に更新することができる．</a:t>
            </a:r>
            <a:endParaRPr lang="en-US" altLang="ja-JP" smtClean="0"/>
          </a:p>
          <a:p>
            <a:pPr eaLnBrk="1" hangingPunct="1">
              <a:spcBef>
                <a:spcPct val="0"/>
              </a:spcBef>
            </a:pPr>
            <a:endParaRPr lang="en-US" altLang="ja-JP" smtClean="0"/>
          </a:p>
        </p:txBody>
      </p:sp>
      <p:sp>
        <p:nvSpPr>
          <p:cNvPr id="50180"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18861A-16C2-4C91-8D2F-D0835642526C}" type="slidenum">
              <a:rPr lang="ja-JP" altLang="en-US" smtClean="0"/>
              <a:pPr fontAlgn="base">
                <a:spcBef>
                  <a:spcPct val="0"/>
                </a:spcBef>
                <a:spcAft>
                  <a:spcPct val="0"/>
                </a:spcAft>
                <a:defRPr/>
              </a:pPr>
              <a:t>17</a:t>
            </a:fld>
            <a:endParaRPr lang="ja-JP"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09128DB-7F8C-460E-A02E-41177E7809B0}" type="slidenum">
              <a:rPr kumimoji="1" lang="ja-JP" altLang="en-US" smtClean="0"/>
              <a:t>18</a:t>
            </a:fld>
            <a:endParaRPr kumimoji="1" lang="ja-JP" altLang="en-US"/>
          </a:p>
        </p:txBody>
      </p:sp>
    </p:spTree>
    <p:extLst>
      <p:ext uri="{BB962C8B-B14F-4D97-AF65-F5344CB8AC3E}">
        <p14:creationId xmlns:p14="http://schemas.microsoft.com/office/powerpoint/2010/main" val="27395483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・全ての</a:t>
            </a:r>
            <a:r>
              <a:rPr lang="en-US" altLang="ja-JP" smtClean="0"/>
              <a:t>2</a:t>
            </a:r>
            <a:r>
              <a:rPr lang="ja-JP" altLang="en-US" smtClean="0"/>
              <a:t>頂点間の最短経路を同時に計算する方法</a:t>
            </a:r>
            <a:endParaRPr lang="en-US" altLang="ja-JP" smtClean="0"/>
          </a:p>
          <a:p>
            <a:pPr eaLnBrk="1" hangingPunct="1">
              <a:spcBef>
                <a:spcPct val="0"/>
              </a:spcBef>
            </a:pPr>
            <a:r>
              <a:rPr lang="ja-JP" altLang="en-US" smtClean="0"/>
              <a:t>・行列積に類似の計算方法よりも効率が良く，頂点数 </a:t>
            </a:r>
            <a:r>
              <a:rPr lang="en-US" altLang="ja-JP" smtClean="0"/>
              <a:t>n </a:t>
            </a:r>
            <a:r>
              <a:rPr lang="ja-JP" altLang="en-US" smtClean="0"/>
              <a:t>に対して　</a:t>
            </a:r>
            <a:r>
              <a:rPr lang="en-US" altLang="ja-JP" smtClean="0"/>
              <a:t>O(n^3) </a:t>
            </a:r>
            <a:r>
              <a:rPr lang="ja-JP" altLang="en-US" smtClean="0"/>
              <a:t>で計算される手法．</a:t>
            </a:r>
            <a:endParaRPr lang="en-US" altLang="ja-JP" smtClean="0"/>
          </a:p>
          <a:p>
            <a:pPr eaLnBrk="1" hangingPunct="1">
              <a:spcBef>
                <a:spcPct val="0"/>
              </a:spcBef>
            </a:pPr>
            <a:r>
              <a:rPr lang="ja-JP" altLang="en-US" smtClean="0"/>
              <a:t>・</a:t>
            </a:r>
            <a:r>
              <a:rPr lang="en-US" altLang="ja-JP" smtClean="0"/>
              <a:t>2</a:t>
            </a:r>
            <a:r>
              <a:rPr lang="ja-JP" altLang="en-US" smtClean="0"/>
              <a:t>頂点間の経路のうち，最初は経由頂点が無いもの，すなわち，直接枝で結ばれたものだけを考える．</a:t>
            </a:r>
            <a:endParaRPr lang="en-US" altLang="ja-JP" smtClean="0"/>
          </a:p>
          <a:p>
            <a:pPr eaLnBrk="1" hangingPunct="1">
              <a:spcBef>
                <a:spcPct val="0"/>
              </a:spcBef>
            </a:pPr>
            <a:r>
              <a:rPr lang="ja-JP" altLang="en-US" smtClean="0"/>
              <a:t>・次に，</a:t>
            </a:r>
            <a:r>
              <a:rPr lang="en-US" altLang="ja-JP" smtClean="0"/>
              <a:t>n</a:t>
            </a:r>
            <a:r>
              <a:rPr lang="ja-JP" altLang="en-US" smtClean="0"/>
              <a:t>個の頂点のうち，経由してもよい頂点を</a:t>
            </a:r>
            <a:r>
              <a:rPr lang="en-US" altLang="ja-JP" smtClean="0"/>
              <a:t>1</a:t>
            </a:r>
            <a:r>
              <a:rPr lang="ja-JP" altLang="en-US" smtClean="0"/>
              <a:t>個だけ固定する．その頂点を経由する経路か，直接接続する経路のうち最短のものを考える．</a:t>
            </a:r>
            <a:endParaRPr lang="en-US" altLang="ja-JP" smtClean="0"/>
          </a:p>
          <a:p>
            <a:pPr eaLnBrk="1" hangingPunct="1">
              <a:spcBef>
                <a:spcPct val="0"/>
              </a:spcBef>
            </a:pPr>
            <a:r>
              <a:rPr lang="ja-JP" altLang="en-US" smtClean="0"/>
              <a:t>・以下同様にして，経由してもよい頂点を一つずつ増やして，最終的には全ての頂点を経由可能な頂点集合に設定し，最短経路を考える．</a:t>
            </a:r>
            <a:endParaRPr lang="en-US" altLang="ja-JP" smtClean="0"/>
          </a:p>
          <a:p>
            <a:pPr eaLnBrk="1" hangingPunct="1">
              <a:spcBef>
                <a:spcPct val="0"/>
              </a:spcBef>
            </a:pPr>
            <a:endParaRPr lang="en-US" altLang="ja-JP" smtClean="0"/>
          </a:p>
        </p:txBody>
      </p:sp>
      <p:sp>
        <p:nvSpPr>
          <p:cNvPr id="5120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D88509-5426-487E-AB28-99DA6E9F5FB1}" type="slidenum">
              <a:rPr lang="ja-JP" altLang="en-US" smtClean="0"/>
              <a:pPr fontAlgn="base">
                <a:spcBef>
                  <a:spcPct val="0"/>
                </a:spcBef>
                <a:spcAft>
                  <a:spcPct val="0"/>
                </a:spcAft>
                <a:defRPr/>
              </a:pPr>
              <a:t>19</a:t>
            </a:fld>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・この図は</a:t>
            </a:r>
            <a:r>
              <a:rPr lang="en-US" altLang="ja-JP" smtClean="0"/>
              <a:t>JR</a:t>
            </a:r>
            <a:r>
              <a:rPr lang="ja-JP" altLang="en-US" smtClean="0"/>
              <a:t>山手線と，総武線，東京メトロ丸ノ内線の図である．</a:t>
            </a:r>
            <a:endParaRPr lang="en-US" altLang="ja-JP" smtClean="0"/>
          </a:p>
          <a:p>
            <a:pPr eaLnBrk="1" hangingPunct="1">
              <a:spcBef>
                <a:spcPct val="0"/>
              </a:spcBef>
            </a:pPr>
            <a:r>
              <a:rPr lang="ja-JP" altLang="en-US" smtClean="0"/>
              <a:t>・この図で池袋駅から東京駅へ行く経路を考える．</a:t>
            </a:r>
            <a:endParaRPr lang="en-US" altLang="ja-JP" smtClean="0"/>
          </a:p>
          <a:p>
            <a:pPr eaLnBrk="1" hangingPunct="1">
              <a:spcBef>
                <a:spcPct val="0"/>
              </a:spcBef>
            </a:pPr>
            <a:r>
              <a:rPr lang="ja-JP" altLang="en-US" smtClean="0"/>
              <a:t>・緑は山手線，赤は丸の内線，黄は総武線を表す．（簡単のため，中央線は除いてある．）</a:t>
            </a:r>
            <a:endParaRPr lang="en-US" altLang="ja-JP" smtClean="0"/>
          </a:p>
        </p:txBody>
      </p:sp>
      <p:sp>
        <p:nvSpPr>
          <p:cNvPr id="43012"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065B0A1-5307-40A5-96DD-F5C10A3BE012}" type="slidenum">
              <a:rPr lang="ja-JP" altLang="en-US" smtClean="0"/>
              <a:pPr fontAlgn="base">
                <a:spcBef>
                  <a:spcPct val="0"/>
                </a:spcBef>
                <a:spcAft>
                  <a:spcPct val="0"/>
                </a:spcAft>
                <a:defRPr/>
              </a:pPr>
              <a:t>2</a:t>
            </a:fld>
            <a:endParaRPr lang="ja-JP"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・最初は経由頂点なし，すなわち，直接枝で結ばれた</a:t>
            </a:r>
            <a:r>
              <a:rPr lang="en-US" altLang="ja-JP" smtClean="0"/>
              <a:t>2</a:t>
            </a:r>
            <a:r>
              <a:rPr lang="ja-JP" altLang="en-US" smtClean="0"/>
              <a:t>頂点間の距離 </a:t>
            </a:r>
            <a:r>
              <a:rPr lang="en-US" altLang="ja-JP" smtClean="0"/>
              <a:t>c[i][j] </a:t>
            </a:r>
            <a:r>
              <a:rPr lang="ja-JP" altLang="en-US" smtClean="0"/>
              <a:t>はその枝の重みに一致する．</a:t>
            </a:r>
            <a:endParaRPr lang="en-US" altLang="ja-JP" smtClean="0"/>
          </a:p>
          <a:p>
            <a:pPr eaLnBrk="1" hangingPunct="1">
              <a:spcBef>
                <a:spcPct val="0"/>
              </a:spcBef>
            </a:pPr>
            <a:r>
              <a:rPr lang="ja-JP" altLang="en-US" smtClean="0"/>
              <a:t>・直接枝の無い</a:t>
            </a:r>
            <a:r>
              <a:rPr lang="en-US" altLang="ja-JP" smtClean="0"/>
              <a:t>2</a:t>
            </a:r>
            <a:r>
              <a:rPr lang="ja-JP" altLang="en-US" smtClean="0"/>
              <a:t>頂点間の距離は無限大（∞）．</a:t>
            </a:r>
            <a:endParaRPr lang="en-US" altLang="ja-JP" smtClean="0"/>
          </a:p>
          <a:p>
            <a:pPr eaLnBrk="1" hangingPunct="1">
              <a:spcBef>
                <a:spcPct val="0"/>
              </a:spcBef>
            </a:pPr>
            <a:r>
              <a:rPr lang="ja-JP" altLang="en-US" smtClean="0"/>
              <a:t>・</a:t>
            </a:r>
            <a:r>
              <a:rPr lang="en-US" altLang="ja-JP" smtClean="0"/>
              <a:t>i</a:t>
            </a:r>
            <a:r>
              <a:rPr lang="ja-JP" altLang="en-US" smtClean="0"/>
              <a:t>と</a:t>
            </a:r>
            <a:r>
              <a:rPr lang="en-US" altLang="ja-JP" smtClean="0"/>
              <a:t>j</a:t>
            </a:r>
            <a:r>
              <a:rPr lang="ja-JP" altLang="en-US" smtClean="0"/>
              <a:t>が一致する場合の距離は０とする：</a:t>
            </a:r>
            <a:r>
              <a:rPr lang="en-US" altLang="ja-JP" smtClean="0"/>
              <a:t> c0[i][i]=0.</a:t>
            </a:r>
          </a:p>
          <a:p>
            <a:pPr eaLnBrk="1" hangingPunct="1">
              <a:spcBef>
                <a:spcPct val="0"/>
              </a:spcBef>
            </a:pPr>
            <a:r>
              <a:rPr lang="en-US" altLang="ja-JP" smtClean="0"/>
              <a:t> </a:t>
            </a:r>
          </a:p>
          <a:p>
            <a:pPr eaLnBrk="1" hangingPunct="1">
              <a:spcBef>
                <a:spcPct val="0"/>
              </a:spcBef>
            </a:pPr>
            <a:r>
              <a:rPr lang="ja-JP" altLang="en-US" smtClean="0"/>
              <a:t>・次に，</a:t>
            </a:r>
            <a:r>
              <a:rPr lang="en-US" altLang="ja-JP" smtClean="0"/>
              <a:t>v_1 </a:t>
            </a:r>
            <a:r>
              <a:rPr lang="ja-JP" altLang="en-US" smtClean="0"/>
              <a:t>だけを経由可能な経路を考える．</a:t>
            </a:r>
            <a:r>
              <a:rPr lang="en-US" altLang="ja-JP" smtClean="0"/>
              <a:t> </a:t>
            </a:r>
            <a:r>
              <a:rPr lang="ja-JP" altLang="en-US" smtClean="0"/>
              <a:t>頂点 </a:t>
            </a:r>
            <a:r>
              <a:rPr lang="en-US" altLang="ja-JP" smtClean="0"/>
              <a:t>v_i </a:t>
            </a:r>
            <a:r>
              <a:rPr lang="ja-JP" altLang="en-US" smtClean="0"/>
              <a:t>と </a:t>
            </a:r>
            <a:r>
              <a:rPr lang="en-US" altLang="ja-JP" smtClean="0"/>
              <a:t>v_j </a:t>
            </a:r>
            <a:r>
              <a:rPr lang="ja-JP" altLang="en-US" smtClean="0"/>
              <a:t>とは全ての </a:t>
            </a:r>
            <a:r>
              <a:rPr lang="en-US" altLang="ja-JP" smtClean="0"/>
              <a:t>i, j </a:t>
            </a:r>
            <a:r>
              <a:rPr lang="ja-JP" altLang="en-US" smtClean="0"/>
              <a:t>を動くから，</a:t>
            </a:r>
            <a:r>
              <a:rPr lang="en-US" altLang="ja-JP" smtClean="0"/>
              <a:t>c1[i][j]=min( c0[i][j], c0[i][1]+c0[1][j] ) </a:t>
            </a:r>
            <a:r>
              <a:rPr lang="ja-JP" altLang="en-US" smtClean="0"/>
              <a:t>が成立する．</a:t>
            </a:r>
            <a:endParaRPr lang="en-US" altLang="ja-JP" smtClean="0"/>
          </a:p>
          <a:p>
            <a:pPr eaLnBrk="1" hangingPunct="1">
              <a:spcBef>
                <a:spcPct val="0"/>
              </a:spcBef>
            </a:pPr>
            <a:r>
              <a:rPr lang="ja-JP" altLang="en-US" smtClean="0"/>
              <a:t>・次に，</a:t>
            </a:r>
            <a:r>
              <a:rPr lang="en-US" altLang="ja-JP" smtClean="0"/>
              <a:t>v_1 </a:t>
            </a:r>
            <a:r>
              <a:rPr lang="ja-JP" altLang="en-US" smtClean="0"/>
              <a:t>および </a:t>
            </a:r>
            <a:r>
              <a:rPr lang="en-US" altLang="ja-JP" smtClean="0"/>
              <a:t>v_2 </a:t>
            </a:r>
            <a:r>
              <a:rPr lang="ja-JP" altLang="en-US" smtClean="0"/>
              <a:t>のどちらかあるいは両方経由可能，あるいは両方経由しない，ような経路について考える．</a:t>
            </a:r>
            <a:endParaRPr lang="en-US" altLang="ja-JP" smtClean="0"/>
          </a:p>
          <a:p>
            <a:pPr eaLnBrk="1" hangingPunct="1">
              <a:spcBef>
                <a:spcPct val="0"/>
              </a:spcBef>
            </a:pPr>
            <a:r>
              <a:rPr lang="ja-JP" altLang="en-US" smtClean="0"/>
              <a:t>　頂点 </a:t>
            </a:r>
            <a:r>
              <a:rPr lang="en-US" altLang="ja-JP" smtClean="0"/>
              <a:t>v_i </a:t>
            </a:r>
            <a:r>
              <a:rPr lang="ja-JP" altLang="en-US" smtClean="0"/>
              <a:t>と </a:t>
            </a:r>
            <a:r>
              <a:rPr lang="en-US" altLang="ja-JP" smtClean="0"/>
              <a:t>v_j </a:t>
            </a:r>
            <a:r>
              <a:rPr lang="ja-JP" altLang="en-US" smtClean="0"/>
              <a:t>とは全ての</a:t>
            </a:r>
            <a:r>
              <a:rPr lang="en-US" altLang="ja-JP" smtClean="0"/>
              <a:t>i,j</a:t>
            </a:r>
            <a:r>
              <a:rPr lang="ja-JP" altLang="en-US" smtClean="0"/>
              <a:t>を動くから，</a:t>
            </a:r>
            <a:r>
              <a:rPr lang="en-US" altLang="ja-JP" smtClean="0"/>
              <a:t>c2[i][j]=min( c1[i][j],  c1[i][2]+c1[2][j]  </a:t>
            </a:r>
            <a:r>
              <a:rPr lang="ja-JP" altLang="en-US" smtClean="0"/>
              <a:t>が成立する．</a:t>
            </a:r>
            <a:endParaRPr lang="en-US" altLang="ja-JP" smtClean="0"/>
          </a:p>
          <a:p>
            <a:pPr eaLnBrk="1" hangingPunct="1">
              <a:spcBef>
                <a:spcPct val="0"/>
              </a:spcBef>
            </a:pPr>
            <a:endParaRPr lang="en-US" altLang="ja-JP" smtClean="0"/>
          </a:p>
          <a:p>
            <a:pPr eaLnBrk="1" hangingPunct="1">
              <a:spcBef>
                <a:spcPct val="0"/>
              </a:spcBef>
            </a:pPr>
            <a:r>
              <a:rPr lang="ja-JP" altLang="en-US" smtClean="0"/>
              <a:t>・</a:t>
            </a:r>
            <a:r>
              <a:rPr lang="en-US" altLang="ja-JP" smtClean="0"/>
              <a:t>v_i </a:t>
            </a:r>
            <a:r>
              <a:rPr lang="ja-JP" altLang="en-US" smtClean="0"/>
              <a:t>と </a:t>
            </a:r>
            <a:r>
              <a:rPr lang="en-US" altLang="ja-JP" smtClean="0"/>
              <a:t>v_2 </a:t>
            </a:r>
            <a:r>
              <a:rPr lang="ja-JP" altLang="en-US" smtClean="0"/>
              <a:t>を結ぶ経路のうち，直接接続する経路と，</a:t>
            </a:r>
            <a:r>
              <a:rPr lang="en-US" altLang="ja-JP" smtClean="0"/>
              <a:t>v_1</a:t>
            </a:r>
            <a:r>
              <a:rPr lang="ja-JP" altLang="en-US" smtClean="0"/>
              <a:t>を経由するとどちらか小さい方が，</a:t>
            </a:r>
            <a:r>
              <a:rPr lang="en-US" altLang="ja-JP" smtClean="0"/>
              <a:t>c1[i][2] </a:t>
            </a:r>
            <a:r>
              <a:rPr lang="ja-JP" altLang="en-US" smtClean="0"/>
              <a:t>に計算させていること，および，</a:t>
            </a:r>
            <a:r>
              <a:rPr lang="en-US" altLang="ja-JP" smtClean="0"/>
              <a:t>v_2 </a:t>
            </a:r>
            <a:r>
              <a:rPr lang="ja-JP" altLang="en-US" smtClean="0"/>
              <a:t>と </a:t>
            </a:r>
            <a:r>
              <a:rPr lang="en-US" altLang="ja-JP" smtClean="0"/>
              <a:t>v_j </a:t>
            </a:r>
            <a:r>
              <a:rPr lang="ja-JP" altLang="en-US" smtClean="0"/>
              <a:t>を結ぶ経路のうち，直接接続するものと</a:t>
            </a:r>
            <a:r>
              <a:rPr lang="en-US" altLang="ja-JP" smtClean="0"/>
              <a:t>v_1</a:t>
            </a:r>
            <a:r>
              <a:rPr lang="ja-JP" altLang="en-US" smtClean="0"/>
              <a:t>を経由するものと比較して小さい方の距離が　</a:t>
            </a:r>
            <a:r>
              <a:rPr lang="en-US" altLang="ja-JP" smtClean="0"/>
              <a:t>c1[2][j] </a:t>
            </a:r>
            <a:r>
              <a:rPr lang="ja-JP" altLang="en-US" smtClean="0"/>
              <a:t>に計算されてることに注意．</a:t>
            </a:r>
            <a:endParaRPr lang="en-US" altLang="ja-JP" smtClean="0"/>
          </a:p>
          <a:p>
            <a:pPr eaLnBrk="1" hangingPunct="1">
              <a:spcBef>
                <a:spcPct val="0"/>
              </a:spcBef>
            </a:pPr>
            <a:endParaRPr lang="en-US" altLang="ja-JP" smtClean="0"/>
          </a:p>
          <a:p>
            <a:pPr eaLnBrk="1" hangingPunct="1">
              <a:spcBef>
                <a:spcPct val="0"/>
              </a:spcBef>
            </a:pPr>
            <a:endParaRPr lang="en-US" altLang="ja-JP" smtClean="0"/>
          </a:p>
        </p:txBody>
      </p:sp>
      <p:sp>
        <p:nvSpPr>
          <p:cNvPr id="5120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081BD4-F811-4137-986C-09BE2BAF2F90}" type="slidenum">
              <a:rPr lang="ja-JP" altLang="en-US" smtClean="0"/>
              <a:pPr fontAlgn="base">
                <a:spcBef>
                  <a:spcPct val="0"/>
                </a:spcBef>
                <a:spcAft>
                  <a:spcPct val="0"/>
                </a:spcAft>
                <a:defRPr/>
              </a:pPr>
              <a:t>20</a:t>
            </a:fld>
            <a:endParaRPr lang="ja-JP"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a:t>
            </a:r>
            <a:r>
              <a:rPr lang="en-US" altLang="ja-JP" smtClean="0"/>
              <a:t>v_i </a:t>
            </a:r>
            <a:r>
              <a:rPr lang="ja-JP" altLang="en-US" smtClean="0"/>
              <a:t>と </a:t>
            </a:r>
            <a:r>
              <a:rPr lang="en-US" altLang="ja-JP" smtClean="0"/>
              <a:t>v_k </a:t>
            </a:r>
            <a:r>
              <a:rPr lang="ja-JP" altLang="en-US" smtClean="0"/>
              <a:t>を結ぶ経路のうち，直接接続する経路と，</a:t>
            </a:r>
            <a:r>
              <a:rPr lang="en-US" altLang="ja-JP" smtClean="0"/>
              <a:t>v_1, v_2, …, v_k-1 </a:t>
            </a:r>
            <a:r>
              <a:rPr lang="ja-JP" altLang="en-US" smtClean="0"/>
              <a:t>を経由するものの最小値が </a:t>
            </a:r>
            <a:r>
              <a:rPr lang="en-US" altLang="ja-JP" smtClean="0"/>
              <a:t>c(k-1)[i][k] </a:t>
            </a:r>
            <a:r>
              <a:rPr lang="ja-JP" altLang="en-US" smtClean="0"/>
              <a:t>に計算させている．</a:t>
            </a:r>
            <a:endParaRPr lang="en-US" altLang="ja-JP" smtClean="0"/>
          </a:p>
          <a:p>
            <a:pPr eaLnBrk="1" hangingPunct="1">
              <a:spcBef>
                <a:spcPct val="0"/>
              </a:spcBef>
            </a:pPr>
            <a:r>
              <a:rPr lang="ja-JP" altLang="en-US" smtClean="0"/>
              <a:t>・</a:t>
            </a:r>
            <a:r>
              <a:rPr lang="en-US" altLang="ja-JP" smtClean="0"/>
              <a:t>v_k </a:t>
            </a:r>
            <a:r>
              <a:rPr lang="ja-JP" altLang="en-US" smtClean="0"/>
              <a:t>と </a:t>
            </a:r>
            <a:r>
              <a:rPr lang="en-US" altLang="ja-JP" smtClean="0"/>
              <a:t>v_j </a:t>
            </a:r>
            <a:r>
              <a:rPr lang="ja-JP" altLang="en-US" smtClean="0"/>
              <a:t>を結ぶ経路のうち，直接接続する経路と，</a:t>
            </a:r>
            <a:r>
              <a:rPr lang="en-US" altLang="ja-JP" smtClean="0"/>
              <a:t>v_1, v_2, …, v_k-1 </a:t>
            </a:r>
            <a:r>
              <a:rPr lang="ja-JP" altLang="en-US" smtClean="0"/>
              <a:t>を経由するものの最小値が </a:t>
            </a:r>
            <a:r>
              <a:rPr lang="en-US" altLang="ja-JP" smtClean="0"/>
              <a:t>c(k-1)[k][j] </a:t>
            </a:r>
            <a:r>
              <a:rPr lang="ja-JP" altLang="en-US" smtClean="0"/>
              <a:t>に計算されている．</a:t>
            </a:r>
            <a:endParaRPr lang="en-US" altLang="ja-JP" smtClean="0"/>
          </a:p>
          <a:p>
            <a:pPr eaLnBrk="1" hangingPunct="1">
              <a:spcBef>
                <a:spcPct val="0"/>
              </a:spcBef>
            </a:pPr>
            <a:r>
              <a:rPr lang="ja-JP" altLang="en-US" smtClean="0"/>
              <a:t>・したがって，</a:t>
            </a:r>
            <a:r>
              <a:rPr lang="en-US" altLang="ja-JP" smtClean="0"/>
              <a:t>v_i </a:t>
            </a:r>
            <a:r>
              <a:rPr lang="ja-JP" altLang="en-US" smtClean="0"/>
              <a:t>と </a:t>
            </a:r>
            <a:r>
              <a:rPr lang="en-US" altLang="ja-JP" smtClean="0"/>
              <a:t>v_j </a:t>
            </a:r>
            <a:r>
              <a:rPr lang="ja-JP" altLang="en-US" smtClean="0"/>
              <a:t>を結ぶ経路のうち，</a:t>
            </a:r>
            <a:r>
              <a:rPr lang="en-US" altLang="ja-JP" smtClean="0"/>
              <a:t>v_1, v_2, …, v_k-1, v_k </a:t>
            </a:r>
            <a:r>
              <a:rPr lang="ja-JP" altLang="en-US" smtClean="0"/>
              <a:t>を経由するものの最小値はスライドの式で与えられることがわかる．</a:t>
            </a:r>
            <a:endParaRPr lang="en-US" altLang="ja-JP" smtClean="0"/>
          </a:p>
        </p:txBody>
      </p:sp>
      <p:sp>
        <p:nvSpPr>
          <p:cNvPr id="5120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6F59A0-3E03-4D2B-B047-24BF819AD030}" type="slidenum">
              <a:rPr lang="ja-JP" altLang="en-US" smtClean="0"/>
              <a:pPr fontAlgn="base">
                <a:spcBef>
                  <a:spcPct val="0"/>
                </a:spcBef>
                <a:spcAft>
                  <a:spcPct val="0"/>
                </a:spcAft>
                <a:defRPr/>
              </a:pPr>
              <a:t>21</a:t>
            </a:fld>
            <a:endParaRPr lang="ja-JP"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・例として挙げた鉄道網をグラフとして表現すると，このようになる．</a:t>
            </a:r>
          </a:p>
        </p:txBody>
      </p:sp>
      <p:sp>
        <p:nvSpPr>
          <p:cNvPr id="5222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189FA92-0882-475E-985D-067A4537BEFA}" type="slidenum">
              <a:rPr lang="ja-JP" altLang="en-US" smtClean="0"/>
              <a:pPr fontAlgn="base">
                <a:spcBef>
                  <a:spcPct val="0"/>
                </a:spcBef>
                <a:spcAft>
                  <a:spcPct val="0"/>
                </a:spcAft>
                <a:defRPr/>
              </a:pPr>
              <a:t>22</a:t>
            </a:fld>
            <a:endParaRPr lang="ja-JP"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09128DB-7F8C-460E-A02E-41177E7809B0}" type="slidenum">
              <a:rPr kumimoji="1" lang="ja-JP" altLang="en-US" smtClean="0"/>
              <a:t>23</a:t>
            </a:fld>
            <a:endParaRPr kumimoji="1" lang="ja-JP" altLang="en-US"/>
          </a:p>
        </p:txBody>
      </p:sp>
    </p:spTree>
    <p:extLst>
      <p:ext uri="{BB962C8B-B14F-4D97-AF65-F5344CB8AC3E}">
        <p14:creationId xmlns:p14="http://schemas.microsoft.com/office/powerpoint/2010/main" val="30784920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・新宿と秋葉原は直結していない</a:t>
            </a:r>
            <a:endParaRPr lang="en-US" altLang="ja-JP" smtClean="0"/>
          </a:p>
          <a:p>
            <a:pPr eaLnBrk="1" hangingPunct="1">
              <a:spcBef>
                <a:spcPct val="0"/>
              </a:spcBef>
            </a:pPr>
            <a:r>
              <a:rPr lang="ja-JP" altLang="en-US" smtClean="0"/>
              <a:t>　　しかし，</a:t>
            </a:r>
            <a:endParaRPr lang="en-US" altLang="ja-JP" smtClean="0"/>
          </a:p>
          <a:p>
            <a:pPr eaLnBrk="1" hangingPunct="1">
              <a:spcBef>
                <a:spcPct val="0"/>
              </a:spcBef>
            </a:pPr>
            <a:r>
              <a:rPr lang="ja-JP" altLang="en-US" smtClean="0"/>
              <a:t>新宿→池袋，池袋→秋葉原と池袋</a:t>
            </a:r>
            <a:endParaRPr lang="en-US" altLang="ja-JP" smtClean="0"/>
          </a:p>
          <a:p>
            <a:pPr eaLnBrk="1" hangingPunct="1">
              <a:spcBef>
                <a:spcPct val="0"/>
              </a:spcBef>
            </a:pPr>
            <a:r>
              <a:rPr lang="ja-JP" altLang="en-US" smtClean="0"/>
              <a:t>経由で経路が存在するので </a:t>
            </a:r>
            <a:r>
              <a:rPr lang="en-US" altLang="ja-JP" smtClean="0"/>
              <a:t>c0 </a:t>
            </a:r>
            <a:r>
              <a:rPr lang="ja-JP" altLang="en-US" smtClean="0"/>
              <a:t>で∞であったところが，</a:t>
            </a:r>
            <a:r>
              <a:rPr lang="en-US" altLang="ja-JP" smtClean="0"/>
              <a:t>6+11=25 </a:t>
            </a:r>
            <a:r>
              <a:rPr lang="ja-JP" altLang="en-US" smtClean="0"/>
              <a:t>に更新される．</a:t>
            </a:r>
            <a:endParaRPr lang="en-US" altLang="ja-JP" smtClean="0"/>
          </a:p>
          <a:p>
            <a:pPr eaLnBrk="1" hangingPunct="1">
              <a:spcBef>
                <a:spcPct val="0"/>
              </a:spcBef>
            </a:pPr>
            <a:endParaRPr lang="en-US" altLang="ja-JP" smtClean="0"/>
          </a:p>
          <a:p>
            <a:pPr eaLnBrk="1" hangingPunct="1">
              <a:spcBef>
                <a:spcPct val="0"/>
              </a:spcBef>
            </a:pPr>
            <a:r>
              <a:rPr lang="ja-JP" altLang="en-US" smtClean="0"/>
              <a:t>・逆方向　秋葉原→池袋，池袋→新宿も同様に </a:t>
            </a:r>
            <a:r>
              <a:rPr lang="en-US" altLang="ja-JP" smtClean="0"/>
              <a:t>25 </a:t>
            </a:r>
            <a:r>
              <a:rPr lang="ja-JP" altLang="en-US" smtClean="0"/>
              <a:t>に更新される．</a:t>
            </a:r>
            <a:endParaRPr lang="en-US" altLang="ja-JP" smtClean="0"/>
          </a:p>
          <a:p>
            <a:pPr eaLnBrk="1" hangingPunct="1">
              <a:spcBef>
                <a:spcPct val="0"/>
              </a:spcBef>
            </a:pPr>
            <a:endParaRPr lang="ja-JP" altLang="en-US" smtClean="0"/>
          </a:p>
        </p:txBody>
      </p:sp>
      <p:sp>
        <p:nvSpPr>
          <p:cNvPr id="53252"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2A49CD-62D6-40CB-835D-B310FFECECFB}" type="slidenum">
              <a:rPr lang="ja-JP" altLang="en-US" smtClean="0"/>
              <a:pPr fontAlgn="base">
                <a:spcBef>
                  <a:spcPct val="0"/>
                </a:spcBef>
                <a:spcAft>
                  <a:spcPct val="0"/>
                </a:spcAft>
                <a:defRPr/>
              </a:pPr>
              <a:t>24</a:t>
            </a:fld>
            <a:endParaRPr lang="ja-JP"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smtClean="0"/>
              <a:t>・</a:t>
            </a:r>
            <a:r>
              <a:rPr lang="en-US" altLang="ja-JP" smtClean="0"/>
              <a:t>c1</a:t>
            </a:r>
            <a:r>
              <a:rPr lang="ja-JP" altLang="en-US" smtClean="0"/>
              <a:t>では，池袋→東京は，先の池袋を経由地にしても直結していないので，∞であった．</a:t>
            </a:r>
            <a:endParaRPr lang="en-US" altLang="ja-JP" smtClean="0"/>
          </a:p>
          <a:p>
            <a:r>
              <a:rPr lang="ja-JP" altLang="en-US" smtClean="0"/>
              <a:t>・</a:t>
            </a:r>
            <a:r>
              <a:rPr lang="en-US" altLang="ja-JP" smtClean="0"/>
              <a:t>c2</a:t>
            </a:r>
            <a:r>
              <a:rPr lang="ja-JP" altLang="en-US" smtClean="0"/>
              <a:t>では，</a:t>
            </a:r>
            <a:r>
              <a:rPr lang="en-US" altLang="ja-JP" smtClean="0"/>
              <a:t>c1</a:t>
            </a:r>
            <a:r>
              <a:rPr lang="ja-JP" altLang="en-US" smtClean="0"/>
              <a:t>の表で新宿を経由すると，池袋→新宿６，新宿→東京２９であるから，６＋２９＝３５になる．</a:t>
            </a:r>
            <a:endParaRPr lang="en-US" altLang="ja-JP" smtClean="0"/>
          </a:p>
          <a:p>
            <a:r>
              <a:rPr lang="ja-JP" altLang="en-US" smtClean="0"/>
              <a:t>・そのほかは変わらず．</a:t>
            </a:r>
            <a:endParaRPr lang="en-US" altLang="ja-JP" smtClean="0"/>
          </a:p>
          <a:p>
            <a:endParaRPr lang="en-US" altLang="ja-JP" smtClean="0"/>
          </a:p>
          <a:p>
            <a:r>
              <a:rPr lang="ja-JP" altLang="en-US" smtClean="0"/>
              <a:t>・逆方向　東京→新宿，新宿→池袋も同様．</a:t>
            </a:r>
          </a:p>
        </p:txBody>
      </p:sp>
      <p:sp>
        <p:nvSpPr>
          <p:cNvPr id="4" name="スライド番号プレースホルダ 3"/>
          <p:cNvSpPr>
            <a:spLocks noGrp="1"/>
          </p:cNvSpPr>
          <p:nvPr>
            <p:ph type="sldNum" sz="quarter" idx="5"/>
          </p:nvPr>
        </p:nvSpPr>
        <p:spPr/>
        <p:txBody>
          <a:bodyPr/>
          <a:lstStyle/>
          <a:p>
            <a:pPr>
              <a:defRPr/>
            </a:pPr>
            <a:fld id="{A41C1CCE-073F-4EC4-92B8-DC24B5896B59}" type="slidenum">
              <a:rPr lang="ja-JP" altLang="en-US" smtClean="0"/>
              <a:pPr>
                <a:defRPr/>
              </a:pPr>
              <a:t>25</a:t>
            </a:fld>
            <a:endParaRPr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smtClean="0"/>
              <a:t>・さらに，池袋，新宿に加えて御茶ノ水を経由可能とすると，池袋→秋葉原，池袋→東京，新宿→秋葉原，新宿→東京が</a:t>
            </a:r>
            <a:endParaRPr lang="en-US" altLang="ja-JP" smtClean="0"/>
          </a:p>
          <a:p>
            <a:r>
              <a:rPr lang="ja-JP" altLang="en-US" smtClean="0"/>
              <a:t>　更新できる．</a:t>
            </a:r>
            <a:endParaRPr lang="en-US" altLang="ja-JP" smtClean="0"/>
          </a:p>
          <a:p>
            <a:r>
              <a:rPr lang="ja-JP" altLang="en-US" smtClean="0"/>
              <a:t>・池袋→秋葉原は，池袋→御茶ノ水１１，御茶ノ水→秋葉原２であるから，１１＋２＝１３であり，１９より小さいので，更新．</a:t>
            </a:r>
            <a:endParaRPr lang="en-US" altLang="ja-JP" smtClean="0"/>
          </a:p>
          <a:p>
            <a:r>
              <a:rPr lang="ja-JP" altLang="en-US" smtClean="0"/>
              <a:t>・池袋→東京は，池袋→御茶ノ水１１，御茶ノ水→東京５であるから，１１＋５＝１６である，３５より小さいので，更新．</a:t>
            </a:r>
            <a:endParaRPr lang="en-US" altLang="ja-JP" smtClean="0"/>
          </a:p>
          <a:p>
            <a:r>
              <a:rPr lang="ja-JP" altLang="en-US" smtClean="0"/>
              <a:t>・新宿→秋葉原は，新宿→御茶ノ水１５，御茶ノ水→秋葉原２であるから，１５＋２＝１７であり，２５より小さいので，更新．</a:t>
            </a:r>
            <a:endParaRPr lang="en-US" altLang="ja-JP" smtClean="0"/>
          </a:p>
          <a:p>
            <a:r>
              <a:rPr lang="ja-JP" altLang="en-US" smtClean="0"/>
              <a:t>・新宿→東京は，新宿→御茶ノ水１５，御茶ノ水→東京５であるから，１５＋５＝２０であり，２９より小さいので，更新．</a:t>
            </a:r>
            <a:endParaRPr lang="en-US" altLang="ja-JP" smtClean="0"/>
          </a:p>
          <a:p>
            <a:endParaRPr lang="en-US" altLang="ja-JP" smtClean="0"/>
          </a:p>
          <a:p>
            <a:r>
              <a:rPr lang="ja-JP" altLang="en-US" smtClean="0"/>
              <a:t>・逆方向も同様</a:t>
            </a:r>
            <a:endParaRPr lang="en-US" altLang="ja-JP" smtClean="0"/>
          </a:p>
          <a:p>
            <a:endParaRPr lang="ja-JP" altLang="en-US" smtClean="0"/>
          </a:p>
        </p:txBody>
      </p:sp>
      <p:sp>
        <p:nvSpPr>
          <p:cNvPr id="4" name="スライド番号プレースホルダ 3"/>
          <p:cNvSpPr>
            <a:spLocks noGrp="1"/>
          </p:cNvSpPr>
          <p:nvPr>
            <p:ph type="sldNum" sz="quarter" idx="5"/>
          </p:nvPr>
        </p:nvSpPr>
        <p:spPr/>
        <p:txBody>
          <a:bodyPr/>
          <a:lstStyle/>
          <a:p>
            <a:pPr>
              <a:defRPr/>
            </a:pPr>
            <a:fld id="{AB453540-F485-482A-B48D-5101E69DFAEF}" type="slidenum">
              <a:rPr lang="ja-JP" altLang="en-US" smtClean="0"/>
              <a:pPr>
                <a:defRPr/>
              </a:pPr>
              <a:t>26</a:t>
            </a:fld>
            <a:endParaRPr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smtClean="0"/>
              <a:t>・さらに，池袋，新宿，御茶ノ水に加えて，秋葉原も経由地として加える．</a:t>
            </a:r>
            <a:endParaRPr lang="en-US" altLang="ja-JP" smtClean="0"/>
          </a:p>
          <a:p>
            <a:r>
              <a:rPr lang="ja-JP" altLang="en-US" smtClean="0"/>
              <a:t>・池袋→東京は，池袋→秋葉原１３（実は，池袋→御茶ノ水１１＋御茶ノ水→秋葉原２），秋葉原→東京２で，１３＋２＝１５であり，</a:t>
            </a:r>
            <a:r>
              <a:rPr lang="en-US" altLang="ja-JP" smtClean="0"/>
              <a:t>16</a:t>
            </a:r>
            <a:r>
              <a:rPr lang="ja-JP" altLang="en-US" smtClean="0"/>
              <a:t>より小さいので更新．</a:t>
            </a:r>
            <a:endParaRPr lang="en-US" altLang="ja-JP" smtClean="0"/>
          </a:p>
          <a:p>
            <a:r>
              <a:rPr lang="ja-JP" altLang="en-US" smtClean="0"/>
              <a:t>・新宿→東京は，新宿→秋葉原１７（新宿→御茶ノ水１５＋御茶ノ水→秋葉原２），秋葉原→東京２で，１７＋２＝１９であり，</a:t>
            </a:r>
            <a:r>
              <a:rPr lang="en-US" altLang="ja-JP" smtClean="0"/>
              <a:t>20</a:t>
            </a:r>
            <a:r>
              <a:rPr lang="ja-JP" altLang="en-US" smtClean="0"/>
              <a:t>より小さいので更新．</a:t>
            </a:r>
            <a:endParaRPr lang="en-US" altLang="ja-JP" smtClean="0"/>
          </a:p>
          <a:p>
            <a:r>
              <a:rPr lang="ja-JP" altLang="en-US" smtClean="0"/>
              <a:t>・御茶ノ水→東京は，御茶ノ水→秋葉原２，秋葉原→東京２で，２＋２＝４であり，５より小さいので更新．</a:t>
            </a:r>
            <a:endParaRPr lang="en-US" altLang="ja-JP" smtClean="0"/>
          </a:p>
          <a:p>
            <a:endParaRPr lang="en-US" altLang="ja-JP" smtClean="0"/>
          </a:p>
          <a:p>
            <a:r>
              <a:rPr lang="ja-JP" altLang="en-US" smtClean="0"/>
              <a:t>・逆方向も同様．</a:t>
            </a:r>
            <a:endParaRPr lang="en-US" altLang="ja-JP" smtClean="0"/>
          </a:p>
        </p:txBody>
      </p:sp>
      <p:sp>
        <p:nvSpPr>
          <p:cNvPr id="4" name="スライド番号プレースホルダ 3"/>
          <p:cNvSpPr>
            <a:spLocks noGrp="1"/>
          </p:cNvSpPr>
          <p:nvPr>
            <p:ph type="sldNum" sz="quarter" idx="5"/>
          </p:nvPr>
        </p:nvSpPr>
        <p:spPr/>
        <p:txBody>
          <a:bodyPr/>
          <a:lstStyle/>
          <a:p>
            <a:pPr>
              <a:defRPr/>
            </a:pPr>
            <a:fld id="{1938062A-6E64-4D09-82F8-94DD9C095009}" type="slidenum">
              <a:rPr lang="ja-JP" altLang="en-US" smtClean="0"/>
              <a:pPr>
                <a:defRPr/>
              </a:pPr>
              <a:t>27</a:t>
            </a:fld>
            <a:endParaRPr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smtClean="0"/>
              <a:t>・最終的に全ての駅を経由地として加える．</a:t>
            </a:r>
            <a:endParaRPr lang="en-US" altLang="ja-JP" smtClean="0"/>
          </a:p>
          <a:p>
            <a:r>
              <a:rPr lang="ja-JP" altLang="en-US" smtClean="0"/>
              <a:t>・この例では特に更新は起きない．</a:t>
            </a:r>
            <a:endParaRPr lang="en-US" altLang="ja-JP" smtClean="0"/>
          </a:p>
        </p:txBody>
      </p:sp>
      <p:sp>
        <p:nvSpPr>
          <p:cNvPr id="4" name="スライド番号プレースホルダ 3"/>
          <p:cNvSpPr>
            <a:spLocks noGrp="1"/>
          </p:cNvSpPr>
          <p:nvPr>
            <p:ph type="sldNum" sz="quarter" idx="5"/>
          </p:nvPr>
        </p:nvSpPr>
        <p:spPr/>
        <p:txBody>
          <a:bodyPr/>
          <a:lstStyle/>
          <a:p>
            <a:pPr>
              <a:defRPr/>
            </a:pPr>
            <a:fld id="{DE3CD08B-204D-4FA0-9265-D70B887BB6A2}" type="slidenum">
              <a:rPr lang="ja-JP" altLang="en-US" smtClean="0"/>
              <a:pPr>
                <a:defRPr/>
              </a:pPr>
              <a:t>28</a:t>
            </a:fld>
            <a:endParaRPr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・最初は</a:t>
            </a:r>
            <a:r>
              <a:rPr lang="en-US" altLang="ja-JP" smtClean="0"/>
              <a:t>, k=0</a:t>
            </a:r>
            <a:r>
              <a:rPr lang="ja-JP" altLang="en-US" smtClean="0"/>
              <a:t>とし，任意の</a:t>
            </a:r>
            <a:r>
              <a:rPr lang="en-US" altLang="ja-JP" smtClean="0"/>
              <a:t>2</a:t>
            </a:r>
            <a:r>
              <a:rPr lang="ja-JP" altLang="en-US" smtClean="0"/>
              <a:t>頂点間の最短経路は，その</a:t>
            </a:r>
            <a:r>
              <a:rPr lang="en-US" altLang="ja-JP" smtClean="0"/>
              <a:t>2</a:t>
            </a:r>
            <a:r>
              <a:rPr lang="ja-JP" altLang="en-US" smtClean="0"/>
              <a:t>頂点間を結ぶ枝があればその枝の重みに一致し，枝が無ければ，∞とする．</a:t>
            </a:r>
            <a:endParaRPr lang="en-US" altLang="ja-JP" smtClean="0"/>
          </a:p>
          <a:p>
            <a:pPr eaLnBrk="1" hangingPunct="1">
              <a:spcBef>
                <a:spcPct val="0"/>
              </a:spcBef>
            </a:pPr>
            <a:endParaRPr lang="en-US" altLang="ja-JP" smtClean="0"/>
          </a:p>
          <a:p>
            <a:pPr eaLnBrk="1" hangingPunct="1">
              <a:spcBef>
                <a:spcPct val="0"/>
              </a:spcBef>
            </a:pPr>
            <a:r>
              <a:rPr lang="ja-JP" altLang="en-US" smtClean="0"/>
              <a:t>・</a:t>
            </a:r>
            <a:r>
              <a:rPr lang="en-US" altLang="ja-JP" smtClean="0"/>
              <a:t>k</a:t>
            </a:r>
            <a:r>
              <a:rPr lang="ja-JP" altLang="en-US" smtClean="0"/>
              <a:t>の値をひとつ増やす．</a:t>
            </a:r>
            <a:endParaRPr lang="en-US" altLang="ja-JP" smtClean="0"/>
          </a:p>
          <a:p>
            <a:pPr eaLnBrk="1" hangingPunct="1">
              <a:spcBef>
                <a:spcPct val="0"/>
              </a:spcBef>
            </a:pPr>
            <a:r>
              <a:rPr lang="ja-JP" altLang="en-US" smtClean="0"/>
              <a:t>・ここで</a:t>
            </a:r>
            <a:r>
              <a:rPr lang="en-US" altLang="ja-JP" smtClean="0"/>
              <a:t>v1,…, vk-1</a:t>
            </a:r>
            <a:r>
              <a:rPr lang="ja-JP" altLang="en-US" smtClean="0"/>
              <a:t>の頂点を経由してもよいとした場合の経路について，任意の</a:t>
            </a:r>
            <a:r>
              <a:rPr lang="en-US" altLang="ja-JP" smtClean="0"/>
              <a:t>2</a:t>
            </a:r>
            <a:r>
              <a:rPr lang="ja-JP" altLang="en-US" smtClean="0"/>
              <a:t>頂点間の最短経路が既知とする．</a:t>
            </a:r>
            <a:endParaRPr lang="en-US" altLang="ja-JP" smtClean="0"/>
          </a:p>
          <a:p>
            <a:pPr eaLnBrk="1" hangingPunct="1">
              <a:spcBef>
                <a:spcPct val="0"/>
              </a:spcBef>
            </a:pPr>
            <a:r>
              <a:rPr lang="ja-JP" altLang="en-US" smtClean="0"/>
              <a:t>・任意の</a:t>
            </a:r>
            <a:r>
              <a:rPr lang="en-US" altLang="ja-JP" smtClean="0"/>
              <a:t>2</a:t>
            </a:r>
            <a:r>
              <a:rPr lang="ja-JP" altLang="en-US" smtClean="0"/>
              <a:t>頂点を</a:t>
            </a:r>
            <a:r>
              <a:rPr lang="en-US" altLang="ja-JP" smtClean="0"/>
              <a:t>vi, vj </a:t>
            </a:r>
            <a:r>
              <a:rPr lang="ja-JP" altLang="en-US" smtClean="0"/>
              <a:t>とし，</a:t>
            </a:r>
            <a:r>
              <a:rPr lang="en-US" altLang="ja-JP" smtClean="0"/>
              <a:t>v1,…, vk-1 </a:t>
            </a:r>
            <a:r>
              <a:rPr lang="ja-JP" altLang="en-US" smtClean="0"/>
              <a:t>に加えて，</a:t>
            </a:r>
            <a:r>
              <a:rPr lang="en-US" altLang="ja-JP" smtClean="0"/>
              <a:t>vk </a:t>
            </a:r>
            <a:r>
              <a:rPr lang="ja-JP" altLang="en-US" smtClean="0"/>
              <a:t>も経由してよいとした場合の経路を考えると，新たに考慮すべき経路の重みは　</a:t>
            </a:r>
            <a:r>
              <a:rPr lang="en-US" altLang="ja-JP" smtClean="0"/>
              <a:t>c[i][k]+c[k][j] </a:t>
            </a:r>
            <a:r>
              <a:rPr lang="ja-JP" altLang="en-US" smtClean="0"/>
              <a:t>であるので，これと　</a:t>
            </a:r>
            <a:r>
              <a:rPr lang="en-US" altLang="ja-JP" smtClean="0"/>
              <a:t>c[i][j] </a:t>
            </a:r>
            <a:r>
              <a:rPr lang="ja-JP" altLang="en-US" smtClean="0"/>
              <a:t>のうち小さいほうの値を計算すればよい．</a:t>
            </a:r>
            <a:endParaRPr lang="en-US" altLang="ja-JP" smtClean="0"/>
          </a:p>
        </p:txBody>
      </p:sp>
      <p:sp>
        <p:nvSpPr>
          <p:cNvPr id="5120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35817A1-CAA0-4E81-80C8-42E1E947493B}" type="slidenum">
              <a:rPr lang="ja-JP" altLang="en-US" smtClean="0"/>
              <a:pPr fontAlgn="base">
                <a:spcBef>
                  <a:spcPct val="0"/>
                </a:spcBef>
                <a:spcAft>
                  <a:spcPct val="0"/>
                </a:spcAft>
                <a:defRPr/>
              </a:pPr>
              <a:t>29</a:t>
            </a:fld>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最短経路探索は，鉄道網や道路網を利用して，ある地点から別の地点に移動するのに複数の選択肢がある場合，ある種の基準で一番良いものを見出すことである．探索の基準としては，距離の短さ，所要時間の短さ，料金の安さなどがある．</a:t>
            </a:r>
            <a:endParaRPr lang="en-US" altLang="ja-JP" smtClean="0"/>
          </a:p>
          <a:p>
            <a:pPr eaLnBrk="1" hangingPunct="1">
              <a:spcBef>
                <a:spcPct val="0"/>
              </a:spcBef>
            </a:pPr>
            <a:r>
              <a:rPr lang="ja-JP" altLang="en-US" smtClean="0"/>
              <a:t>・自動車による経路探索は，カーナビなどで広く実用されており，探索時の道路の込み具合など探索の基準は時間的に変化するものもありうる．</a:t>
            </a:r>
            <a:endParaRPr lang="en-US" altLang="ja-JP" smtClean="0"/>
          </a:p>
          <a:p>
            <a:pPr eaLnBrk="1" hangingPunct="1">
              <a:spcBef>
                <a:spcPct val="0"/>
              </a:spcBef>
            </a:pPr>
            <a:r>
              <a:rPr lang="ja-JP" altLang="en-US" smtClean="0"/>
              <a:t>・最近では，携帯電話での乗り換え案内などで経路探索は広く知られている．既に利用している人も多いはずである．</a:t>
            </a:r>
            <a:endParaRPr lang="en-US" altLang="ja-JP" smtClean="0"/>
          </a:p>
          <a:p>
            <a:pPr eaLnBrk="1" hangingPunct="1">
              <a:spcBef>
                <a:spcPct val="0"/>
              </a:spcBef>
            </a:pPr>
            <a:endParaRPr lang="en-US" altLang="ja-JP" smtClean="0"/>
          </a:p>
          <a:p>
            <a:pPr eaLnBrk="1" hangingPunct="1">
              <a:spcBef>
                <a:spcPct val="0"/>
              </a:spcBef>
            </a:pPr>
            <a:r>
              <a:rPr lang="ja-JP" altLang="en-US" smtClean="0"/>
              <a:t>・ここでは経路探索の解法の原理について概観する．</a:t>
            </a:r>
            <a:endParaRPr lang="en-US" altLang="ja-JP" smtClean="0"/>
          </a:p>
          <a:p>
            <a:pPr eaLnBrk="1" hangingPunct="1">
              <a:spcBef>
                <a:spcPct val="0"/>
              </a:spcBef>
            </a:pPr>
            <a:r>
              <a:rPr lang="ja-JP" altLang="en-US" smtClean="0"/>
              <a:t>・駅や地点などを頂点，鉄道や道路などを枝としてグラフを構成することにより，グラフの最短経路探索問題として一般化することができる．</a:t>
            </a:r>
            <a:endParaRPr lang="en-US" altLang="ja-JP" smtClean="0"/>
          </a:p>
          <a:p>
            <a:pPr eaLnBrk="1" hangingPunct="1">
              <a:spcBef>
                <a:spcPct val="0"/>
              </a:spcBef>
            </a:pPr>
            <a:r>
              <a:rPr lang="ja-JP" altLang="en-US" smtClean="0"/>
              <a:t>・この場合，探索の基準は経路の上の枝の長さの総和（これを経路長という）や重みの総和として表すことが普通である．</a:t>
            </a:r>
            <a:endParaRPr lang="en-US" altLang="ja-JP" smtClean="0"/>
          </a:p>
          <a:p>
            <a:pPr eaLnBrk="1" hangingPunct="1">
              <a:spcBef>
                <a:spcPct val="0"/>
              </a:spcBef>
            </a:pPr>
            <a:r>
              <a:rPr lang="ja-JP" altLang="en-US" smtClean="0"/>
              <a:t>・最短経路探索は，グラフの上で，ある頂点から別の頂点に至る経路のうち，経路長が一番短いもの，あるいは重みの総和が一番小さいものを計算する方法として与えられる．</a:t>
            </a:r>
            <a:endParaRPr lang="en-US" altLang="ja-JP" smtClean="0"/>
          </a:p>
          <a:p>
            <a:pPr eaLnBrk="1" hangingPunct="1">
              <a:spcBef>
                <a:spcPct val="0"/>
              </a:spcBef>
            </a:pPr>
            <a:r>
              <a:rPr lang="ja-JP" altLang="en-US" smtClean="0"/>
              <a:t>・最短経路探索問題の解き方にはいろいろなものが知られているが，地理空間情報の分野では，グラフの枝の長さは非負の数値であることが多いので，ダイクストラ法と呼ばれるアルゴリズムがよく用いられる．</a:t>
            </a:r>
          </a:p>
        </p:txBody>
      </p:sp>
      <p:sp>
        <p:nvSpPr>
          <p:cNvPr id="4403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15C4BC-1584-49DC-814D-B0C1090F8EDA}" type="slidenum">
              <a:rPr lang="ja-JP" altLang="en-US" smtClean="0"/>
              <a:pPr fontAlgn="base">
                <a:spcBef>
                  <a:spcPct val="0"/>
                </a:spcBef>
                <a:spcAft>
                  <a:spcPct val="0"/>
                </a:spcAft>
                <a:defRPr/>
              </a:pPr>
              <a:t>3</a:t>
            </a:fld>
            <a:endParaRPr lang="ja-JP" alt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09128DB-7F8C-460E-A02E-41177E7809B0}" type="slidenum">
              <a:rPr kumimoji="1" lang="ja-JP" altLang="en-US" smtClean="0"/>
              <a:t>30</a:t>
            </a:fld>
            <a:endParaRPr kumimoji="1" lang="ja-JP" altLang="en-US"/>
          </a:p>
        </p:txBody>
      </p:sp>
    </p:spTree>
    <p:extLst>
      <p:ext uri="{BB962C8B-B14F-4D97-AF65-F5344CB8AC3E}">
        <p14:creationId xmlns:p14="http://schemas.microsoft.com/office/powerpoint/2010/main" val="3690839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・この図は</a:t>
            </a:r>
            <a:r>
              <a:rPr lang="en-US" altLang="ja-JP" smtClean="0"/>
              <a:t>JR</a:t>
            </a:r>
            <a:r>
              <a:rPr lang="ja-JP" altLang="en-US" smtClean="0"/>
              <a:t>山手線（緑）と，中央線・総武線（黄色），東京メトロ丸ノ内線（赤）の図．</a:t>
            </a:r>
            <a:endParaRPr lang="en-US" altLang="ja-JP" smtClean="0"/>
          </a:p>
          <a:p>
            <a:pPr eaLnBrk="1" hangingPunct="1">
              <a:spcBef>
                <a:spcPct val="0"/>
              </a:spcBef>
            </a:pPr>
            <a:r>
              <a:rPr lang="ja-JP" altLang="en-US" smtClean="0"/>
              <a:t>・枝に付随された数値は，枝の重みであり，ここでは，枝で直接結ばれた</a:t>
            </a:r>
            <a:r>
              <a:rPr lang="en-US" altLang="ja-JP" smtClean="0"/>
              <a:t>2</a:t>
            </a:r>
            <a:r>
              <a:rPr lang="ja-JP" altLang="en-US" smtClean="0"/>
              <a:t>駅の間を移動するときの乗車時間とする．</a:t>
            </a:r>
            <a:endParaRPr lang="en-US" altLang="ja-JP" smtClean="0"/>
          </a:p>
          <a:p>
            <a:pPr eaLnBrk="1" hangingPunct="1">
              <a:spcBef>
                <a:spcPct val="0"/>
              </a:spcBef>
            </a:pPr>
            <a:r>
              <a:rPr lang="ja-JP" altLang="en-US" smtClean="0"/>
              <a:t>・この図で池袋駅から東京駅へ行く経路を考える．</a:t>
            </a:r>
            <a:endParaRPr lang="en-US" altLang="ja-JP" smtClean="0"/>
          </a:p>
          <a:p>
            <a:pPr eaLnBrk="1" hangingPunct="1">
              <a:spcBef>
                <a:spcPct val="0"/>
              </a:spcBef>
            </a:pPr>
            <a:r>
              <a:rPr lang="ja-JP" altLang="en-US" smtClean="0"/>
              <a:t>・実際には時刻表や乗り換え時間を考慮しなければならないが，まずはそれを無視する．</a:t>
            </a:r>
            <a:endParaRPr lang="en-US" altLang="ja-JP" smtClean="0"/>
          </a:p>
          <a:p>
            <a:pPr eaLnBrk="1" hangingPunct="1">
              <a:spcBef>
                <a:spcPct val="0"/>
              </a:spcBef>
            </a:pPr>
            <a:r>
              <a:rPr lang="ja-JP" altLang="en-US" smtClean="0"/>
              <a:t>・すなわち，路線の乗り換え時間は</a:t>
            </a:r>
            <a:r>
              <a:rPr lang="en-US" altLang="ja-JP" smtClean="0"/>
              <a:t>0</a:t>
            </a:r>
            <a:r>
              <a:rPr lang="ja-JP" altLang="en-US" smtClean="0"/>
              <a:t>分として，乗車時間の総和が一番小さい経路を考える．</a:t>
            </a:r>
            <a:endParaRPr lang="en-US" altLang="ja-JP" smtClean="0"/>
          </a:p>
          <a:p>
            <a:pPr eaLnBrk="1" hangingPunct="1">
              <a:spcBef>
                <a:spcPct val="0"/>
              </a:spcBef>
            </a:pPr>
            <a:r>
              <a:rPr lang="ja-JP" altLang="en-US" smtClean="0"/>
              <a:t>・この場合，池袋から丸ノ内線（赤線）で御茶ノ水に行き，そこから総武線（黄線）で秋葉原に行き，山手線（緑線）で東京に行くと</a:t>
            </a:r>
            <a:endParaRPr lang="en-US" altLang="ja-JP" smtClean="0"/>
          </a:p>
          <a:p>
            <a:pPr eaLnBrk="1" hangingPunct="1">
              <a:spcBef>
                <a:spcPct val="0"/>
              </a:spcBef>
            </a:pPr>
            <a:r>
              <a:rPr lang="ja-JP" altLang="en-US" smtClean="0"/>
              <a:t>　</a:t>
            </a:r>
            <a:r>
              <a:rPr lang="en-US" altLang="ja-JP" smtClean="0"/>
              <a:t>11</a:t>
            </a:r>
            <a:r>
              <a:rPr lang="ja-JP" altLang="en-US" smtClean="0"/>
              <a:t>分＋</a:t>
            </a:r>
            <a:r>
              <a:rPr lang="en-US" altLang="ja-JP" smtClean="0"/>
              <a:t>2</a:t>
            </a:r>
            <a:r>
              <a:rPr lang="ja-JP" altLang="en-US" smtClean="0"/>
              <a:t>分＋</a:t>
            </a:r>
            <a:r>
              <a:rPr lang="en-US" altLang="ja-JP" smtClean="0"/>
              <a:t>2</a:t>
            </a:r>
            <a:r>
              <a:rPr lang="ja-JP" altLang="en-US" smtClean="0"/>
              <a:t>分で合計</a:t>
            </a:r>
            <a:r>
              <a:rPr lang="en-US" altLang="ja-JP" smtClean="0"/>
              <a:t>15</a:t>
            </a:r>
            <a:r>
              <a:rPr lang="ja-JP" altLang="en-US" smtClean="0"/>
              <a:t>分となり，乗車時間の総和は最小となる．</a:t>
            </a:r>
            <a:endParaRPr lang="en-US" altLang="ja-JP" smtClean="0"/>
          </a:p>
          <a:p>
            <a:pPr eaLnBrk="1" hangingPunct="1">
              <a:spcBef>
                <a:spcPct val="0"/>
              </a:spcBef>
            </a:pPr>
            <a:r>
              <a:rPr lang="ja-JP" altLang="en-US" smtClean="0"/>
              <a:t>・実際には，乗り換えに時間がかかるので，池袋から東京駅まで丸の内線で行くのがよさそうである．</a:t>
            </a:r>
            <a:endParaRPr lang="en-US" altLang="ja-JP" smtClean="0"/>
          </a:p>
          <a:p>
            <a:pPr eaLnBrk="1" hangingPunct="1">
              <a:spcBef>
                <a:spcPct val="0"/>
              </a:spcBef>
            </a:pPr>
            <a:r>
              <a:rPr lang="ja-JP" altLang="en-US" smtClean="0"/>
              <a:t>・このように，実際の状況を反映させるには，乗換時間を含めてグラフを構成すればよい．</a:t>
            </a:r>
            <a:endParaRPr lang="en-US" altLang="ja-JP" smtClean="0"/>
          </a:p>
          <a:p>
            <a:pPr eaLnBrk="1" hangingPunct="1">
              <a:spcBef>
                <a:spcPct val="0"/>
              </a:spcBef>
            </a:pPr>
            <a:r>
              <a:rPr lang="ja-JP" altLang="en-US" smtClean="0"/>
              <a:t>・つまり，乗り換え時間を考慮する場合には，ひとつの駅名をひとつの頂点にするのではなく，同じ駅名であるが路線ごとに別の頂点を作成したり，さらに，行き先別プラットホームごとに別々に頂点を設けるなどの変更をすればよい．</a:t>
            </a:r>
            <a:endParaRPr lang="en-US" altLang="ja-JP" smtClean="0"/>
          </a:p>
          <a:p>
            <a:pPr eaLnBrk="1" hangingPunct="1">
              <a:spcBef>
                <a:spcPct val="0"/>
              </a:spcBef>
            </a:pPr>
            <a:r>
              <a:rPr lang="ja-JP" altLang="en-US" smtClean="0"/>
              <a:t>　→練習問題．各駅の路線ごとに駅を作成せよ．例：池袋駅は，山手線池袋駅と丸ノ内線池袋駅に分ける．両者を結ぶ枝には，</a:t>
            </a:r>
            <a:endParaRPr lang="en-US" altLang="ja-JP" smtClean="0"/>
          </a:p>
          <a:p>
            <a:pPr eaLnBrk="1" hangingPunct="1">
              <a:spcBef>
                <a:spcPct val="0"/>
              </a:spcBef>
            </a:pPr>
            <a:r>
              <a:rPr lang="ja-JP" altLang="en-US" smtClean="0"/>
              <a:t>　　乗り換え時間を重みとして与える．</a:t>
            </a:r>
            <a:endParaRPr lang="en-US" altLang="ja-JP" smtClean="0"/>
          </a:p>
          <a:p>
            <a:pPr eaLnBrk="1" hangingPunct="1">
              <a:spcBef>
                <a:spcPct val="0"/>
              </a:spcBef>
            </a:pPr>
            <a:r>
              <a:rPr lang="ja-JP" altLang="en-US" smtClean="0"/>
              <a:t>・</a:t>
            </a:r>
            <a:endParaRPr lang="en-US" altLang="ja-JP" smtClean="0"/>
          </a:p>
        </p:txBody>
      </p:sp>
      <p:sp>
        <p:nvSpPr>
          <p:cNvPr id="45060"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01B278-FB8D-41D5-B93F-C545EAFEE2BE}" type="slidenum">
              <a:rPr lang="ja-JP" altLang="en-US" smtClean="0"/>
              <a:pPr fontAlgn="base">
                <a:spcBef>
                  <a:spcPct val="0"/>
                </a:spcBef>
                <a:spcAft>
                  <a:spcPct val="0"/>
                </a:spcAft>
                <a:defRPr/>
              </a:pPr>
              <a:t>4</a:t>
            </a:fld>
            <a:endParaRPr lang="ja-JP"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・一言で経路と言っても，いろいろな可能性がある．たとえば，同じ駅に</a:t>
            </a:r>
            <a:r>
              <a:rPr lang="en-US" altLang="ja-JP" smtClean="0"/>
              <a:t>2</a:t>
            </a:r>
            <a:r>
              <a:rPr lang="ja-JP" altLang="en-US" smtClean="0"/>
              <a:t>度以上立ち寄るような経路を考慮するのかしないのか．</a:t>
            </a:r>
            <a:endParaRPr lang="en-US" altLang="ja-JP" smtClean="0"/>
          </a:p>
          <a:p>
            <a:pPr eaLnBrk="1" hangingPunct="1">
              <a:spcBef>
                <a:spcPct val="0"/>
              </a:spcBef>
            </a:pPr>
            <a:r>
              <a:rPr lang="ja-JP" altLang="en-US" smtClean="0"/>
              <a:t>・そのような状況を整理するためにも，グラフを用いて表現することが望ましい．</a:t>
            </a:r>
            <a:endParaRPr lang="en-US" altLang="ja-JP" smtClean="0"/>
          </a:p>
          <a:p>
            <a:pPr eaLnBrk="1" hangingPunct="1">
              <a:spcBef>
                <a:spcPct val="0"/>
              </a:spcBef>
            </a:pPr>
            <a:endParaRPr lang="en-US" altLang="ja-JP" smtClean="0"/>
          </a:p>
          <a:p>
            <a:pPr eaLnBrk="1" hangingPunct="1">
              <a:spcBef>
                <a:spcPct val="0"/>
              </a:spcBef>
            </a:pPr>
            <a:r>
              <a:rPr lang="ja-JP" altLang="en-US" smtClean="0"/>
              <a:t>・グラフは，とても簡潔にネットワーク構造を表現することができる．頂点と，頂点を結ぶ枝（または辺）という</a:t>
            </a:r>
            <a:r>
              <a:rPr lang="en-US" altLang="ja-JP" smtClean="0"/>
              <a:t>2</a:t>
            </a:r>
            <a:r>
              <a:rPr lang="ja-JP" altLang="en-US" smtClean="0"/>
              <a:t>種の構成要素から成る．</a:t>
            </a:r>
            <a:endParaRPr lang="en-US" altLang="ja-JP" smtClean="0"/>
          </a:p>
          <a:p>
            <a:pPr eaLnBrk="1" hangingPunct="1">
              <a:spcBef>
                <a:spcPct val="0"/>
              </a:spcBef>
            </a:pPr>
            <a:r>
              <a:rPr lang="ja-JP" altLang="en-US" smtClean="0"/>
              <a:t>・頂点は，駅，地点，建物などを表すことが多い．</a:t>
            </a:r>
            <a:endParaRPr lang="en-US" altLang="ja-JP" smtClean="0"/>
          </a:p>
          <a:p>
            <a:pPr eaLnBrk="1" hangingPunct="1">
              <a:spcBef>
                <a:spcPct val="0"/>
              </a:spcBef>
            </a:pPr>
            <a:r>
              <a:rPr lang="ja-JP" altLang="en-US" smtClean="0"/>
              <a:t>・枝は，駅と駅の間の線路や時刻表上の列車の移動，地点と地点を結ぶ道路などを表す．</a:t>
            </a:r>
            <a:endParaRPr lang="en-US" altLang="ja-JP" smtClean="0"/>
          </a:p>
          <a:p>
            <a:pPr eaLnBrk="1" hangingPunct="1">
              <a:spcBef>
                <a:spcPct val="0"/>
              </a:spcBef>
            </a:pPr>
            <a:r>
              <a:rPr lang="ja-JP" altLang="en-US" smtClean="0"/>
              <a:t>・枝は一方通行の道路のように向きがある場合や，ふつうの路地のように向きの無いものと</a:t>
            </a:r>
            <a:r>
              <a:rPr lang="en-US" altLang="ja-JP" smtClean="0"/>
              <a:t>2</a:t>
            </a:r>
            <a:r>
              <a:rPr lang="ja-JP" altLang="en-US" smtClean="0"/>
              <a:t>種類ある．</a:t>
            </a:r>
            <a:endParaRPr lang="en-US" altLang="ja-JP" smtClean="0"/>
          </a:p>
          <a:p>
            <a:pPr eaLnBrk="1" hangingPunct="1">
              <a:spcBef>
                <a:spcPct val="0"/>
              </a:spcBef>
            </a:pPr>
            <a:r>
              <a:rPr lang="ja-JP" altLang="en-US" smtClean="0"/>
              <a:t>・向きのある枝を有向枝（ゆうこうえだ），向きの無い枝を無向枝（むこうえだ）という．</a:t>
            </a:r>
            <a:endParaRPr lang="en-US" altLang="ja-JP" smtClean="0"/>
          </a:p>
          <a:p>
            <a:pPr eaLnBrk="1" hangingPunct="1">
              <a:spcBef>
                <a:spcPct val="0"/>
              </a:spcBef>
            </a:pPr>
            <a:r>
              <a:rPr lang="ja-JP" altLang="en-US" smtClean="0"/>
              <a:t>・枝の重みは，列車の移動の所要時間や，地理的な距離などを表す．</a:t>
            </a:r>
            <a:endParaRPr lang="en-US" altLang="ja-JP" smtClean="0"/>
          </a:p>
          <a:p>
            <a:pPr eaLnBrk="1" hangingPunct="1">
              <a:spcBef>
                <a:spcPct val="0"/>
              </a:spcBef>
            </a:pPr>
            <a:endParaRPr lang="en-US" altLang="ja-JP" smtClean="0"/>
          </a:p>
          <a:p>
            <a:pPr eaLnBrk="1" hangingPunct="1">
              <a:spcBef>
                <a:spcPct val="0"/>
              </a:spcBef>
            </a:pPr>
            <a:r>
              <a:rPr lang="ja-JP" altLang="en-US" smtClean="0"/>
              <a:t>・頂点や枝の取り方は状況に応じて自由に設定できる．</a:t>
            </a:r>
            <a:endParaRPr lang="en-US" altLang="ja-JP" smtClean="0"/>
          </a:p>
          <a:p>
            <a:pPr eaLnBrk="1" hangingPunct="1">
              <a:spcBef>
                <a:spcPct val="0"/>
              </a:spcBef>
            </a:pPr>
            <a:r>
              <a:rPr lang="ja-JP" altLang="en-US" smtClean="0"/>
              <a:t>・片側一車線以上の幹線道路などは，上り方向と下り方向を別々の有向枝で表したり，まとめて</a:t>
            </a:r>
            <a:r>
              <a:rPr lang="en-US" altLang="ja-JP" smtClean="0"/>
              <a:t>1</a:t>
            </a:r>
            <a:r>
              <a:rPr lang="ja-JP" altLang="en-US" smtClean="0"/>
              <a:t>本の無効枝で表したりする．</a:t>
            </a:r>
            <a:endParaRPr lang="en-US" altLang="ja-JP" smtClean="0"/>
          </a:p>
          <a:p>
            <a:pPr eaLnBrk="1" hangingPunct="1">
              <a:spcBef>
                <a:spcPct val="0"/>
              </a:spcBef>
            </a:pPr>
            <a:r>
              <a:rPr lang="ja-JP" altLang="en-US" smtClean="0"/>
              <a:t>・あるグラフ</a:t>
            </a:r>
            <a:r>
              <a:rPr lang="en-US" altLang="ja-JP" smtClean="0"/>
              <a:t>G</a:t>
            </a:r>
            <a:r>
              <a:rPr lang="ja-JP" altLang="en-US" smtClean="0"/>
              <a:t>の枝を新たなグラフ</a:t>
            </a:r>
            <a:r>
              <a:rPr lang="en-US" altLang="ja-JP" smtClean="0"/>
              <a:t>H</a:t>
            </a:r>
            <a:r>
              <a:rPr lang="ja-JP" altLang="en-US" smtClean="0"/>
              <a:t>の頂点として，</a:t>
            </a:r>
            <a:r>
              <a:rPr lang="en-US" altLang="ja-JP" smtClean="0"/>
              <a:t>G</a:t>
            </a:r>
            <a:r>
              <a:rPr lang="ja-JP" altLang="en-US" smtClean="0"/>
              <a:t>の枝と枝のつながりを</a:t>
            </a:r>
            <a:r>
              <a:rPr lang="en-US" altLang="ja-JP" smtClean="0"/>
              <a:t>H</a:t>
            </a:r>
            <a:r>
              <a:rPr lang="ja-JP" altLang="en-US" smtClean="0"/>
              <a:t>の枝とするようなグラフも考えられる．</a:t>
            </a:r>
            <a:endParaRPr lang="en-US" altLang="ja-JP" smtClean="0"/>
          </a:p>
          <a:p>
            <a:pPr eaLnBrk="1" hangingPunct="1">
              <a:spcBef>
                <a:spcPct val="0"/>
              </a:spcBef>
            </a:pPr>
            <a:endParaRPr lang="en-US" altLang="ja-JP" smtClean="0"/>
          </a:p>
        </p:txBody>
      </p:sp>
      <p:sp>
        <p:nvSpPr>
          <p:cNvPr id="4608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7866BE-9505-4C77-A662-C39E405694CF}" type="slidenum">
              <a:rPr lang="ja-JP" altLang="en-US" smtClean="0"/>
              <a:pPr fontAlgn="base">
                <a:spcBef>
                  <a:spcPct val="0"/>
                </a:spcBef>
                <a:spcAft>
                  <a:spcPct val="0"/>
                </a:spcAft>
                <a:defRPr/>
              </a:pPr>
              <a:t>5</a:t>
            </a:fld>
            <a:endParaRPr lang="ja-JP"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・例として挙げた鉄道網をグラフとして表現すると，このようになる．</a:t>
            </a:r>
            <a:endParaRPr lang="en-US" altLang="ja-JP" smtClean="0"/>
          </a:p>
        </p:txBody>
      </p:sp>
      <p:sp>
        <p:nvSpPr>
          <p:cNvPr id="4710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A99A33-EF37-4E1D-A875-CF4FBC17FF2D}" type="slidenum">
              <a:rPr lang="ja-JP" altLang="en-US" smtClean="0"/>
              <a:pPr fontAlgn="base">
                <a:spcBef>
                  <a:spcPct val="0"/>
                </a:spcBef>
                <a:spcAft>
                  <a:spcPct val="0"/>
                </a:spcAft>
                <a:defRPr/>
              </a:pPr>
              <a:t>6</a:t>
            </a:fld>
            <a:endParaRPr lang="ja-JP"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・ここで考えるものは，</a:t>
            </a:r>
            <a:endParaRPr lang="en-US" altLang="ja-JP" smtClean="0"/>
          </a:p>
          <a:p>
            <a:pPr eaLnBrk="1" hangingPunct="1">
              <a:spcBef>
                <a:spcPct val="0"/>
              </a:spcBef>
            </a:pPr>
            <a:r>
              <a:rPr lang="ja-JP" altLang="en-US" smtClean="0"/>
              <a:t>（１）セルフループ（ひとつの頂点だけを環状に結ぶ枝）が無い．</a:t>
            </a:r>
            <a:endParaRPr lang="en-US" altLang="ja-JP" smtClean="0"/>
          </a:p>
          <a:p>
            <a:pPr eaLnBrk="1" hangingPunct="1">
              <a:spcBef>
                <a:spcPct val="0"/>
              </a:spcBef>
            </a:pPr>
            <a:r>
              <a:rPr lang="ja-JP" altLang="en-US" smtClean="0"/>
              <a:t>（２）多重辺</a:t>
            </a:r>
            <a:r>
              <a:rPr lang="en-US" altLang="ja-JP" smtClean="0"/>
              <a:t>or</a:t>
            </a:r>
            <a:r>
              <a:rPr lang="ja-JP" altLang="en-US" smtClean="0"/>
              <a:t>平行枝（同じ頂点同志を結ぶ２本以上の枝）は無い．</a:t>
            </a:r>
            <a:endParaRPr lang="en-US" altLang="ja-JP" smtClean="0"/>
          </a:p>
          <a:p>
            <a:pPr eaLnBrk="1" hangingPunct="1">
              <a:spcBef>
                <a:spcPct val="0"/>
              </a:spcBef>
            </a:pPr>
            <a:r>
              <a:rPr lang="ja-JP" altLang="en-US" smtClean="0"/>
              <a:t>　　　有向グラフ（枝に向きがある）ときは，始点と終点が同じ枝が</a:t>
            </a:r>
            <a:r>
              <a:rPr lang="en-US" altLang="ja-JP" smtClean="0"/>
              <a:t>2</a:t>
            </a:r>
            <a:r>
              <a:rPr lang="ja-JP" altLang="en-US" smtClean="0"/>
              <a:t>本以上無い．</a:t>
            </a:r>
            <a:endParaRPr lang="en-US" altLang="ja-JP" smtClean="0"/>
          </a:p>
          <a:p>
            <a:pPr eaLnBrk="1" hangingPunct="1">
              <a:spcBef>
                <a:spcPct val="0"/>
              </a:spcBef>
            </a:pPr>
            <a:r>
              <a:rPr lang="ja-JP" altLang="en-US" smtClean="0"/>
              <a:t>という（１），（２）の制約を満たすものだけを考える．このようなグラフを単純グラフ（</a:t>
            </a:r>
            <a:r>
              <a:rPr lang="en-US" altLang="ja-JP" smtClean="0"/>
              <a:t>simple graph)</a:t>
            </a:r>
            <a:r>
              <a:rPr lang="ja-JP" altLang="en-US" smtClean="0"/>
              <a:t>という．</a:t>
            </a:r>
          </a:p>
          <a:p>
            <a:pPr eaLnBrk="1" hangingPunct="1">
              <a:spcBef>
                <a:spcPct val="0"/>
              </a:spcBef>
            </a:pPr>
            <a:endParaRPr lang="en-US" altLang="ja-JP" smtClean="0"/>
          </a:p>
        </p:txBody>
      </p:sp>
      <p:sp>
        <p:nvSpPr>
          <p:cNvPr id="4608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4D3523A-3F84-4F96-B5BE-25E38D1C783F}" type="slidenum">
              <a:rPr lang="ja-JP" altLang="en-US" smtClean="0"/>
              <a:pPr fontAlgn="base">
                <a:spcBef>
                  <a:spcPct val="0"/>
                </a:spcBef>
                <a:spcAft>
                  <a:spcPct val="0"/>
                </a:spcAft>
                <a:defRPr/>
              </a:pPr>
              <a:t>7</a:t>
            </a:fld>
            <a:endParaRPr lang="ja-JP"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・ダイクストラ法は最短経路を計算する方法として重要．</a:t>
            </a:r>
            <a:endParaRPr lang="en-US" altLang="ja-JP" smtClean="0"/>
          </a:p>
          <a:p>
            <a:pPr eaLnBrk="1" hangingPunct="1">
              <a:spcBef>
                <a:spcPct val="0"/>
              </a:spcBef>
            </a:pPr>
            <a:r>
              <a:rPr lang="ja-JP" altLang="en-US" smtClean="0"/>
              <a:t>・ただし，ダイクストラ法が成立するには，枝の重みが非負であることが必要．</a:t>
            </a:r>
            <a:endParaRPr lang="en-US" altLang="ja-JP" smtClean="0"/>
          </a:p>
          <a:p>
            <a:pPr eaLnBrk="1" hangingPunct="1">
              <a:spcBef>
                <a:spcPct val="0"/>
              </a:spcBef>
            </a:pPr>
            <a:r>
              <a:rPr lang="ja-JP" altLang="en-US" smtClean="0"/>
              <a:t>・枝の重みに負のものがある場合には，別の方法（ベルマン・フォード法など）を用いる．</a:t>
            </a:r>
            <a:endParaRPr lang="en-US" altLang="ja-JP" smtClean="0"/>
          </a:p>
          <a:p>
            <a:pPr eaLnBrk="1" hangingPunct="1">
              <a:spcBef>
                <a:spcPct val="0"/>
              </a:spcBef>
            </a:pPr>
            <a:r>
              <a:rPr lang="ja-JP" altLang="en-US" smtClean="0"/>
              <a:t>・枝の重みに負のものがある場合の例：</a:t>
            </a:r>
            <a:endParaRPr lang="en-US" altLang="ja-JP" smtClean="0"/>
          </a:p>
          <a:p>
            <a:pPr eaLnBrk="1" hangingPunct="1">
              <a:spcBef>
                <a:spcPct val="0"/>
              </a:spcBef>
            </a:pPr>
            <a:r>
              <a:rPr lang="ja-JP" altLang="en-US" smtClean="0"/>
              <a:t>　距離に比例して料金を支払うような状況を考える．ある区間を乗車すると，料金の払い戻しが受けられるようにする．そして，料金の一番安い経路を求める．</a:t>
            </a:r>
          </a:p>
        </p:txBody>
      </p:sp>
      <p:sp>
        <p:nvSpPr>
          <p:cNvPr id="48132"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1919B7-3FF1-40A8-8BC4-68A65DD33E48}" type="slidenum">
              <a:rPr lang="ja-JP" altLang="en-US" smtClean="0"/>
              <a:pPr fontAlgn="base">
                <a:spcBef>
                  <a:spcPct val="0"/>
                </a:spcBef>
                <a:spcAft>
                  <a:spcPct val="0"/>
                </a:spcAft>
                <a:defRPr/>
              </a:pPr>
              <a:t>8</a:t>
            </a:fld>
            <a:endParaRPr lang="ja-JP"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mtClean="0"/>
              <a:t>・例として挙げた鉄道網をグラフとして表現すると，このようになる．</a:t>
            </a:r>
            <a:endParaRPr lang="en-US" altLang="ja-JP" smtClean="0"/>
          </a:p>
          <a:p>
            <a:pPr eaLnBrk="1" hangingPunct="1">
              <a:spcBef>
                <a:spcPct val="0"/>
              </a:spcBef>
            </a:pPr>
            <a:r>
              <a:rPr lang="ja-JP" altLang="en-US" smtClean="0"/>
              <a:t>・池袋駅を出発地として，鉄道網を用いて，目的地の東京駅に至る経路のうち，最短時間のものを考える．</a:t>
            </a:r>
            <a:endParaRPr lang="en-US" altLang="ja-JP" smtClean="0"/>
          </a:p>
          <a:p>
            <a:pPr eaLnBrk="1" hangingPunct="1">
              <a:spcBef>
                <a:spcPct val="0"/>
              </a:spcBef>
            </a:pPr>
            <a:r>
              <a:rPr lang="ja-JP" altLang="en-US" smtClean="0"/>
              <a:t>・グラフの枝に記されているのは，その枝で結ばれた２頂点間の乗車時間（分単位）である．</a:t>
            </a:r>
          </a:p>
        </p:txBody>
      </p:sp>
      <p:sp>
        <p:nvSpPr>
          <p:cNvPr id="47108"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A7961E-9878-4C1C-BF18-995380DA8015}" type="slidenum">
              <a:rPr lang="ja-JP" altLang="en-US" smtClean="0"/>
              <a:pPr fontAlgn="base">
                <a:spcBef>
                  <a:spcPct val="0"/>
                </a:spcBef>
                <a:spcAft>
                  <a:spcPct val="0"/>
                </a:spcAft>
                <a:defRPr/>
              </a:pPr>
              <a:t>9</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C095F29F-DBC5-49C4-930B-426DFD9CFB04}" type="datetimeFigureOut">
              <a:rPr kumimoji="1" lang="ja-JP" altLang="en-US" smtClean="0"/>
              <a:t>2012/4/2</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p>
            <a:fld id="{5B44E9C3-AC40-4C8A-B8AA-79995A445F7D}" type="slidenum">
              <a:rPr kumimoji="1" lang="ja-JP" altLang="en-US" smtClean="0"/>
              <a:t>‹#›</a:t>
            </a:fld>
            <a:endParaRPr kumimoji="1" lang="ja-JP" altLang="en-US"/>
          </a:p>
        </p:txBody>
      </p:sp>
    </p:spTree>
    <p:extLst>
      <p:ext uri="{BB962C8B-B14F-4D97-AF65-F5344CB8AC3E}">
        <p14:creationId xmlns:p14="http://schemas.microsoft.com/office/powerpoint/2010/main" val="465438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C095F29F-DBC5-49C4-930B-426DFD9CFB04}" type="datetimeFigureOut">
              <a:rPr kumimoji="1" lang="ja-JP" altLang="en-US" smtClean="0"/>
              <a:t>2012/4/2</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p>
            <a:fld id="{5B44E9C3-AC40-4C8A-B8AA-79995A445F7D}" type="slidenum">
              <a:rPr kumimoji="1" lang="ja-JP" altLang="en-US" smtClean="0"/>
              <a:t>‹#›</a:t>
            </a:fld>
            <a:endParaRPr kumimoji="1" lang="ja-JP" altLang="en-US"/>
          </a:p>
        </p:txBody>
      </p:sp>
    </p:spTree>
    <p:extLst>
      <p:ext uri="{BB962C8B-B14F-4D97-AF65-F5344CB8AC3E}">
        <p14:creationId xmlns:p14="http://schemas.microsoft.com/office/powerpoint/2010/main" val="1851569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C095F29F-DBC5-49C4-930B-426DFD9CFB04}" type="datetimeFigureOut">
              <a:rPr kumimoji="1" lang="ja-JP" altLang="en-US" smtClean="0"/>
              <a:t>2012/4/2</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p>
            <a:fld id="{5B44E9C3-AC40-4C8A-B8AA-79995A445F7D}" type="slidenum">
              <a:rPr kumimoji="1" lang="ja-JP" altLang="en-US" smtClean="0"/>
              <a:t>‹#›</a:t>
            </a:fld>
            <a:endParaRPr kumimoji="1" lang="ja-JP" altLang="en-US"/>
          </a:p>
        </p:txBody>
      </p:sp>
    </p:spTree>
    <p:extLst>
      <p:ext uri="{BB962C8B-B14F-4D97-AF65-F5344CB8AC3E}">
        <p14:creationId xmlns:p14="http://schemas.microsoft.com/office/powerpoint/2010/main" val="4026352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C095F29F-DBC5-49C4-930B-426DFD9CFB04}" type="datetimeFigureOut">
              <a:rPr kumimoji="1" lang="ja-JP" altLang="en-US" smtClean="0"/>
              <a:t>2012/4/2</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p>
            <a:fld id="{5B44E9C3-AC40-4C8A-B8AA-79995A445F7D}" type="slidenum">
              <a:rPr kumimoji="1" lang="ja-JP" altLang="en-US" smtClean="0"/>
              <a:t>‹#›</a:t>
            </a:fld>
            <a:endParaRPr kumimoji="1" lang="ja-JP" altLang="en-US"/>
          </a:p>
        </p:txBody>
      </p:sp>
    </p:spTree>
    <p:extLst>
      <p:ext uri="{BB962C8B-B14F-4D97-AF65-F5344CB8AC3E}">
        <p14:creationId xmlns:p14="http://schemas.microsoft.com/office/powerpoint/2010/main" val="1166193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C095F29F-DBC5-49C4-930B-426DFD9CFB04}" type="datetimeFigureOut">
              <a:rPr kumimoji="1" lang="ja-JP" altLang="en-US" smtClean="0"/>
              <a:t>2012/4/2</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p>
            <a:fld id="{5B44E9C3-AC40-4C8A-B8AA-79995A445F7D}" type="slidenum">
              <a:rPr kumimoji="1" lang="ja-JP" altLang="en-US" smtClean="0"/>
              <a:t>‹#›</a:t>
            </a:fld>
            <a:endParaRPr kumimoji="1" lang="ja-JP" altLang="en-US"/>
          </a:p>
        </p:txBody>
      </p:sp>
    </p:spTree>
    <p:extLst>
      <p:ext uri="{BB962C8B-B14F-4D97-AF65-F5344CB8AC3E}">
        <p14:creationId xmlns:p14="http://schemas.microsoft.com/office/powerpoint/2010/main" val="310736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C095F29F-DBC5-49C4-930B-426DFD9CFB04}" type="datetimeFigureOut">
              <a:rPr kumimoji="1" lang="ja-JP" altLang="en-US" smtClean="0"/>
              <a:t>2012/4/2</a:t>
            </a:fld>
            <a:endParaRPr kumimoji="1" lang="ja-JP" altLang="en-US"/>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6553200" y="6356350"/>
            <a:ext cx="2133600" cy="365125"/>
          </a:xfrm>
          <a:prstGeom prst="rect">
            <a:avLst/>
          </a:prstGeom>
        </p:spPr>
        <p:txBody>
          <a:bodyPr/>
          <a:lstStyle/>
          <a:p>
            <a:fld id="{5B44E9C3-AC40-4C8A-B8AA-79995A445F7D}" type="slidenum">
              <a:rPr kumimoji="1" lang="ja-JP" altLang="en-US" smtClean="0"/>
              <a:t>‹#›</a:t>
            </a:fld>
            <a:endParaRPr kumimoji="1" lang="ja-JP" altLang="en-US"/>
          </a:p>
        </p:txBody>
      </p:sp>
    </p:spTree>
    <p:extLst>
      <p:ext uri="{BB962C8B-B14F-4D97-AF65-F5344CB8AC3E}">
        <p14:creationId xmlns:p14="http://schemas.microsoft.com/office/powerpoint/2010/main" val="875863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a:xfrm>
            <a:off x="457200" y="6356350"/>
            <a:ext cx="2133600" cy="365125"/>
          </a:xfrm>
          <a:prstGeom prst="rect">
            <a:avLst/>
          </a:prstGeom>
        </p:spPr>
        <p:txBody>
          <a:bodyPr/>
          <a:lstStyle/>
          <a:p>
            <a:fld id="{C095F29F-DBC5-49C4-930B-426DFD9CFB04}" type="datetimeFigureOut">
              <a:rPr kumimoji="1" lang="ja-JP" altLang="en-US" smtClean="0"/>
              <a:t>2012/4/2</a:t>
            </a:fld>
            <a:endParaRPr kumimoji="1" lang="ja-JP" altLang="en-US"/>
          </a:p>
        </p:txBody>
      </p:sp>
      <p:sp>
        <p:nvSpPr>
          <p:cNvPr id="8" name="フッター プレースホルダー 7"/>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9" name="スライド番号プレースホルダー 8"/>
          <p:cNvSpPr>
            <a:spLocks noGrp="1"/>
          </p:cNvSpPr>
          <p:nvPr>
            <p:ph type="sldNum" sz="quarter" idx="12"/>
          </p:nvPr>
        </p:nvSpPr>
        <p:spPr>
          <a:xfrm>
            <a:off x="6553200" y="6356350"/>
            <a:ext cx="2133600" cy="365125"/>
          </a:xfrm>
          <a:prstGeom prst="rect">
            <a:avLst/>
          </a:prstGeom>
        </p:spPr>
        <p:txBody>
          <a:bodyPr/>
          <a:lstStyle/>
          <a:p>
            <a:fld id="{5B44E9C3-AC40-4C8A-B8AA-79995A445F7D}" type="slidenum">
              <a:rPr kumimoji="1" lang="ja-JP" altLang="en-US" smtClean="0"/>
              <a:t>‹#›</a:t>
            </a:fld>
            <a:endParaRPr kumimoji="1" lang="ja-JP" altLang="en-US"/>
          </a:p>
        </p:txBody>
      </p:sp>
    </p:spTree>
    <p:extLst>
      <p:ext uri="{BB962C8B-B14F-4D97-AF65-F5344CB8AC3E}">
        <p14:creationId xmlns:p14="http://schemas.microsoft.com/office/powerpoint/2010/main" val="3845520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a:xfrm>
            <a:off x="457200" y="6356350"/>
            <a:ext cx="2133600" cy="365125"/>
          </a:xfrm>
          <a:prstGeom prst="rect">
            <a:avLst/>
          </a:prstGeom>
        </p:spPr>
        <p:txBody>
          <a:bodyPr/>
          <a:lstStyle/>
          <a:p>
            <a:fld id="{C095F29F-DBC5-49C4-930B-426DFD9CFB04}" type="datetimeFigureOut">
              <a:rPr kumimoji="1" lang="ja-JP" altLang="en-US" smtClean="0"/>
              <a:t>2012/4/2</a:t>
            </a:fld>
            <a:endParaRPr kumimoji="1" lang="ja-JP" altLang="en-US"/>
          </a:p>
        </p:txBody>
      </p:sp>
      <p:sp>
        <p:nvSpPr>
          <p:cNvPr id="4" name="フッター プレースホルダー 3"/>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5" name="スライド番号プレースホルダー 4"/>
          <p:cNvSpPr>
            <a:spLocks noGrp="1"/>
          </p:cNvSpPr>
          <p:nvPr>
            <p:ph type="sldNum" sz="quarter" idx="12"/>
          </p:nvPr>
        </p:nvSpPr>
        <p:spPr>
          <a:xfrm>
            <a:off x="6553200" y="6356350"/>
            <a:ext cx="2133600" cy="365125"/>
          </a:xfrm>
          <a:prstGeom prst="rect">
            <a:avLst/>
          </a:prstGeom>
        </p:spPr>
        <p:txBody>
          <a:bodyPr/>
          <a:lstStyle/>
          <a:p>
            <a:fld id="{5B44E9C3-AC40-4C8A-B8AA-79995A445F7D}" type="slidenum">
              <a:rPr kumimoji="1" lang="ja-JP" altLang="en-US" smtClean="0"/>
              <a:t>‹#›</a:t>
            </a:fld>
            <a:endParaRPr kumimoji="1" lang="ja-JP" altLang="en-US"/>
          </a:p>
        </p:txBody>
      </p:sp>
    </p:spTree>
    <p:extLst>
      <p:ext uri="{BB962C8B-B14F-4D97-AF65-F5344CB8AC3E}">
        <p14:creationId xmlns:p14="http://schemas.microsoft.com/office/powerpoint/2010/main" val="3167799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457200" y="6356350"/>
            <a:ext cx="2133600" cy="365125"/>
          </a:xfrm>
          <a:prstGeom prst="rect">
            <a:avLst/>
          </a:prstGeom>
        </p:spPr>
        <p:txBody>
          <a:bodyPr/>
          <a:lstStyle/>
          <a:p>
            <a:fld id="{C095F29F-DBC5-49C4-930B-426DFD9CFB04}" type="datetimeFigureOut">
              <a:rPr kumimoji="1" lang="ja-JP" altLang="en-US" smtClean="0"/>
              <a:t>2012/4/2</a:t>
            </a:fld>
            <a:endParaRPr kumimoji="1" lang="ja-JP" altLang="en-US"/>
          </a:p>
        </p:txBody>
      </p:sp>
      <p:sp>
        <p:nvSpPr>
          <p:cNvPr id="3" name="フッター プレースホルダー 2"/>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4" name="スライド番号プレースホルダー 3"/>
          <p:cNvSpPr>
            <a:spLocks noGrp="1"/>
          </p:cNvSpPr>
          <p:nvPr>
            <p:ph type="sldNum" sz="quarter" idx="12"/>
          </p:nvPr>
        </p:nvSpPr>
        <p:spPr>
          <a:xfrm>
            <a:off x="6553200" y="6356350"/>
            <a:ext cx="2133600" cy="365125"/>
          </a:xfrm>
          <a:prstGeom prst="rect">
            <a:avLst/>
          </a:prstGeom>
        </p:spPr>
        <p:txBody>
          <a:bodyPr/>
          <a:lstStyle/>
          <a:p>
            <a:fld id="{5B44E9C3-AC40-4C8A-B8AA-79995A445F7D}" type="slidenum">
              <a:rPr kumimoji="1" lang="ja-JP" altLang="en-US" smtClean="0"/>
              <a:t>‹#›</a:t>
            </a:fld>
            <a:endParaRPr kumimoji="1" lang="ja-JP" altLang="en-US"/>
          </a:p>
        </p:txBody>
      </p:sp>
    </p:spTree>
    <p:extLst>
      <p:ext uri="{BB962C8B-B14F-4D97-AF65-F5344CB8AC3E}">
        <p14:creationId xmlns:p14="http://schemas.microsoft.com/office/powerpoint/2010/main" val="1613656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C095F29F-DBC5-49C4-930B-426DFD9CFB04}" type="datetimeFigureOut">
              <a:rPr kumimoji="1" lang="ja-JP" altLang="en-US" smtClean="0"/>
              <a:t>2012/4/2</a:t>
            </a:fld>
            <a:endParaRPr kumimoji="1" lang="ja-JP" altLang="en-US"/>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6553200" y="6356350"/>
            <a:ext cx="2133600" cy="365125"/>
          </a:xfrm>
          <a:prstGeom prst="rect">
            <a:avLst/>
          </a:prstGeom>
        </p:spPr>
        <p:txBody>
          <a:bodyPr/>
          <a:lstStyle/>
          <a:p>
            <a:fld id="{5B44E9C3-AC40-4C8A-B8AA-79995A445F7D}" type="slidenum">
              <a:rPr kumimoji="1" lang="ja-JP" altLang="en-US" smtClean="0"/>
              <a:t>‹#›</a:t>
            </a:fld>
            <a:endParaRPr kumimoji="1" lang="ja-JP" altLang="en-US"/>
          </a:p>
        </p:txBody>
      </p:sp>
    </p:spTree>
    <p:extLst>
      <p:ext uri="{BB962C8B-B14F-4D97-AF65-F5344CB8AC3E}">
        <p14:creationId xmlns:p14="http://schemas.microsoft.com/office/powerpoint/2010/main" val="3740404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C095F29F-DBC5-49C4-930B-426DFD9CFB04}" type="datetimeFigureOut">
              <a:rPr kumimoji="1" lang="ja-JP" altLang="en-US" smtClean="0"/>
              <a:t>2012/4/2</a:t>
            </a:fld>
            <a:endParaRPr kumimoji="1" lang="ja-JP" altLang="en-US"/>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6553200" y="6356350"/>
            <a:ext cx="2133600" cy="365125"/>
          </a:xfrm>
          <a:prstGeom prst="rect">
            <a:avLst/>
          </a:prstGeom>
        </p:spPr>
        <p:txBody>
          <a:bodyPr/>
          <a:lstStyle/>
          <a:p>
            <a:fld id="{5B44E9C3-AC40-4C8A-B8AA-79995A445F7D}" type="slidenum">
              <a:rPr kumimoji="1" lang="ja-JP" altLang="en-US" smtClean="0"/>
              <a:t>‹#›</a:t>
            </a:fld>
            <a:endParaRPr kumimoji="1" lang="ja-JP" altLang="en-US"/>
          </a:p>
        </p:txBody>
      </p:sp>
    </p:spTree>
    <p:extLst>
      <p:ext uri="{BB962C8B-B14F-4D97-AF65-F5344CB8AC3E}">
        <p14:creationId xmlns:p14="http://schemas.microsoft.com/office/powerpoint/2010/main" val="124834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テキスト ボックス 1"/>
          <p:cNvSpPr txBox="1">
            <a:spLocks noChangeArrowheads="1"/>
          </p:cNvSpPr>
          <p:nvPr userDrawn="1"/>
        </p:nvSpPr>
        <p:spPr bwMode="auto">
          <a:xfrm>
            <a:off x="3219707" y="6611937"/>
            <a:ext cx="270458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ja-JP" sz="1000" dirty="0" smtClean="0">
                <a:solidFill>
                  <a:srgbClr val="7F7F7F"/>
                </a:solidFill>
              </a:rPr>
              <a:t>地理情報科学教育用スライド</a:t>
            </a:r>
            <a:r>
              <a:rPr lang="ja-JP" altLang="en-US" sz="1000" dirty="0" smtClean="0">
                <a:solidFill>
                  <a:srgbClr val="7F7F7F"/>
                </a:solidFill>
              </a:rPr>
              <a:t>　</a:t>
            </a:r>
            <a:r>
              <a:rPr lang="en-US" altLang="ja-JP" sz="1000" dirty="0" smtClean="0">
                <a:solidFill>
                  <a:srgbClr val="7F7F7F"/>
                </a:solidFill>
              </a:rPr>
              <a:t>©</a:t>
            </a:r>
            <a:r>
              <a:rPr lang="ja-JP" altLang="en-US" sz="1000" dirty="0" smtClean="0">
                <a:solidFill>
                  <a:srgbClr val="7F7F7F"/>
                </a:solidFill>
              </a:rPr>
              <a:t>久保田李光一</a:t>
            </a:r>
          </a:p>
        </p:txBody>
      </p:sp>
    </p:spTree>
    <p:extLst>
      <p:ext uri="{BB962C8B-B14F-4D97-AF65-F5344CB8AC3E}">
        <p14:creationId xmlns:p14="http://schemas.microsoft.com/office/powerpoint/2010/main" val="677641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ctrTitle"/>
          </p:nvPr>
        </p:nvSpPr>
        <p:spPr/>
        <p:txBody>
          <a:bodyPr rtlCol="0">
            <a:normAutofit fontScale="90000"/>
          </a:bodyPr>
          <a:lstStyle/>
          <a:p>
            <a:pPr eaLnBrk="1" fontAlgn="auto" hangingPunct="1">
              <a:spcAft>
                <a:spcPts val="0"/>
              </a:spcAft>
              <a:defRPr/>
            </a:pPr>
            <a:r>
              <a:rPr lang="ja-JP" altLang="en-US" dirty="0"/>
              <a:t>第</a:t>
            </a:r>
            <a:r>
              <a:rPr lang="en-US" altLang="ja-JP" dirty="0"/>
              <a:t>4</a:t>
            </a:r>
            <a:r>
              <a:rPr lang="ja-JP" altLang="en-US" dirty="0" smtClean="0"/>
              <a:t>章　空間解析</a:t>
            </a:r>
            <a:r>
              <a:rPr lang="en-US" altLang="ja-JP" dirty="0" smtClean="0"/>
              <a:t/>
            </a:r>
            <a:br>
              <a:rPr lang="en-US" altLang="ja-JP" dirty="0" smtClean="0"/>
            </a:br>
            <a:r>
              <a:rPr lang="en-US" altLang="ja-JP" dirty="0" smtClean="0"/>
              <a:t>2.</a:t>
            </a:r>
            <a:r>
              <a:rPr lang="ja-JP" altLang="en-US" dirty="0" smtClean="0"/>
              <a:t>ネットワーク分析</a:t>
            </a:r>
            <a:r>
              <a:rPr lang="en-US" altLang="ja-JP" dirty="0" smtClean="0"/>
              <a:t/>
            </a:r>
            <a:br>
              <a:rPr lang="en-US" altLang="ja-JP" dirty="0" smtClean="0"/>
            </a:br>
            <a:r>
              <a:rPr lang="en-US" altLang="ja-JP" dirty="0" smtClean="0"/>
              <a:t>(1)</a:t>
            </a:r>
            <a:r>
              <a:rPr lang="ja-JP" altLang="en-US" dirty="0"/>
              <a:t> </a:t>
            </a:r>
            <a:r>
              <a:rPr lang="ja-JP" altLang="en-US" dirty="0" smtClean="0"/>
              <a:t>最短</a:t>
            </a:r>
            <a:r>
              <a:rPr lang="ja-JP" altLang="en-US" dirty="0"/>
              <a:t>経路検索</a:t>
            </a:r>
          </a:p>
        </p:txBody>
      </p:sp>
      <p:sp>
        <p:nvSpPr>
          <p:cNvPr id="2" name="サブタイトル 1"/>
          <p:cNvSpPr>
            <a:spLocks noGrp="1"/>
          </p:cNvSpPr>
          <p:nvPr>
            <p:ph type="subTitle" idx="1"/>
          </p:nvPr>
        </p:nvSpPr>
        <p:spPr>
          <a:xfrm>
            <a:off x="1371600" y="4437112"/>
            <a:ext cx="6400800" cy="1201688"/>
          </a:xfrm>
        </p:spPr>
        <p:txBody>
          <a:bodyPr/>
          <a:lstStyle/>
          <a:p>
            <a:r>
              <a:rPr kumimoji="1" lang="ja-JP" altLang="en-US" dirty="0" smtClean="0"/>
              <a:t>久保田光一</a:t>
            </a:r>
            <a:endParaRPr kumimoji="1" lang="en-US" altLang="ja-JP" dirty="0" smtClean="0"/>
          </a:p>
          <a:p>
            <a:r>
              <a:rPr lang="en-US" altLang="ja-JP" dirty="0" smtClean="0"/>
              <a:t>kubota@ise.chuo-u.ac.jp</a:t>
            </a:r>
            <a:endParaRPr kumimoji="1" lang="ja-JP" altLang="en-US" dirty="0"/>
          </a:p>
        </p:txBody>
      </p:sp>
    </p:spTree>
    <p:extLst>
      <p:ext uri="{BB962C8B-B14F-4D97-AF65-F5344CB8AC3E}">
        <p14:creationId xmlns:p14="http://schemas.microsoft.com/office/powerpoint/2010/main" val="34864001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テキスト ボックス 11"/>
          <p:cNvSpPr txBox="1">
            <a:spLocks noChangeArrowheads="1"/>
          </p:cNvSpPr>
          <p:nvPr/>
        </p:nvSpPr>
        <p:spPr bwMode="auto">
          <a:xfrm>
            <a:off x="1116013" y="1773238"/>
            <a:ext cx="145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出発地：池袋</a:t>
            </a:r>
          </a:p>
        </p:txBody>
      </p:sp>
      <p:sp>
        <p:nvSpPr>
          <p:cNvPr id="15363" name="テキスト ボックス 12"/>
          <p:cNvSpPr txBox="1">
            <a:spLocks noChangeArrowheads="1"/>
          </p:cNvSpPr>
          <p:nvPr/>
        </p:nvSpPr>
        <p:spPr bwMode="auto">
          <a:xfrm>
            <a:off x="7235825" y="5732463"/>
            <a:ext cx="14541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目的地：東京</a:t>
            </a:r>
          </a:p>
        </p:txBody>
      </p:sp>
      <p:cxnSp>
        <p:nvCxnSpPr>
          <p:cNvPr id="25" name="直線コネクタ 24"/>
          <p:cNvCxnSpPr>
            <a:endCxn id="8" idx="5"/>
          </p:cNvCxnSpPr>
          <p:nvPr/>
        </p:nvCxnSpPr>
        <p:spPr>
          <a:xfrm>
            <a:off x="5148263" y="4041775"/>
            <a:ext cx="2097087" cy="17113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endCxn id="8" idx="5"/>
          </p:cNvCxnSpPr>
          <p:nvPr/>
        </p:nvCxnSpPr>
        <p:spPr>
          <a:xfrm flipH="1">
            <a:off x="7245350" y="2997200"/>
            <a:ext cx="495300" cy="2755900"/>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5366" name="タイトル 1"/>
          <p:cNvSpPr>
            <a:spLocks noGrp="1"/>
          </p:cNvSpPr>
          <p:nvPr>
            <p:ph type="title"/>
          </p:nvPr>
        </p:nvSpPr>
        <p:spPr/>
        <p:txBody>
          <a:bodyPr/>
          <a:lstStyle/>
          <a:p>
            <a:pPr eaLnBrk="1" hangingPunct="1"/>
            <a:r>
              <a:rPr lang="ja-JP" altLang="en-US" smtClean="0"/>
              <a:t>グラフ</a:t>
            </a:r>
          </a:p>
        </p:txBody>
      </p:sp>
      <p:sp>
        <p:nvSpPr>
          <p:cNvPr id="15370" name="テキスト ボックス 13"/>
          <p:cNvSpPr txBox="1">
            <a:spLocks noChangeArrowheads="1"/>
          </p:cNvSpPr>
          <p:nvPr/>
        </p:nvSpPr>
        <p:spPr bwMode="auto">
          <a:xfrm>
            <a:off x="4787900" y="2852738"/>
            <a:ext cx="1041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御茶ノ水</a:t>
            </a:r>
          </a:p>
        </p:txBody>
      </p:sp>
      <p:sp>
        <p:nvSpPr>
          <p:cNvPr id="15371" name="テキスト ボックス 14"/>
          <p:cNvSpPr txBox="1">
            <a:spLocks noChangeArrowheads="1"/>
          </p:cNvSpPr>
          <p:nvPr/>
        </p:nvSpPr>
        <p:spPr bwMode="auto">
          <a:xfrm>
            <a:off x="7451725" y="2276475"/>
            <a:ext cx="877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秋葉原</a:t>
            </a:r>
          </a:p>
        </p:txBody>
      </p:sp>
      <p:sp>
        <p:nvSpPr>
          <p:cNvPr id="15372" name="テキスト ボックス 15"/>
          <p:cNvSpPr txBox="1">
            <a:spLocks noChangeArrowheads="1"/>
          </p:cNvSpPr>
          <p:nvPr/>
        </p:nvSpPr>
        <p:spPr bwMode="auto">
          <a:xfrm>
            <a:off x="1835150" y="50847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新宿</a:t>
            </a:r>
          </a:p>
        </p:txBody>
      </p:sp>
      <p:cxnSp>
        <p:nvCxnSpPr>
          <p:cNvPr id="18" name="直線コネクタ 17"/>
          <p:cNvCxnSpPr/>
          <p:nvPr/>
        </p:nvCxnSpPr>
        <p:spPr>
          <a:xfrm rot="16200000" flipH="1">
            <a:off x="4733925" y="169863"/>
            <a:ext cx="534988" cy="5180012"/>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84438" y="2492375"/>
            <a:ext cx="2622550" cy="14827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10800000" flipV="1">
            <a:off x="5105400" y="2997200"/>
            <a:ext cx="2419350" cy="915988"/>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9" idx="5"/>
          </p:cNvCxnSpPr>
          <p:nvPr/>
        </p:nvCxnSpPr>
        <p:spPr>
          <a:xfrm rot="5400000" flipH="1" flipV="1">
            <a:off x="3455194" y="2817019"/>
            <a:ext cx="554037" cy="2746375"/>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0800000" flipV="1">
            <a:off x="2268538" y="2492375"/>
            <a:ext cx="142875" cy="1728788"/>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16200000" flipH="1">
            <a:off x="3994944" y="2710657"/>
            <a:ext cx="1266825" cy="4719637"/>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5379" name="テキスト ボックス 41"/>
          <p:cNvSpPr txBox="1">
            <a:spLocks noChangeArrowheads="1"/>
          </p:cNvSpPr>
          <p:nvPr/>
        </p:nvSpPr>
        <p:spPr bwMode="auto">
          <a:xfrm>
            <a:off x="1835150" y="3357563"/>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６</a:t>
            </a:r>
          </a:p>
        </p:txBody>
      </p:sp>
      <p:sp>
        <p:nvSpPr>
          <p:cNvPr id="15380" name="テキスト ボックス 42"/>
          <p:cNvSpPr txBox="1">
            <a:spLocks noChangeArrowheads="1"/>
          </p:cNvSpPr>
          <p:nvPr/>
        </p:nvSpPr>
        <p:spPr bwMode="auto">
          <a:xfrm>
            <a:off x="4787900" y="2420938"/>
            <a:ext cx="498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１９</a:t>
            </a:r>
          </a:p>
        </p:txBody>
      </p:sp>
      <p:sp>
        <p:nvSpPr>
          <p:cNvPr id="15381" name="テキスト ボックス 43"/>
          <p:cNvSpPr txBox="1">
            <a:spLocks noChangeArrowheads="1"/>
          </p:cNvSpPr>
          <p:nvPr/>
        </p:nvSpPr>
        <p:spPr bwMode="auto">
          <a:xfrm>
            <a:off x="2843213" y="3068638"/>
            <a:ext cx="500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１１</a:t>
            </a:r>
          </a:p>
        </p:txBody>
      </p:sp>
      <p:sp>
        <p:nvSpPr>
          <p:cNvPr id="15382" name="テキスト ボックス 44"/>
          <p:cNvSpPr txBox="1">
            <a:spLocks noChangeArrowheads="1"/>
          </p:cNvSpPr>
          <p:nvPr/>
        </p:nvSpPr>
        <p:spPr bwMode="auto">
          <a:xfrm>
            <a:off x="6156325" y="4581525"/>
            <a:ext cx="341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５</a:t>
            </a:r>
          </a:p>
        </p:txBody>
      </p:sp>
      <p:sp>
        <p:nvSpPr>
          <p:cNvPr id="15383" name="テキスト ボックス 45"/>
          <p:cNvSpPr txBox="1">
            <a:spLocks noChangeArrowheads="1"/>
          </p:cNvSpPr>
          <p:nvPr/>
        </p:nvSpPr>
        <p:spPr bwMode="auto">
          <a:xfrm>
            <a:off x="6300788" y="3573463"/>
            <a:ext cx="3413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5384" name="テキスト ボックス 46"/>
          <p:cNvSpPr txBox="1">
            <a:spLocks noChangeArrowheads="1"/>
          </p:cNvSpPr>
          <p:nvPr/>
        </p:nvSpPr>
        <p:spPr bwMode="auto">
          <a:xfrm>
            <a:off x="7667625" y="4221163"/>
            <a:ext cx="342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5385" name="テキスト ボックス 47"/>
          <p:cNvSpPr txBox="1">
            <a:spLocks noChangeArrowheads="1"/>
          </p:cNvSpPr>
          <p:nvPr/>
        </p:nvSpPr>
        <p:spPr bwMode="auto">
          <a:xfrm>
            <a:off x="4140200" y="5157788"/>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２９</a:t>
            </a:r>
          </a:p>
        </p:txBody>
      </p:sp>
      <p:sp>
        <p:nvSpPr>
          <p:cNvPr id="15386" name="テキスト ボックス 48"/>
          <p:cNvSpPr txBox="1">
            <a:spLocks noChangeArrowheads="1"/>
          </p:cNvSpPr>
          <p:nvPr/>
        </p:nvSpPr>
        <p:spPr bwMode="auto">
          <a:xfrm>
            <a:off x="3779838" y="4149725"/>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１５</a:t>
            </a:r>
          </a:p>
        </p:txBody>
      </p:sp>
      <p:sp>
        <p:nvSpPr>
          <p:cNvPr id="9" name="円/楕円 8"/>
          <p:cNvSpPr/>
          <p:nvPr/>
        </p:nvSpPr>
        <p:spPr>
          <a:xfrm>
            <a:off x="2051050" y="4221163"/>
            <a:ext cx="360363" cy="287337"/>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円/楕円 6"/>
          <p:cNvSpPr/>
          <p:nvPr/>
        </p:nvSpPr>
        <p:spPr>
          <a:xfrm>
            <a:off x="2124075" y="2205038"/>
            <a:ext cx="576263" cy="431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 name="円/楕円 7"/>
          <p:cNvSpPr/>
          <p:nvPr/>
        </p:nvSpPr>
        <p:spPr>
          <a:xfrm>
            <a:off x="6875463" y="5445125"/>
            <a:ext cx="433387" cy="3603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1" name="円/楕円 60"/>
          <p:cNvSpPr/>
          <p:nvPr/>
        </p:nvSpPr>
        <p:spPr>
          <a:xfrm>
            <a:off x="4859338" y="3789363"/>
            <a:ext cx="360362" cy="287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2" name="円/楕円 61"/>
          <p:cNvSpPr/>
          <p:nvPr/>
        </p:nvSpPr>
        <p:spPr>
          <a:xfrm>
            <a:off x="7451725" y="2852738"/>
            <a:ext cx="360363" cy="288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5392" name="テキスト ボックス 32"/>
          <p:cNvSpPr txBox="1">
            <a:spLocks noChangeArrowheads="1"/>
          </p:cNvSpPr>
          <p:nvPr/>
        </p:nvSpPr>
        <p:spPr bwMode="auto">
          <a:xfrm>
            <a:off x="1258888" y="2133600"/>
            <a:ext cx="6477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3600">
                <a:solidFill>
                  <a:schemeClr val="accent1"/>
                </a:solidFill>
                <a:latin typeface="ＭＳ ゴシック" pitchFamily="49" charset="-128"/>
                <a:ea typeface="ＭＳ ゴシック" pitchFamily="49" charset="-128"/>
              </a:rPr>
              <a:t> </a:t>
            </a:r>
            <a:r>
              <a:rPr lang="en-US" altLang="ja-JP" sz="3600">
                <a:solidFill>
                  <a:schemeClr val="accent1"/>
                </a:solidFill>
                <a:latin typeface="ＭＳ ゴシック" pitchFamily="49" charset="-128"/>
                <a:ea typeface="ＭＳ ゴシック" pitchFamily="49" charset="-128"/>
              </a:rPr>
              <a:t>0</a:t>
            </a:r>
            <a:endParaRPr lang="ja-JP" altLang="en-US" sz="3600">
              <a:solidFill>
                <a:schemeClr val="accent1"/>
              </a:solidFill>
              <a:latin typeface="ＭＳ ゴシック" pitchFamily="49" charset="-128"/>
              <a:ea typeface="ＭＳ ゴシック" pitchFamily="49" charset="-128"/>
            </a:endParaRPr>
          </a:p>
        </p:txBody>
      </p:sp>
      <p:sp>
        <p:nvSpPr>
          <p:cNvPr id="15393" name="テキスト ボックス 33"/>
          <p:cNvSpPr txBox="1">
            <a:spLocks noChangeArrowheads="1"/>
          </p:cNvSpPr>
          <p:nvPr/>
        </p:nvSpPr>
        <p:spPr bwMode="auto">
          <a:xfrm>
            <a:off x="1476375" y="4005263"/>
            <a:ext cx="6461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3600">
                <a:solidFill>
                  <a:schemeClr val="accent1"/>
                </a:solidFill>
                <a:latin typeface="ＭＳ ゴシック" pitchFamily="49" charset="-128"/>
                <a:ea typeface="ＭＳ ゴシック" pitchFamily="49" charset="-128"/>
              </a:rPr>
              <a:t>∞</a:t>
            </a:r>
          </a:p>
        </p:txBody>
      </p:sp>
      <p:sp>
        <p:nvSpPr>
          <p:cNvPr id="15394" name="テキスト ボックス 35"/>
          <p:cNvSpPr txBox="1">
            <a:spLocks noChangeArrowheads="1"/>
          </p:cNvSpPr>
          <p:nvPr/>
        </p:nvSpPr>
        <p:spPr bwMode="auto">
          <a:xfrm>
            <a:off x="7956550" y="2636838"/>
            <a:ext cx="6461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3600">
                <a:solidFill>
                  <a:schemeClr val="accent1"/>
                </a:solidFill>
                <a:latin typeface="ＭＳ ゴシック" pitchFamily="49" charset="-128"/>
                <a:ea typeface="ＭＳ ゴシック" pitchFamily="49" charset="-128"/>
              </a:rPr>
              <a:t>∞</a:t>
            </a:r>
          </a:p>
        </p:txBody>
      </p:sp>
      <p:sp>
        <p:nvSpPr>
          <p:cNvPr id="15395" name="テキスト ボックス 37"/>
          <p:cNvSpPr txBox="1">
            <a:spLocks noChangeArrowheads="1"/>
          </p:cNvSpPr>
          <p:nvPr/>
        </p:nvSpPr>
        <p:spPr bwMode="auto">
          <a:xfrm>
            <a:off x="4643438" y="3068638"/>
            <a:ext cx="6461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3600">
                <a:solidFill>
                  <a:schemeClr val="accent1"/>
                </a:solidFill>
                <a:latin typeface="ＭＳ ゴシック" pitchFamily="49" charset="-128"/>
                <a:ea typeface="ＭＳ ゴシック" pitchFamily="49" charset="-128"/>
              </a:rPr>
              <a:t>∞</a:t>
            </a:r>
          </a:p>
        </p:txBody>
      </p:sp>
      <p:sp>
        <p:nvSpPr>
          <p:cNvPr id="15396" name="テキスト ボックス 38"/>
          <p:cNvSpPr txBox="1">
            <a:spLocks noChangeArrowheads="1"/>
          </p:cNvSpPr>
          <p:nvPr/>
        </p:nvSpPr>
        <p:spPr bwMode="auto">
          <a:xfrm>
            <a:off x="6372225" y="5805488"/>
            <a:ext cx="6461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3600">
                <a:solidFill>
                  <a:schemeClr val="accent1"/>
                </a:solidFill>
                <a:latin typeface="ＭＳ ゴシック" pitchFamily="49" charset="-128"/>
                <a:ea typeface="ＭＳ ゴシック" pitchFamily="49" charset="-128"/>
              </a:rPr>
              <a:t>∞</a:t>
            </a:r>
          </a:p>
        </p:txBody>
      </p:sp>
    </p:spTree>
    <p:extLst>
      <p:ext uri="{BB962C8B-B14F-4D97-AF65-F5344CB8AC3E}">
        <p14:creationId xmlns:p14="http://schemas.microsoft.com/office/powerpoint/2010/main" val="1006105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線コネクタ 24"/>
          <p:cNvCxnSpPr>
            <a:endCxn id="8" idx="5"/>
          </p:cNvCxnSpPr>
          <p:nvPr/>
        </p:nvCxnSpPr>
        <p:spPr>
          <a:xfrm>
            <a:off x="5148263" y="4041775"/>
            <a:ext cx="2097087" cy="17113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endCxn id="8" idx="5"/>
          </p:cNvCxnSpPr>
          <p:nvPr/>
        </p:nvCxnSpPr>
        <p:spPr>
          <a:xfrm flipH="1">
            <a:off x="7245350" y="2997200"/>
            <a:ext cx="495300" cy="2755900"/>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6388" name="タイトル 1"/>
          <p:cNvSpPr>
            <a:spLocks noGrp="1"/>
          </p:cNvSpPr>
          <p:nvPr>
            <p:ph type="title"/>
          </p:nvPr>
        </p:nvSpPr>
        <p:spPr/>
        <p:txBody>
          <a:bodyPr/>
          <a:lstStyle/>
          <a:p>
            <a:pPr eaLnBrk="1" hangingPunct="1"/>
            <a:r>
              <a:rPr lang="ja-JP" altLang="en-US" smtClean="0"/>
              <a:t>グラフ</a:t>
            </a:r>
          </a:p>
        </p:txBody>
      </p:sp>
      <p:sp>
        <p:nvSpPr>
          <p:cNvPr id="16392" name="テキスト ボックス 11"/>
          <p:cNvSpPr txBox="1">
            <a:spLocks noChangeArrowheads="1"/>
          </p:cNvSpPr>
          <p:nvPr/>
        </p:nvSpPr>
        <p:spPr bwMode="auto">
          <a:xfrm>
            <a:off x="1619250" y="1773238"/>
            <a:ext cx="6461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池袋</a:t>
            </a:r>
          </a:p>
        </p:txBody>
      </p:sp>
      <p:sp>
        <p:nvSpPr>
          <p:cNvPr id="16393" name="テキスト ボックス 12"/>
          <p:cNvSpPr txBox="1">
            <a:spLocks noChangeArrowheads="1"/>
          </p:cNvSpPr>
          <p:nvPr/>
        </p:nvSpPr>
        <p:spPr bwMode="auto">
          <a:xfrm>
            <a:off x="7524750" y="57324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東京</a:t>
            </a:r>
          </a:p>
        </p:txBody>
      </p:sp>
      <p:sp>
        <p:nvSpPr>
          <p:cNvPr id="16394" name="テキスト ボックス 13"/>
          <p:cNvSpPr txBox="1">
            <a:spLocks noChangeArrowheads="1"/>
          </p:cNvSpPr>
          <p:nvPr/>
        </p:nvSpPr>
        <p:spPr bwMode="auto">
          <a:xfrm>
            <a:off x="4787900" y="2852738"/>
            <a:ext cx="1041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御茶ノ水</a:t>
            </a:r>
          </a:p>
        </p:txBody>
      </p:sp>
      <p:sp>
        <p:nvSpPr>
          <p:cNvPr id="16395" name="テキスト ボックス 14"/>
          <p:cNvSpPr txBox="1">
            <a:spLocks noChangeArrowheads="1"/>
          </p:cNvSpPr>
          <p:nvPr/>
        </p:nvSpPr>
        <p:spPr bwMode="auto">
          <a:xfrm>
            <a:off x="7451725" y="2276475"/>
            <a:ext cx="877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秋葉原</a:t>
            </a:r>
          </a:p>
        </p:txBody>
      </p:sp>
      <p:sp>
        <p:nvSpPr>
          <p:cNvPr id="16396" name="テキスト ボックス 15"/>
          <p:cNvSpPr txBox="1">
            <a:spLocks noChangeArrowheads="1"/>
          </p:cNvSpPr>
          <p:nvPr/>
        </p:nvSpPr>
        <p:spPr bwMode="auto">
          <a:xfrm>
            <a:off x="1835150" y="50847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新宿</a:t>
            </a:r>
          </a:p>
        </p:txBody>
      </p:sp>
      <p:cxnSp>
        <p:nvCxnSpPr>
          <p:cNvPr id="18" name="直線コネクタ 17"/>
          <p:cNvCxnSpPr/>
          <p:nvPr/>
        </p:nvCxnSpPr>
        <p:spPr>
          <a:xfrm rot="16200000" flipH="1">
            <a:off x="4733925" y="169863"/>
            <a:ext cx="534988" cy="5180012"/>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84438" y="2492375"/>
            <a:ext cx="2622550" cy="14827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10800000" flipV="1">
            <a:off x="5105400" y="2997200"/>
            <a:ext cx="2419350" cy="915988"/>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9" idx="5"/>
          </p:cNvCxnSpPr>
          <p:nvPr/>
        </p:nvCxnSpPr>
        <p:spPr>
          <a:xfrm rot="5400000" flipH="1" flipV="1">
            <a:off x="3455194" y="2817019"/>
            <a:ext cx="554037" cy="2746375"/>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0800000" flipV="1">
            <a:off x="2268538" y="2492375"/>
            <a:ext cx="142875" cy="1728788"/>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16200000" flipH="1">
            <a:off x="3994944" y="2710657"/>
            <a:ext cx="1266825" cy="4719637"/>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6403" name="テキスト ボックス 41"/>
          <p:cNvSpPr txBox="1">
            <a:spLocks noChangeArrowheads="1"/>
          </p:cNvSpPr>
          <p:nvPr/>
        </p:nvSpPr>
        <p:spPr bwMode="auto">
          <a:xfrm>
            <a:off x="1835150" y="3357563"/>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６</a:t>
            </a:r>
          </a:p>
        </p:txBody>
      </p:sp>
      <p:sp>
        <p:nvSpPr>
          <p:cNvPr id="16404" name="テキスト ボックス 42"/>
          <p:cNvSpPr txBox="1">
            <a:spLocks noChangeArrowheads="1"/>
          </p:cNvSpPr>
          <p:nvPr/>
        </p:nvSpPr>
        <p:spPr bwMode="auto">
          <a:xfrm>
            <a:off x="4787900" y="2420938"/>
            <a:ext cx="498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１９</a:t>
            </a:r>
          </a:p>
        </p:txBody>
      </p:sp>
      <p:sp>
        <p:nvSpPr>
          <p:cNvPr id="16405" name="テキスト ボックス 43"/>
          <p:cNvSpPr txBox="1">
            <a:spLocks noChangeArrowheads="1"/>
          </p:cNvSpPr>
          <p:nvPr/>
        </p:nvSpPr>
        <p:spPr bwMode="auto">
          <a:xfrm>
            <a:off x="2843213" y="3068638"/>
            <a:ext cx="500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１１</a:t>
            </a:r>
          </a:p>
        </p:txBody>
      </p:sp>
      <p:sp>
        <p:nvSpPr>
          <p:cNvPr id="16406" name="テキスト ボックス 44"/>
          <p:cNvSpPr txBox="1">
            <a:spLocks noChangeArrowheads="1"/>
          </p:cNvSpPr>
          <p:nvPr/>
        </p:nvSpPr>
        <p:spPr bwMode="auto">
          <a:xfrm>
            <a:off x="6156325" y="4581525"/>
            <a:ext cx="341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５</a:t>
            </a:r>
          </a:p>
        </p:txBody>
      </p:sp>
      <p:sp>
        <p:nvSpPr>
          <p:cNvPr id="16407" name="テキスト ボックス 45"/>
          <p:cNvSpPr txBox="1">
            <a:spLocks noChangeArrowheads="1"/>
          </p:cNvSpPr>
          <p:nvPr/>
        </p:nvSpPr>
        <p:spPr bwMode="auto">
          <a:xfrm>
            <a:off x="6300788" y="3573463"/>
            <a:ext cx="3413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6408" name="テキスト ボックス 46"/>
          <p:cNvSpPr txBox="1">
            <a:spLocks noChangeArrowheads="1"/>
          </p:cNvSpPr>
          <p:nvPr/>
        </p:nvSpPr>
        <p:spPr bwMode="auto">
          <a:xfrm>
            <a:off x="7667625" y="4221163"/>
            <a:ext cx="342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6409" name="テキスト ボックス 47"/>
          <p:cNvSpPr txBox="1">
            <a:spLocks noChangeArrowheads="1"/>
          </p:cNvSpPr>
          <p:nvPr/>
        </p:nvSpPr>
        <p:spPr bwMode="auto">
          <a:xfrm>
            <a:off x="4140200" y="5157788"/>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２９</a:t>
            </a:r>
          </a:p>
        </p:txBody>
      </p:sp>
      <p:sp>
        <p:nvSpPr>
          <p:cNvPr id="16410" name="テキスト ボックス 48"/>
          <p:cNvSpPr txBox="1">
            <a:spLocks noChangeArrowheads="1"/>
          </p:cNvSpPr>
          <p:nvPr/>
        </p:nvSpPr>
        <p:spPr bwMode="auto">
          <a:xfrm>
            <a:off x="3779838" y="4149725"/>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１５</a:t>
            </a:r>
          </a:p>
        </p:txBody>
      </p:sp>
      <p:sp>
        <p:nvSpPr>
          <p:cNvPr id="9" name="円/楕円 8"/>
          <p:cNvSpPr/>
          <p:nvPr/>
        </p:nvSpPr>
        <p:spPr>
          <a:xfrm>
            <a:off x="2051050" y="4221163"/>
            <a:ext cx="360363" cy="2873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円/楕円 6"/>
          <p:cNvSpPr/>
          <p:nvPr/>
        </p:nvSpPr>
        <p:spPr>
          <a:xfrm>
            <a:off x="2124075" y="2205038"/>
            <a:ext cx="576263" cy="431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 name="円/楕円 7"/>
          <p:cNvSpPr/>
          <p:nvPr/>
        </p:nvSpPr>
        <p:spPr>
          <a:xfrm>
            <a:off x="6875463" y="5445125"/>
            <a:ext cx="433387" cy="3603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1" name="円/楕円 60"/>
          <p:cNvSpPr/>
          <p:nvPr/>
        </p:nvSpPr>
        <p:spPr>
          <a:xfrm>
            <a:off x="4859338" y="3789363"/>
            <a:ext cx="360362" cy="287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2" name="円/楕円 61"/>
          <p:cNvSpPr/>
          <p:nvPr/>
        </p:nvSpPr>
        <p:spPr>
          <a:xfrm>
            <a:off x="7451725" y="2852738"/>
            <a:ext cx="360363" cy="288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6416" name="テキスト ボックス 32"/>
          <p:cNvSpPr txBox="1">
            <a:spLocks noChangeArrowheads="1"/>
          </p:cNvSpPr>
          <p:nvPr/>
        </p:nvSpPr>
        <p:spPr bwMode="auto">
          <a:xfrm>
            <a:off x="1619250" y="2133600"/>
            <a:ext cx="4159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0</a:t>
            </a:r>
            <a:endParaRPr lang="ja-JP" altLang="en-US" sz="3600">
              <a:solidFill>
                <a:srgbClr val="FF0000"/>
              </a:solidFill>
              <a:latin typeface="ＭＳ ゴシック" pitchFamily="49" charset="-128"/>
              <a:ea typeface="ＭＳ ゴシック" pitchFamily="49" charset="-128"/>
            </a:endParaRPr>
          </a:p>
        </p:txBody>
      </p:sp>
      <p:sp>
        <p:nvSpPr>
          <p:cNvPr id="16417" name="テキスト ボックス 33"/>
          <p:cNvSpPr txBox="1">
            <a:spLocks noChangeArrowheads="1"/>
          </p:cNvSpPr>
          <p:nvPr/>
        </p:nvSpPr>
        <p:spPr bwMode="auto">
          <a:xfrm>
            <a:off x="1476375" y="4005263"/>
            <a:ext cx="4143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6</a:t>
            </a:r>
            <a:endParaRPr lang="ja-JP" altLang="en-US" sz="3600">
              <a:solidFill>
                <a:schemeClr val="accent1"/>
              </a:solidFill>
              <a:latin typeface="ＭＳ ゴシック" pitchFamily="49" charset="-128"/>
              <a:ea typeface="ＭＳ ゴシック" pitchFamily="49" charset="-128"/>
            </a:endParaRPr>
          </a:p>
        </p:txBody>
      </p:sp>
      <p:sp>
        <p:nvSpPr>
          <p:cNvPr id="16418" name="テキスト ボックス 35"/>
          <p:cNvSpPr txBox="1">
            <a:spLocks noChangeArrowheads="1"/>
          </p:cNvSpPr>
          <p:nvPr/>
        </p:nvSpPr>
        <p:spPr bwMode="auto">
          <a:xfrm>
            <a:off x="7956550" y="2636838"/>
            <a:ext cx="6461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19</a:t>
            </a:r>
            <a:endParaRPr lang="ja-JP" altLang="en-US" sz="3600">
              <a:solidFill>
                <a:schemeClr val="accent1"/>
              </a:solidFill>
              <a:latin typeface="ＭＳ ゴシック" pitchFamily="49" charset="-128"/>
              <a:ea typeface="ＭＳ ゴシック" pitchFamily="49" charset="-128"/>
            </a:endParaRPr>
          </a:p>
        </p:txBody>
      </p:sp>
      <p:sp>
        <p:nvSpPr>
          <p:cNvPr id="16419" name="テキスト ボックス 37"/>
          <p:cNvSpPr txBox="1">
            <a:spLocks noChangeArrowheads="1"/>
          </p:cNvSpPr>
          <p:nvPr/>
        </p:nvSpPr>
        <p:spPr bwMode="auto">
          <a:xfrm>
            <a:off x="4643438" y="3068638"/>
            <a:ext cx="6461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11</a:t>
            </a:r>
            <a:endParaRPr lang="ja-JP" altLang="en-US" sz="3600">
              <a:solidFill>
                <a:schemeClr val="accent1"/>
              </a:solidFill>
              <a:latin typeface="ＭＳ ゴシック" pitchFamily="49" charset="-128"/>
              <a:ea typeface="ＭＳ ゴシック" pitchFamily="49" charset="-128"/>
            </a:endParaRPr>
          </a:p>
        </p:txBody>
      </p:sp>
      <p:sp>
        <p:nvSpPr>
          <p:cNvPr id="16420" name="テキスト ボックス 38"/>
          <p:cNvSpPr txBox="1">
            <a:spLocks noChangeArrowheads="1"/>
          </p:cNvSpPr>
          <p:nvPr/>
        </p:nvSpPr>
        <p:spPr bwMode="auto">
          <a:xfrm>
            <a:off x="6372225" y="5805488"/>
            <a:ext cx="6461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3600">
                <a:solidFill>
                  <a:schemeClr val="accent1"/>
                </a:solidFill>
                <a:latin typeface="ＭＳ ゴシック" pitchFamily="49" charset="-128"/>
                <a:ea typeface="ＭＳ ゴシック" pitchFamily="49" charset="-128"/>
              </a:rPr>
              <a:t>∞</a:t>
            </a:r>
          </a:p>
        </p:txBody>
      </p:sp>
    </p:spTree>
    <p:extLst>
      <p:ext uri="{BB962C8B-B14F-4D97-AF65-F5344CB8AC3E}">
        <p14:creationId xmlns:p14="http://schemas.microsoft.com/office/powerpoint/2010/main" val="1648047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線コネクタ 24"/>
          <p:cNvCxnSpPr>
            <a:endCxn id="8" idx="5"/>
          </p:cNvCxnSpPr>
          <p:nvPr/>
        </p:nvCxnSpPr>
        <p:spPr>
          <a:xfrm>
            <a:off x="5148263" y="4041775"/>
            <a:ext cx="2097087" cy="17113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endCxn id="8" idx="5"/>
          </p:cNvCxnSpPr>
          <p:nvPr/>
        </p:nvCxnSpPr>
        <p:spPr>
          <a:xfrm flipH="1">
            <a:off x="7245350" y="2997200"/>
            <a:ext cx="495300" cy="2755900"/>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7412" name="タイトル 1"/>
          <p:cNvSpPr>
            <a:spLocks noGrp="1"/>
          </p:cNvSpPr>
          <p:nvPr>
            <p:ph type="title"/>
          </p:nvPr>
        </p:nvSpPr>
        <p:spPr/>
        <p:txBody>
          <a:bodyPr/>
          <a:lstStyle/>
          <a:p>
            <a:pPr eaLnBrk="1" hangingPunct="1"/>
            <a:r>
              <a:rPr lang="ja-JP" altLang="en-US" smtClean="0"/>
              <a:t>グラフ</a:t>
            </a:r>
          </a:p>
        </p:txBody>
      </p:sp>
      <p:sp>
        <p:nvSpPr>
          <p:cNvPr id="17416" name="テキスト ボックス 11"/>
          <p:cNvSpPr txBox="1">
            <a:spLocks noChangeArrowheads="1"/>
          </p:cNvSpPr>
          <p:nvPr/>
        </p:nvSpPr>
        <p:spPr bwMode="auto">
          <a:xfrm>
            <a:off x="1619250" y="1773238"/>
            <a:ext cx="6461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池袋</a:t>
            </a:r>
          </a:p>
        </p:txBody>
      </p:sp>
      <p:sp>
        <p:nvSpPr>
          <p:cNvPr id="17417" name="テキスト ボックス 12"/>
          <p:cNvSpPr txBox="1">
            <a:spLocks noChangeArrowheads="1"/>
          </p:cNvSpPr>
          <p:nvPr/>
        </p:nvSpPr>
        <p:spPr bwMode="auto">
          <a:xfrm>
            <a:off x="7524750" y="57324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東京</a:t>
            </a:r>
          </a:p>
        </p:txBody>
      </p:sp>
      <p:sp>
        <p:nvSpPr>
          <p:cNvPr id="17418" name="テキスト ボックス 13"/>
          <p:cNvSpPr txBox="1">
            <a:spLocks noChangeArrowheads="1"/>
          </p:cNvSpPr>
          <p:nvPr/>
        </p:nvSpPr>
        <p:spPr bwMode="auto">
          <a:xfrm>
            <a:off x="4787900" y="2852738"/>
            <a:ext cx="1041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御茶ノ水</a:t>
            </a:r>
          </a:p>
        </p:txBody>
      </p:sp>
      <p:sp>
        <p:nvSpPr>
          <p:cNvPr id="17419" name="テキスト ボックス 14"/>
          <p:cNvSpPr txBox="1">
            <a:spLocks noChangeArrowheads="1"/>
          </p:cNvSpPr>
          <p:nvPr/>
        </p:nvSpPr>
        <p:spPr bwMode="auto">
          <a:xfrm>
            <a:off x="7451725" y="2276475"/>
            <a:ext cx="877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秋葉原</a:t>
            </a:r>
          </a:p>
        </p:txBody>
      </p:sp>
      <p:sp>
        <p:nvSpPr>
          <p:cNvPr id="17420" name="テキスト ボックス 15"/>
          <p:cNvSpPr txBox="1">
            <a:spLocks noChangeArrowheads="1"/>
          </p:cNvSpPr>
          <p:nvPr/>
        </p:nvSpPr>
        <p:spPr bwMode="auto">
          <a:xfrm>
            <a:off x="1835150" y="50847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新宿</a:t>
            </a:r>
          </a:p>
        </p:txBody>
      </p:sp>
      <p:cxnSp>
        <p:nvCxnSpPr>
          <p:cNvPr id="18" name="直線コネクタ 17"/>
          <p:cNvCxnSpPr/>
          <p:nvPr/>
        </p:nvCxnSpPr>
        <p:spPr>
          <a:xfrm rot="16200000" flipH="1">
            <a:off x="4733925" y="169863"/>
            <a:ext cx="534988" cy="5180012"/>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84438" y="2492375"/>
            <a:ext cx="2622550" cy="14827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10800000" flipV="1">
            <a:off x="5105400" y="2997200"/>
            <a:ext cx="2419350" cy="915988"/>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9" idx="5"/>
          </p:cNvCxnSpPr>
          <p:nvPr/>
        </p:nvCxnSpPr>
        <p:spPr>
          <a:xfrm rot="5400000" flipH="1" flipV="1">
            <a:off x="3455194" y="2817019"/>
            <a:ext cx="554037" cy="2746375"/>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0800000" flipV="1">
            <a:off x="2268538" y="2492375"/>
            <a:ext cx="142875" cy="1728788"/>
          </a:xfrm>
          <a:prstGeom prst="line">
            <a:avLst/>
          </a:prstGeom>
          <a:ln w="2540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16200000" flipH="1">
            <a:off x="3994944" y="2710657"/>
            <a:ext cx="1266825" cy="4719637"/>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7427" name="テキスト ボックス 41"/>
          <p:cNvSpPr txBox="1">
            <a:spLocks noChangeArrowheads="1"/>
          </p:cNvSpPr>
          <p:nvPr/>
        </p:nvSpPr>
        <p:spPr bwMode="auto">
          <a:xfrm>
            <a:off x="1835150" y="3357563"/>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６</a:t>
            </a:r>
          </a:p>
        </p:txBody>
      </p:sp>
      <p:sp>
        <p:nvSpPr>
          <p:cNvPr id="17428" name="テキスト ボックス 42"/>
          <p:cNvSpPr txBox="1">
            <a:spLocks noChangeArrowheads="1"/>
          </p:cNvSpPr>
          <p:nvPr/>
        </p:nvSpPr>
        <p:spPr bwMode="auto">
          <a:xfrm>
            <a:off x="4787900" y="2420938"/>
            <a:ext cx="498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１９</a:t>
            </a:r>
          </a:p>
        </p:txBody>
      </p:sp>
      <p:sp>
        <p:nvSpPr>
          <p:cNvPr id="17429" name="テキスト ボックス 43"/>
          <p:cNvSpPr txBox="1">
            <a:spLocks noChangeArrowheads="1"/>
          </p:cNvSpPr>
          <p:nvPr/>
        </p:nvSpPr>
        <p:spPr bwMode="auto">
          <a:xfrm>
            <a:off x="2843213" y="3068638"/>
            <a:ext cx="500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１１</a:t>
            </a:r>
          </a:p>
        </p:txBody>
      </p:sp>
      <p:sp>
        <p:nvSpPr>
          <p:cNvPr id="17430" name="テキスト ボックス 44"/>
          <p:cNvSpPr txBox="1">
            <a:spLocks noChangeArrowheads="1"/>
          </p:cNvSpPr>
          <p:nvPr/>
        </p:nvSpPr>
        <p:spPr bwMode="auto">
          <a:xfrm>
            <a:off x="6156325" y="4581525"/>
            <a:ext cx="341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５</a:t>
            </a:r>
          </a:p>
        </p:txBody>
      </p:sp>
      <p:sp>
        <p:nvSpPr>
          <p:cNvPr id="17431" name="テキスト ボックス 45"/>
          <p:cNvSpPr txBox="1">
            <a:spLocks noChangeArrowheads="1"/>
          </p:cNvSpPr>
          <p:nvPr/>
        </p:nvSpPr>
        <p:spPr bwMode="auto">
          <a:xfrm>
            <a:off x="6300788" y="3573463"/>
            <a:ext cx="3413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7432" name="テキスト ボックス 46"/>
          <p:cNvSpPr txBox="1">
            <a:spLocks noChangeArrowheads="1"/>
          </p:cNvSpPr>
          <p:nvPr/>
        </p:nvSpPr>
        <p:spPr bwMode="auto">
          <a:xfrm>
            <a:off x="7667625" y="4221163"/>
            <a:ext cx="342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7433" name="テキスト ボックス 47"/>
          <p:cNvSpPr txBox="1">
            <a:spLocks noChangeArrowheads="1"/>
          </p:cNvSpPr>
          <p:nvPr/>
        </p:nvSpPr>
        <p:spPr bwMode="auto">
          <a:xfrm>
            <a:off x="4140200" y="5157788"/>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２９</a:t>
            </a:r>
          </a:p>
        </p:txBody>
      </p:sp>
      <p:sp>
        <p:nvSpPr>
          <p:cNvPr id="17434" name="テキスト ボックス 48"/>
          <p:cNvSpPr txBox="1">
            <a:spLocks noChangeArrowheads="1"/>
          </p:cNvSpPr>
          <p:nvPr/>
        </p:nvSpPr>
        <p:spPr bwMode="auto">
          <a:xfrm>
            <a:off x="3779838" y="4149725"/>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１５</a:t>
            </a:r>
          </a:p>
        </p:txBody>
      </p:sp>
      <p:sp>
        <p:nvSpPr>
          <p:cNvPr id="9" name="円/楕円 8"/>
          <p:cNvSpPr/>
          <p:nvPr/>
        </p:nvSpPr>
        <p:spPr>
          <a:xfrm>
            <a:off x="2051050" y="4221163"/>
            <a:ext cx="360363" cy="2873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円/楕円 6"/>
          <p:cNvSpPr/>
          <p:nvPr/>
        </p:nvSpPr>
        <p:spPr>
          <a:xfrm>
            <a:off x="2124075" y="2205038"/>
            <a:ext cx="576263" cy="431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 name="円/楕円 7"/>
          <p:cNvSpPr/>
          <p:nvPr/>
        </p:nvSpPr>
        <p:spPr>
          <a:xfrm>
            <a:off x="6875463" y="5445125"/>
            <a:ext cx="433387" cy="3603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1" name="円/楕円 60"/>
          <p:cNvSpPr/>
          <p:nvPr/>
        </p:nvSpPr>
        <p:spPr>
          <a:xfrm>
            <a:off x="4859338" y="3789363"/>
            <a:ext cx="360362" cy="287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2" name="円/楕円 61"/>
          <p:cNvSpPr/>
          <p:nvPr/>
        </p:nvSpPr>
        <p:spPr>
          <a:xfrm>
            <a:off x="7451725" y="2852738"/>
            <a:ext cx="360363" cy="288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7440" name="テキスト ボックス 32"/>
          <p:cNvSpPr txBox="1">
            <a:spLocks noChangeArrowheads="1"/>
          </p:cNvSpPr>
          <p:nvPr/>
        </p:nvSpPr>
        <p:spPr bwMode="auto">
          <a:xfrm>
            <a:off x="1619250" y="2133600"/>
            <a:ext cx="4159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0</a:t>
            </a:r>
            <a:endParaRPr lang="ja-JP" altLang="en-US" sz="3600">
              <a:solidFill>
                <a:srgbClr val="FF0000"/>
              </a:solidFill>
              <a:latin typeface="ＭＳ ゴシック" pitchFamily="49" charset="-128"/>
              <a:ea typeface="ＭＳ ゴシック" pitchFamily="49" charset="-128"/>
            </a:endParaRPr>
          </a:p>
        </p:txBody>
      </p:sp>
      <p:sp>
        <p:nvSpPr>
          <p:cNvPr id="17441" name="テキスト ボックス 33"/>
          <p:cNvSpPr txBox="1">
            <a:spLocks noChangeArrowheads="1"/>
          </p:cNvSpPr>
          <p:nvPr/>
        </p:nvSpPr>
        <p:spPr bwMode="auto">
          <a:xfrm>
            <a:off x="1476375" y="4005263"/>
            <a:ext cx="4143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6</a:t>
            </a:r>
            <a:endParaRPr lang="ja-JP" altLang="en-US" sz="3600">
              <a:solidFill>
                <a:srgbClr val="FF0000"/>
              </a:solidFill>
              <a:latin typeface="ＭＳ ゴシック" pitchFamily="49" charset="-128"/>
              <a:ea typeface="ＭＳ ゴシック" pitchFamily="49" charset="-128"/>
            </a:endParaRPr>
          </a:p>
        </p:txBody>
      </p:sp>
      <p:sp>
        <p:nvSpPr>
          <p:cNvPr id="17442" name="テキスト ボックス 35"/>
          <p:cNvSpPr txBox="1">
            <a:spLocks noChangeArrowheads="1"/>
          </p:cNvSpPr>
          <p:nvPr/>
        </p:nvSpPr>
        <p:spPr bwMode="auto">
          <a:xfrm>
            <a:off x="7956550" y="2636838"/>
            <a:ext cx="6461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19</a:t>
            </a:r>
            <a:endParaRPr lang="ja-JP" altLang="en-US" sz="3600">
              <a:solidFill>
                <a:schemeClr val="accent1"/>
              </a:solidFill>
              <a:latin typeface="ＭＳ ゴシック" pitchFamily="49" charset="-128"/>
              <a:ea typeface="ＭＳ ゴシック" pitchFamily="49" charset="-128"/>
            </a:endParaRPr>
          </a:p>
        </p:txBody>
      </p:sp>
      <p:sp>
        <p:nvSpPr>
          <p:cNvPr id="17443" name="テキスト ボックス 37"/>
          <p:cNvSpPr txBox="1">
            <a:spLocks noChangeArrowheads="1"/>
          </p:cNvSpPr>
          <p:nvPr/>
        </p:nvSpPr>
        <p:spPr bwMode="auto">
          <a:xfrm>
            <a:off x="4643438" y="3068638"/>
            <a:ext cx="6461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11</a:t>
            </a:r>
            <a:endParaRPr lang="ja-JP" altLang="en-US" sz="3600">
              <a:solidFill>
                <a:schemeClr val="accent1"/>
              </a:solidFill>
              <a:latin typeface="ＭＳ ゴシック" pitchFamily="49" charset="-128"/>
              <a:ea typeface="ＭＳ ゴシック" pitchFamily="49" charset="-128"/>
            </a:endParaRPr>
          </a:p>
        </p:txBody>
      </p:sp>
      <p:sp>
        <p:nvSpPr>
          <p:cNvPr id="17444" name="テキスト ボックス 38"/>
          <p:cNvSpPr txBox="1">
            <a:spLocks noChangeArrowheads="1"/>
          </p:cNvSpPr>
          <p:nvPr/>
        </p:nvSpPr>
        <p:spPr bwMode="auto">
          <a:xfrm>
            <a:off x="6372225" y="5805488"/>
            <a:ext cx="6461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35</a:t>
            </a:r>
            <a:endParaRPr lang="ja-JP" altLang="en-US" sz="3600">
              <a:solidFill>
                <a:schemeClr val="accent1"/>
              </a:solidFill>
              <a:latin typeface="ＭＳ ゴシック" pitchFamily="49" charset="-128"/>
              <a:ea typeface="ＭＳ ゴシック" pitchFamily="49" charset="-128"/>
            </a:endParaRPr>
          </a:p>
        </p:txBody>
      </p:sp>
    </p:spTree>
    <p:extLst>
      <p:ext uri="{BB962C8B-B14F-4D97-AF65-F5344CB8AC3E}">
        <p14:creationId xmlns:p14="http://schemas.microsoft.com/office/powerpoint/2010/main" val="1099543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線コネクタ 24"/>
          <p:cNvCxnSpPr>
            <a:endCxn id="8" idx="5"/>
          </p:cNvCxnSpPr>
          <p:nvPr/>
        </p:nvCxnSpPr>
        <p:spPr>
          <a:xfrm>
            <a:off x="5148263" y="4041775"/>
            <a:ext cx="2097087" cy="17113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endCxn id="8" idx="5"/>
          </p:cNvCxnSpPr>
          <p:nvPr/>
        </p:nvCxnSpPr>
        <p:spPr>
          <a:xfrm flipH="1">
            <a:off x="7245350" y="2997200"/>
            <a:ext cx="495300" cy="2755900"/>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8436" name="タイトル 1"/>
          <p:cNvSpPr>
            <a:spLocks noGrp="1"/>
          </p:cNvSpPr>
          <p:nvPr>
            <p:ph type="title"/>
          </p:nvPr>
        </p:nvSpPr>
        <p:spPr/>
        <p:txBody>
          <a:bodyPr/>
          <a:lstStyle/>
          <a:p>
            <a:pPr eaLnBrk="1" hangingPunct="1"/>
            <a:r>
              <a:rPr lang="ja-JP" altLang="en-US" smtClean="0"/>
              <a:t>グラフ</a:t>
            </a:r>
          </a:p>
        </p:txBody>
      </p:sp>
      <p:sp>
        <p:nvSpPr>
          <p:cNvPr id="18440" name="テキスト ボックス 11"/>
          <p:cNvSpPr txBox="1">
            <a:spLocks noChangeArrowheads="1"/>
          </p:cNvSpPr>
          <p:nvPr/>
        </p:nvSpPr>
        <p:spPr bwMode="auto">
          <a:xfrm>
            <a:off x="1619250" y="1773238"/>
            <a:ext cx="6461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池袋</a:t>
            </a:r>
          </a:p>
        </p:txBody>
      </p:sp>
      <p:sp>
        <p:nvSpPr>
          <p:cNvPr id="18441" name="テキスト ボックス 12"/>
          <p:cNvSpPr txBox="1">
            <a:spLocks noChangeArrowheads="1"/>
          </p:cNvSpPr>
          <p:nvPr/>
        </p:nvSpPr>
        <p:spPr bwMode="auto">
          <a:xfrm>
            <a:off x="7524750" y="57324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東京</a:t>
            </a:r>
          </a:p>
        </p:txBody>
      </p:sp>
      <p:sp>
        <p:nvSpPr>
          <p:cNvPr id="18442" name="テキスト ボックス 13"/>
          <p:cNvSpPr txBox="1">
            <a:spLocks noChangeArrowheads="1"/>
          </p:cNvSpPr>
          <p:nvPr/>
        </p:nvSpPr>
        <p:spPr bwMode="auto">
          <a:xfrm>
            <a:off x="4787900" y="2852738"/>
            <a:ext cx="1041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御茶ノ水</a:t>
            </a:r>
          </a:p>
        </p:txBody>
      </p:sp>
      <p:sp>
        <p:nvSpPr>
          <p:cNvPr id="18443" name="テキスト ボックス 14"/>
          <p:cNvSpPr txBox="1">
            <a:spLocks noChangeArrowheads="1"/>
          </p:cNvSpPr>
          <p:nvPr/>
        </p:nvSpPr>
        <p:spPr bwMode="auto">
          <a:xfrm>
            <a:off x="7451725" y="2276475"/>
            <a:ext cx="877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秋葉原</a:t>
            </a:r>
          </a:p>
        </p:txBody>
      </p:sp>
      <p:sp>
        <p:nvSpPr>
          <p:cNvPr id="18444" name="テキスト ボックス 15"/>
          <p:cNvSpPr txBox="1">
            <a:spLocks noChangeArrowheads="1"/>
          </p:cNvSpPr>
          <p:nvPr/>
        </p:nvSpPr>
        <p:spPr bwMode="auto">
          <a:xfrm>
            <a:off x="1835150" y="50847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新宿</a:t>
            </a:r>
          </a:p>
        </p:txBody>
      </p:sp>
      <p:cxnSp>
        <p:nvCxnSpPr>
          <p:cNvPr id="18" name="直線コネクタ 17"/>
          <p:cNvCxnSpPr/>
          <p:nvPr/>
        </p:nvCxnSpPr>
        <p:spPr>
          <a:xfrm rot="16200000" flipH="1">
            <a:off x="4733925" y="169863"/>
            <a:ext cx="534988" cy="5180012"/>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84438" y="2492375"/>
            <a:ext cx="2622550" cy="1482725"/>
          </a:xfrm>
          <a:prstGeom prst="line">
            <a:avLst/>
          </a:prstGeom>
          <a:ln w="2540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10800000" flipV="1">
            <a:off x="5105400" y="2997200"/>
            <a:ext cx="2419350" cy="915988"/>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9" idx="5"/>
          </p:cNvCxnSpPr>
          <p:nvPr/>
        </p:nvCxnSpPr>
        <p:spPr>
          <a:xfrm rot="5400000" flipH="1" flipV="1">
            <a:off x="3455194" y="2817019"/>
            <a:ext cx="554037" cy="2746375"/>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0800000" flipV="1">
            <a:off x="2268538" y="2492375"/>
            <a:ext cx="142875" cy="1728788"/>
          </a:xfrm>
          <a:prstGeom prst="line">
            <a:avLst/>
          </a:prstGeom>
          <a:ln w="2540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16200000" flipH="1">
            <a:off x="3994944" y="2710657"/>
            <a:ext cx="1266825" cy="4719637"/>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8451" name="テキスト ボックス 41"/>
          <p:cNvSpPr txBox="1">
            <a:spLocks noChangeArrowheads="1"/>
          </p:cNvSpPr>
          <p:nvPr/>
        </p:nvSpPr>
        <p:spPr bwMode="auto">
          <a:xfrm>
            <a:off x="1835150" y="3357563"/>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６</a:t>
            </a:r>
          </a:p>
        </p:txBody>
      </p:sp>
      <p:sp>
        <p:nvSpPr>
          <p:cNvPr id="18452" name="テキスト ボックス 42"/>
          <p:cNvSpPr txBox="1">
            <a:spLocks noChangeArrowheads="1"/>
          </p:cNvSpPr>
          <p:nvPr/>
        </p:nvSpPr>
        <p:spPr bwMode="auto">
          <a:xfrm>
            <a:off x="4787900" y="2420938"/>
            <a:ext cx="498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１９</a:t>
            </a:r>
          </a:p>
        </p:txBody>
      </p:sp>
      <p:sp>
        <p:nvSpPr>
          <p:cNvPr id="18453" name="テキスト ボックス 43"/>
          <p:cNvSpPr txBox="1">
            <a:spLocks noChangeArrowheads="1"/>
          </p:cNvSpPr>
          <p:nvPr/>
        </p:nvSpPr>
        <p:spPr bwMode="auto">
          <a:xfrm>
            <a:off x="2843213" y="3068638"/>
            <a:ext cx="500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１１</a:t>
            </a:r>
          </a:p>
        </p:txBody>
      </p:sp>
      <p:sp>
        <p:nvSpPr>
          <p:cNvPr id="18454" name="テキスト ボックス 44"/>
          <p:cNvSpPr txBox="1">
            <a:spLocks noChangeArrowheads="1"/>
          </p:cNvSpPr>
          <p:nvPr/>
        </p:nvSpPr>
        <p:spPr bwMode="auto">
          <a:xfrm>
            <a:off x="6156325" y="4581525"/>
            <a:ext cx="341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５</a:t>
            </a:r>
          </a:p>
        </p:txBody>
      </p:sp>
      <p:sp>
        <p:nvSpPr>
          <p:cNvPr id="18455" name="テキスト ボックス 45"/>
          <p:cNvSpPr txBox="1">
            <a:spLocks noChangeArrowheads="1"/>
          </p:cNvSpPr>
          <p:nvPr/>
        </p:nvSpPr>
        <p:spPr bwMode="auto">
          <a:xfrm>
            <a:off x="6300788" y="3573463"/>
            <a:ext cx="3413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8456" name="テキスト ボックス 46"/>
          <p:cNvSpPr txBox="1">
            <a:spLocks noChangeArrowheads="1"/>
          </p:cNvSpPr>
          <p:nvPr/>
        </p:nvSpPr>
        <p:spPr bwMode="auto">
          <a:xfrm>
            <a:off x="7667625" y="4221163"/>
            <a:ext cx="342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8457" name="テキスト ボックス 47"/>
          <p:cNvSpPr txBox="1">
            <a:spLocks noChangeArrowheads="1"/>
          </p:cNvSpPr>
          <p:nvPr/>
        </p:nvSpPr>
        <p:spPr bwMode="auto">
          <a:xfrm>
            <a:off x="4140200" y="5157788"/>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２９</a:t>
            </a:r>
          </a:p>
        </p:txBody>
      </p:sp>
      <p:sp>
        <p:nvSpPr>
          <p:cNvPr id="18458" name="テキスト ボックス 48"/>
          <p:cNvSpPr txBox="1">
            <a:spLocks noChangeArrowheads="1"/>
          </p:cNvSpPr>
          <p:nvPr/>
        </p:nvSpPr>
        <p:spPr bwMode="auto">
          <a:xfrm>
            <a:off x="3779838" y="4149725"/>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１５</a:t>
            </a:r>
          </a:p>
        </p:txBody>
      </p:sp>
      <p:sp>
        <p:nvSpPr>
          <p:cNvPr id="9" name="円/楕円 8"/>
          <p:cNvSpPr/>
          <p:nvPr/>
        </p:nvSpPr>
        <p:spPr>
          <a:xfrm>
            <a:off x="2051050" y="4221163"/>
            <a:ext cx="360363" cy="2873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円/楕円 6"/>
          <p:cNvSpPr/>
          <p:nvPr/>
        </p:nvSpPr>
        <p:spPr>
          <a:xfrm>
            <a:off x="2124075" y="2205038"/>
            <a:ext cx="576263" cy="431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 name="円/楕円 7"/>
          <p:cNvSpPr/>
          <p:nvPr/>
        </p:nvSpPr>
        <p:spPr>
          <a:xfrm>
            <a:off x="6875463" y="5445125"/>
            <a:ext cx="433387" cy="3603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1" name="円/楕円 60"/>
          <p:cNvSpPr/>
          <p:nvPr/>
        </p:nvSpPr>
        <p:spPr>
          <a:xfrm>
            <a:off x="4859338" y="3789363"/>
            <a:ext cx="360362" cy="2873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2" name="円/楕円 61"/>
          <p:cNvSpPr/>
          <p:nvPr/>
        </p:nvSpPr>
        <p:spPr>
          <a:xfrm>
            <a:off x="7451725" y="2852738"/>
            <a:ext cx="360363" cy="288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8464" name="テキスト ボックス 32"/>
          <p:cNvSpPr txBox="1">
            <a:spLocks noChangeArrowheads="1"/>
          </p:cNvSpPr>
          <p:nvPr/>
        </p:nvSpPr>
        <p:spPr bwMode="auto">
          <a:xfrm>
            <a:off x="1619250" y="2133600"/>
            <a:ext cx="4159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0</a:t>
            </a:r>
            <a:endParaRPr lang="ja-JP" altLang="en-US" sz="3600">
              <a:solidFill>
                <a:srgbClr val="FF0000"/>
              </a:solidFill>
              <a:latin typeface="ＭＳ ゴシック" pitchFamily="49" charset="-128"/>
              <a:ea typeface="ＭＳ ゴシック" pitchFamily="49" charset="-128"/>
            </a:endParaRPr>
          </a:p>
        </p:txBody>
      </p:sp>
      <p:sp>
        <p:nvSpPr>
          <p:cNvPr id="18465" name="テキスト ボックス 33"/>
          <p:cNvSpPr txBox="1">
            <a:spLocks noChangeArrowheads="1"/>
          </p:cNvSpPr>
          <p:nvPr/>
        </p:nvSpPr>
        <p:spPr bwMode="auto">
          <a:xfrm>
            <a:off x="1476375" y="4005263"/>
            <a:ext cx="4143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6</a:t>
            </a:r>
            <a:endParaRPr lang="ja-JP" altLang="en-US" sz="3600">
              <a:solidFill>
                <a:srgbClr val="FF0000"/>
              </a:solidFill>
              <a:latin typeface="ＭＳ ゴシック" pitchFamily="49" charset="-128"/>
              <a:ea typeface="ＭＳ ゴシック" pitchFamily="49" charset="-128"/>
            </a:endParaRPr>
          </a:p>
        </p:txBody>
      </p:sp>
      <p:sp>
        <p:nvSpPr>
          <p:cNvPr id="18466" name="テキスト ボックス 35"/>
          <p:cNvSpPr txBox="1">
            <a:spLocks noChangeArrowheads="1"/>
          </p:cNvSpPr>
          <p:nvPr/>
        </p:nvSpPr>
        <p:spPr bwMode="auto">
          <a:xfrm>
            <a:off x="7956550" y="2636838"/>
            <a:ext cx="1108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19</a:t>
            </a:r>
          </a:p>
          <a:p>
            <a:pPr eaLnBrk="1" hangingPunct="1"/>
            <a:r>
              <a:rPr lang="ja-JP" altLang="en-US" sz="3600">
                <a:solidFill>
                  <a:schemeClr val="accent1"/>
                </a:solidFill>
                <a:latin typeface="ＭＳ ゴシック" pitchFamily="49" charset="-128"/>
                <a:ea typeface="ＭＳ ゴシック" pitchFamily="49" charset="-128"/>
              </a:rPr>
              <a:t>→</a:t>
            </a:r>
            <a:r>
              <a:rPr lang="en-US" altLang="ja-JP" sz="3600">
                <a:solidFill>
                  <a:schemeClr val="accent1"/>
                </a:solidFill>
                <a:latin typeface="ＭＳ ゴシック" pitchFamily="49" charset="-128"/>
                <a:ea typeface="ＭＳ ゴシック" pitchFamily="49" charset="-128"/>
              </a:rPr>
              <a:t>13</a:t>
            </a:r>
            <a:endParaRPr lang="ja-JP" altLang="en-US" sz="3600">
              <a:solidFill>
                <a:schemeClr val="accent1"/>
              </a:solidFill>
              <a:latin typeface="ＭＳ ゴシック" pitchFamily="49" charset="-128"/>
              <a:ea typeface="ＭＳ ゴシック" pitchFamily="49" charset="-128"/>
            </a:endParaRPr>
          </a:p>
        </p:txBody>
      </p:sp>
      <p:sp>
        <p:nvSpPr>
          <p:cNvPr id="18467" name="テキスト ボックス 37"/>
          <p:cNvSpPr txBox="1">
            <a:spLocks noChangeArrowheads="1"/>
          </p:cNvSpPr>
          <p:nvPr/>
        </p:nvSpPr>
        <p:spPr bwMode="auto">
          <a:xfrm>
            <a:off x="4643438" y="3068638"/>
            <a:ext cx="6461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11</a:t>
            </a:r>
            <a:endParaRPr lang="ja-JP" altLang="en-US" sz="3600">
              <a:solidFill>
                <a:srgbClr val="FF0000"/>
              </a:solidFill>
              <a:latin typeface="ＭＳ ゴシック" pitchFamily="49" charset="-128"/>
              <a:ea typeface="ＭＳ ゴシック" pitchFamily="49" charset="-128"/>
            </a:endParaRPr>
          </a:p>
        </p:txBody>
      </p:sp>
      <p:sp>
        <p:nvSpPr>
          <p:cNvPr id="18468" name="テキスト ボックス 38"/>
          <p:cNvSpPr txBox="1">
            <a:spLocks noChangeArrowheads="1"/>
          </p:cNvSpPr>
          <p:nvPr/>
        </p:nvSpPr>
        <p:spPr bwMode="auto">
          <a:xfrm>
            <a:off x="5364163" y="5805488"/>
            <a:ext cx="15700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35</a:t>
            </a:r>
            <a:r>
              <a:rPr lang="ja-JP" altLang="en-US" sz="3600">
                <a:solidFill>
                  <a:schemeClr val="accent1"/>
                </a:solidFill>
                <a:latin typeface="ＭＳ ゴシック" pitchFamily="49" charset="-128"/>
                <a:ea typeface="ＭＳ ゴシック" pitchFamily="49" charset="-128"/>
              </a:rPr>
              <a:t>→</a:t>
            </a:r>
            <a:r>
              <a:rPr lang="en-US" altLang="ja-JP" sz="3600">
                <a:solidFill>
                  <a:schemeClr val="accent1"/>
                </a:solidFill>
                <a:latin typeface="ＭＳ ゴシック" pitchFamily="49" charset="-128"/>
                <a:ea typeface="ＭＳ ゴシック" pitchFamily="49" charset="-128"/>
              </a:rPr>
              <a:t>16</a:t>
            </a:r>
            <a:endParaRPr lang="ja-JP" altLang="en-US" sz="3600">
              <a:solidFill>
                <a:schemeClr val="accent1"/>
              </a:solidFill>
              <a:latin typeface="ＭＳ ゴシック" pitchFamily="49" charset="-128"/>
              <a:ea typeface="ＭＳ ゴシック" pitchFamily="49" charset="-128"/>
            </a:endParaRPr>
          </a:p>
        </p:txBody>
      </p:sp>
    </p:spTree>
    <p:extLst>
      <p:ext uri="{BB962C8B-B14F-4D97-AF65-F5344CB8AC3E}">
        <p14:creationId xmlns:p14="http://schemas.microsoft.com/office/powerpoint/2010/main" val="3809933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線コネクタ 24"/>
          <p:cNvCxnSpPr>
            <a:endCxn id="8" idx="5"/>
          </p:cNvCxnSpPr>
          <p:nvPr/>
        </p:nvCxnSpPr>
        <p:spPr>
          <a:xfrm>
            <a:off x="5148263" y="4041775"/>
            <a:ext cx="2097087" cy="17113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endCxn id="8" idx="5"/>
          </p:cNvCxnSpPr>
          <p:nvPr/>
        </p:nvCxnSpPr>
        <p:spPr>
          <a:xfrm flipH="1">
            <a:off x="7245350" y="2997200"/>
            <a:ext cx="495300" cy="2755900"/>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9460" name="タイトル 1"/>
          <p:cNvSpPr>
            <a:spLocks noGrp="1"/>
          </p:cNvSpPr>
          <p:nvPr>
            <p:ph type="title"/>
          </p:nvPr>
        </p:nvSpPr>
        <p:spPr/>
        <p:txBody>
          <a:bodyPr/>
          <a:lstStyle/>
          <a:p>
            <a:pPr eaLnBrk="1" hangingPunct="1"/>
            <a:r>
              <a:rPr lang="ja-JP" altLang="en-US" smtClean="0"/>
              <a:t>グラフ</a:t>
            </a:r>
          </a:p>
        </p:txBody>
      </p:sp>
      <p:sp>
        <p:nvSpPr>
          <p:cNvPr id="19464" name="テキスト ボックス 11"/>
          <p:cNvSpPr txBox="1">
            <a:spLocks noChangeArrowheads="1"/>
          </p:cNvSpPr>
          <p:nvPr/>
        </p:nvSpPr>
        <p:spPr bwMode="auto">
          <a:xfrm>
            <a:off x="1619250" y="1773238"/>
            <a:ext cx="6461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池袋</a:t>
            </a:r>
          </a:p>
        </p:txBody>
      </p:sp>
      <p:sp>
        <p:nvSpPr>
          <p:cNvPr id="19465" name="テキスト ボックス 12"/>
          <p:cNvSpPr txBox="1">
            <a:spLocks noChangeArrowheads="1"/>
          </p:cNvSpPr>
          <p:nvPr/>
        </p:nvSpPr>
        <p:spPr bwMode="auto">
          <a:xfrm>
            <a:off x="7524750" y="57324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東京</a:t>
            </a:r>
          </a:p>
        </p:txBody>
      </p:sp>
      <p:sp>
        <p:nvSpPr>
          <p:cNvPr id="19466" name="テキスト ボックス 13"/>
          <p:cNvSpPr txBox="1">
            <a:spLocks noChangeArrowheads="1"/>
          </p:cNvSpPr>
          <p:nvPr/>
        </p:nvSpPr>
        <p:spPr bwMode="auto">
          <a:xfrm>
            <a:off x="4787900" y="2852738"/>
            <a:ext cx="1041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御茶ノ水</a:t>
            </a:r>
          </a:p>
        </p:txBody>
      </p:sp>
      <p:sp>
        <p:nvSpPr>
          <p:cNvPr id="19467" name="テキスト ボックス 14"/>
          <p:cNvSpPr txBox="1">
            <a:spLocks noChangeArrowheads="1"/>
          </p:cNvSpPr>
          <p:nvPr/>
        </p:nvSpPr>
        <p:spPr bwMode="auto">
          <a:xfrm>
            <a:off x="7451725" y="2276475"/>
            <a:ext cx="877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秋葉原</a:t>
            </a:r>
          </a:p>
        </p:txBody>
      </p:sp>
      <p:sp>
        <p:nvSpPr>
          <p:cNvPr id="19468" name="テキスト ボックス 15"/>
          <p:cNvSpPr txBox="1">
            <a:spLocks noChangeArrowheads="1"/>
          </p:cNvSpPr>
          <p:nvPr/>
        </p:nvSpPr>
        <p:spPr bwMode="auto">
          <a:xfrm>
            <a:off x="1835150" y="50847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新宿</a:t>
            </a:r>
          </a:p>
        </p:txBody>
      </p:sp>
      <p:cxnSp>
        <p:nvCxnSpPr>
          <p:cNvPr id="18" name="直線コネクタ 17"/>
          <p:cNvCxnSpPr/>
          <p:nvPr/>
        </p:nvCxnSpPr>
        <p:spPr>
          <a:xfrm rot="16200000" flipH="1">
            <a:off x="4733925" y="169863"/>
            <a:ext cx="534988" cy="5180012"/>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84438" y="2492375"/>
            <a:ext cx="2622550" cy="1482725"/>
          </a:xfrm>
          <a:prstGeom prst="line">
            <a:avLst/>
          </a:prstGeom>
          <a:ln w="2540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10800000" flipV="1">
            <a:off x="5105400" y="2997200"/>
            <a:ext cx="2419350" cy="915988"/>
          </a:xfrm>
          <a:prstGeom prst="line">
            <a:avLst/>
          </a:prstGeom>
          <a:ln w="2540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9" idx="5"/>
          </p:cNvCxnSpPr>
          <p:nvPr/>
        </p:nvCxnSpPr>
        <p:spPr>
          <a:xfrm rot="5400000" flipH="1" flipV="1">
            <a:off x="3455194" y="2817019"/>
            <a:ext cx="554037" cy="2746375"/>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0800000" flipV="1">
            <a:off x="2268538" y="2492375"/>
            <a:ext cx="142875" cy="1728788"/>
          </a:xfrm>
          <a:prstGeom prst="line">
            <a:avLst/>
          </a:prstGeom>
          <a:ln w="2540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16200000" flipH="1">
            <a:off x="3994944" y="2710657"/>
            <a:ext cx="1266825" cy="4719637"/>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9475" name="テキスト ボックス 41"/>
          <p:cNvSpPr txBox="1">
            <a:spLocks noChangeArrowheads="1"/>
          </p:cNvSpPr>
          <p:nvPr/>
        </p:nvSpPr>
        <p:spPr bwMode="auto">
          <a:xfrm>
            <a:off x="1835150" y="3357563"/>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６</a:t>
            </a:r>
          </a:p>
        </p:txBody>
      </p:sp>
      <p:sp>
        <p:nvSpPr>
          <p:cNvPr id="19476" name="テキスト ボックス 42"/>
          <p:cNvSpPr txBox="1">
            <a:spLocks noChangeArrowheads="1"/>
          </p:cNvSpPr>
          <p:nvPr/>
        </p:nvSpPr>
        <p:spPr bwMode="auto">
          <a:xfrm>
            <a:off x="4787900" y="2420938"/>
            <a:ext cx="498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１９</a:t>
            </a:r>
          </a:p>
        </p:txBody>
      </p:sp>
      <p:sp>
        <p:nvSpPr>
          <p:cNvPr id="19477" name="テキスト ボックス 43"/>
          <p:cNvSpPr txBox="1">
            <a:spLocks noChangeArrowheads="1"/>
          </p:cNvSpPr>
          <p:nvPr/>
        </p:nvSpPr>
        <p:spPr bwMode="auto">
          <a:xfrm>
            <a:off x="2843213" y="3068638"/>
            <a:ext cx="500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１１</a:t>
            </a:r>
          </a:p>
        </p:txBody>
      </p:sp>
      <p:sp>
        <p:nvSpPr>
          <p:cNvPr id="19478" name="テキスト ボックス 44"/>
          <p:cNvSpPr txBox="1">
            <a:spLocks noChangeArrowheads="1"/>
          </p:cNvSpPr>
          <p:nvPr/>
        </p:nvSpPr>
        <p:spPr bwMode="auto">
          <a:xfrm>
            <a:off x="6156325" y="4581525"/>
            <a:ext cx="341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５</a:t>
            </a:r>
          </a:p>
        </p:txBody>
      </p:sp>
      <p:sp>
        <p:nvSpPr>
          <p:cNvPr id="19479" name="テキスト ボックス 45"/>
          <p:cNvSpPr txBox="1">
            <a:spLocks noChangeArrowheads="1"/>
          </p:cNvSpPr>
          <p:nvPr/>
        </p:nvSpPr>
        <p:spPr bwMode="auto">
          <a:xfrm>
            <a:off x="6300788" y="3573463"/>
            <a:ext cx="3413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9480" name="テキスト ボックス 46"/>
          <p:cNvSpPr txBox="1">
            <a:spLocks noChangeArrowheads="1"/>
          </p:cNvSpPr>
          <p:nvPr/>
        </p:nvSpPr>
        <p:spPr bwMode="auto">
          <a:xfrm>
            <a:off x="7667625" y="4221163"/>
            <a:ext cx="342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9481" name="テキスト ボックス 47"/>
          <p:cNvSpPr txBox="1">
            <a:spLocks noChangeArrowheads="1"/>
          </p:cNvSpPr>
          <p:nvPr/>
        </p:nvSpPr>
        <p:spPr bwMode="auto">
          <a:xfrm>
            <a:off x="4140200" y="5157788"/>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２９</a:t>
            </a:r>
          </a:p>
        </p:txBody>
      </p:sp>
      <p:sp>
        <p:nvSpPr>
          <p:cNvPr id="19482" name="テキスト ボックス 48"/>
          <p:cNvSpPr txBox="1">
            <a:spLocks noChangeArrowheads="1"/>
          </p:cNvSpPr>
          <p:nvPr/>
        </p:nvSpPr>
        <p:spPr bwMode="auto">
          <a:xfrm>
            <a:off x="3779838" y="4149725"/>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１５</a:t>
            </a:r>
          </a:p>
        </p:txBody>
      </p:sp>
      <p:sp>
        <p:nvSpPr>
          <p:cNvPr id="9" name="円/楕円 8"/>
          <p:cNvSpPr/>
          <p:nvPr/>
        </p:nvSpPr>
        <p:spPr>
          <a:xfrm>
            <a:off x="2051050" y="4221163"/>
            <a:ext cx="360363" cy="2873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円/楕円 6"/>
          <p:cNvSpPr/>
          <p:nvPr/>
        </p:nvSpPr>
        <p:spPr>
          <a:xfrm>
            <a:off x="2124075" y="2205038"/>
            <a:ext cx="576263" cy="431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 name="円/楕円 7"/>
          <p:cNvSpPr/>
          <p:nvPr/>
        </p:nvSpPr>
        <p:spPr>
          <a:xfrm>
            <a:off x="6875463" y="5445125"/>
            <a:ext cx="433387" cy="3603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1" name="円/楕円 60"/>
          <p:cNvSpPr/>
          <p:nvPr/>
        </p:nvSpPr>
        <p:spPr>
          <a:xfrm>
            <a:off x="4859338" y="3789363"/>
            <a:ext cx="360362" cy="2873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2" name="円/楕円 61"/>
          <p:cNvSpPr/>
          <p:nvPr/>
        </p:nvSpPr>
        <p:spPr>
          <a:xfrm>
            <a:off x="7451725" y="2852738"/>
            <a:ext cx="360363" cy="2889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9488" name="テキスト ボックス 32"/>
          <p:cNvSpPr txBox="1">
            <a:spLocks noChangeArrowheads="1"/>
          </p:cNvSpPr>
          <p:nvPr/>
        </p:nvSpPr>
        <p:spPr bwMode="auto">
          <a:xfrm>
            <a:off x="1619250" y="2133600"/>
            <a:ext cx="4159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0</a:t>
            </a:r>
            <a:endParaRPr lang="ja-JP" altLang="en-US" sz="3600">
              <a:solidFill>
                <a:srgbClr val="FF0000"/>
              </a:solidFill>
              <a:latin typeface="ＭＳ ゴシック" pitchFamily="49" charset="-128"/>
              <a:ea typeface="ＭＳ ゴシック" pitchFamily="49" charset="-128"/>
            </a:endParaRPr>
          </a:p>
        </p:txBody>
      </p:sp>
      <p:sp>
        <p:nvSpPr>
          <p:cNvPr id="19489" name="テキスト ボックス 33"/>
          <p:cNvSpPr txBox="1">
            <a:spLocks noChangeArrowheads="1"/>
          </p:cNvSpPr>
          <p:nvPr/>
        </p:nvSpPr>
        <p:spPr bwMode="auto">
          <a:xfrm>
            <a:off x="1476375" y="4005263"/>
            <a:ext cx="4143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6</a:t>
            </a:r>
            <a:endParaRPr lang="ja-JP" altLang="en-US" sz="3600">
              <a:solidFill>
                <a:srgbClr val="FF0000"/>
              </a:solidFill>
              <a:latin typeface="ＭＳ ゴシック" pitchFamily="49" charset="-128"/>
              <a:ea typeface="ＭＳ ゴシック" pitchFamily="49" charset="-128"/>
            </a:endParaRPr>
          </a:p>
        </p:txBody>
      </p:sp>
      <p:sp>
        <p:nvSpPr>
          <p:cNvPr id="19490" name="テキスト ボックス 35"/>
          <p:cNvSpPr txBox="1">
            <a:spLocks noChangeArrowheads="1"/>
          </p:cNvSpPr>
          <p:nvPr/>
        </p:nvSpPr>
        <p:spPr bwMode="auto">
          <a:xfrm>
            <a:off x="7956550" y="2636838"/>
            <a:ext cx="1108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19</a:t>
            </a:r>
          </a:p>
          <a:p>
            <a:pPr eaLnBrk="1" hangingPunct="1"/>
            <a:r>
              <a:rPr lang="ja-JP" altLang="en-US" sz="3600">
                <a:solidFill>
                  <a:schemeClr val="accent1"/>
                </a:solidFill>
                <a:latin typeface="ＭＳ ゴシック" pitchFamily="49" charset="-128"/>
                <a:ea typeface="ＭＳ ゴシック" pitchFamily="49" charset="-128"/>
              </a:rPr>
              <a:t>→</a:t>
            </a:r>
            <a:r>
              <a:rPr lang="en-US" altLang="ja-JP" sz="3600">
                <a:solidFill>
                  <a:srgbClr val="FF0000"/>
                </a:solidFill>
                <a:latin typeface="ＭＳ ゴシック" pitchFamily="49" charset="-128"/>
                <a:ea typeface="ＭＳ ゴシック" pitchFamily="49" charset="-128"/>
              </a:rPr>
              <a:t>13</a:t>
            </a:r>
            <a:endParaRPr lang="ja-JP" altLang="en-US" sz="3600">
              <a:solidFill>
                <a:srgbClr val="FF0000"/>
              </a:solidFill>
              <a:latin typeface="ＭＳ ゴシック" pitchFamily="49" charset="-128"/>
              <a:ea typeface="ＭＳ ゴシック" pitchFamily="49" charset="-128"/>
            </a:endParaRPr>
          </a:p>
        </p:txBody>
      </p:sp>
      <p:sp>
        <p:nvSpPr>
          <p:cNvPr id="19491" name="テキスト ボックス 37"/>
          <p:cNvSpPr txBox="1">
            <a:spLocks noChangeArrowheads="1"/>
          </p:cNvSpPr>
          <p:nvPr/>
        </p:nvSpPr>
        <p:spPr bwMode="auto">
          <a:xfrm>
            <a:off x="4643438" y="3068638"/>
            <a:ext cx="6461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11</a:t>
            </a:r>
            <a:endParaRPr lang="ja-JP" altLang="en-US" sz="3600">
              <a:solidFill>
                <a:srgbClr val="FF0000"/>
              </a:solidFill>
              <a:latin typeface="ＭＳ ゴシック" pitchFamily="49" charset="-128"/>
              <a:ea typeface="ＭＳ ゴシック" pitchFamily="49" charset="-128"/>
            </a:endParaRPr>
          </a:p>
        </p:txBody>
      </p:sp>
      <p:sp>
        <p:nvSpPr>
          <p:cNvPr id="19492" name="テキスト ボックス 38"/>
          <p:cNvSpPr txBox="1">
            <a:spLocks noChangeArrowheads="1"/>
          </p:cNvSpPr>
          <p:nvPr/>
        </p:nvSpPr>
        <p:spPr bwMode="auto">
          <a:xfrm>
            <a:off x="4787900" y="5805488"/>
            <a:ext cx="24923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35</a:t>
            </a:r>
            <a:r>
              <a:rPr lang="ja-JP" altLang="en-US" sz="3600">
                <a:solidFill>
                  <a:schemeClr val="accent1"/>
                </a:solidFill>
                <a:latin typeface="ＭＳ ゴシック" pitchFamily="49" charset="-128"/>
                <a:ea typeface="ＭＳ ゴシック" pitchFamily="49" charset="-128"/>
              </a:rPr>
              <a:t>→</a:t>
            </a:r>
            <a:r>
              <a:rPr lang="en-US" altLang="ja-JP" sz="3600">
                <a:solidFill>
                  <a:schemeClr val="accent1"/>
                </a:solidFill>
                <a:latin typeface="ＭＳ ゴシック" pitchFamily="49" charset="-128"/>
                <a:ea typeface="ＭＳ ゴシック" pitchFamily="49" charset="-128"/>
              </a:rPr>
              <a:t>16</a:t>
            </a:r>
            <a:r>
              <a:rPr lang="ja-JP" altLang="en-US" sz="3600">
                <a:solidFill>
                  <a:schemeClr val="accent1"/>
                </a:solidFill>
                <a:latin typeface="ＭＳ ゴシック" pitchFamily="49" charset="-128"/>
                <a:ea typeface="ＭＳ ゴシック" pitchFamily="49" charset="-128"/>
              </a:rPr>
              <a:t>→</a:t>
            </a:r>
            <a:r>
              <a:rPr lang="en-US" altLang="ja-JP" sz="3600">
                <a:solidFill>
                  <a:schemeClr val="accent1"/>
                </a:solidFill>
                <a:latin typeface="ＭＳ ゴシック" pitchFamily="49" charset="-128"/>
                <a:ea typeface="ＭＳ ゴシック" pitchFamily="49" charset="-128"/>
              </a:rPr>
              <a:t>15</a:t>
            </a:r>
            <a:endParaRPr lang="ja-JP" altLang="en-US" sz="3600">
              <a:solidFill>
                <a:schemeClr val="accent1"/>
              </a:solidFill>
              <a:latin typeface="ＭＳ ゴシック" pitchFamily="49" charset="-128"/>
              <a:ea typeface="ＭＳ ゴシック" pitchFamily="49" charset="-128"/>
            </a:endParaRPr>
          </a:p>
        </p:txBody>
      </p:sp>
    </p:spTree>
    <p:extLst>
      <p:ext uri="{BB962C8B-B14F-4D97-AF65-F5344CB8AC3E}">
        <p14:creationId xmlns:p14="http://schemas.microsoft.com/office/powerpoint/2010/main" val="235000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線コネクタ 24"/>
          <p:cNvCxnSpPr>
            <a:endCxn id="8" idx="5"/>
          </p:cNvCxnSpPr>
          <p:nvPr/>
        </p:nvCxnSpPr>
        <p:spPr>
          <a:xfrm>
            <a:off x="5148263" y="4041775"/>
            <a:ext cx="2097087" cy="17113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endCxn id="8" idx="5"/>
          </p:cNvCxnSpPr>
          <p:nvPr/>
        </p:nvCxnSpPr>
        <p:spPr>
          <a:xfrm flipH="1">
            <a:off x="7245350" y="2997200"/>
            <a:ext cx="495300" cy="2755900"/>
          </a:xfrm>
          <a:prstGeom prst="line">
            <a:avLst/>
          </a:prstGeom>
          <a:ln w="254000">
            <a:solidFill>
              <a:srgbClr val="92D050"/>
            </a:solidFill>
          </a:ln>
        </p:spPr>
        <p:style>
          <a:lnRef idx="1">
            <a:schemeClr val="accent1"/>
          </a:lnRef>
          <a:fillRef idx="0">
            <a:schemeClr val="accent1"/>
          </a:fillRef>
          <a:effectRef idx="0">
            <a:schemeClr val="accent1"/>
          </a:effectRef>
          <a:fontRef idx="minor">
            <a:schemeClr val="tx1"/>
          </a:fontRef>
        </p:style>
      </p:cxnSp>
      <p:sp>
        <p:nvSpPr>
          <p:cNvPr id="20484" name="タイトル 1"/>
          <p:cNvSpPr>
            <a:spLocks noGrp="1"/>
          </p:cNvSpPr>
          <p:nvPr>
            <p:ph type="title"/>
          </p:nvPr>
        </p:nvSpPr>
        <p:spPr/>
        <p:txBody>
          <a:bodyPr/>
          <a:lstStyle/>
          <a:p>
            <a:pPr eaLnBrk="1" hangingPunct="1"/>
            <a:r>
              <a:rPr lang="ja-JP" altLang="en-US" smtClean="0"/>
              <a:t>グラフ</a:t>
            </a:r>
          </a:p>
        </p:txBody>
      </p:sp>
      <p:sp>
        <p:nvSpPr>
          <p:cNvPr id="20488" name="テキスト ボックス 11"/>
          <p:cNvSpPr txBox="1">
            <a:spLocks noChangeArrowheads="1"/>
          </p:cNvSpPr>
          <p:nvPr/>
        </p:nvSpPr>
        <p:spPr bwMode="auto">
          <a:xfrm>
            <a:off x="1619250" y="1773238"/>
            <a:ext cx="6461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池袋</a:t>
            </a:r>
          </a:p>
        </p:txBody>
      </p:sp>
      <p:sp>
        <p:nvSpPr>
          <p:cNvPr id="20489" name="テキスト ボックス 12"/>
          <p:cNvSpPr txBox="1">
            <a:spLocks noChangeArrowheads="1"/>
          </p:cNvSpPr>
          <p:nvPr/>
        </p:nvSpPr>
        <p:spPr bwMode="auto">
          <a:xfrm>
            <a:off x="7524750" y="57324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東京</a:t>
            </a:r>
          </a:p>
        </p:txBody>
      </p:sp>
      <p:sp>
        <p:nvSpPr>
          <p:cNvPr id="20490" name="テキスト ボックス 13"/>
          <p:cNvSpPr txBox="1">
            <a:spLocks noChangeArrowheads="1"/>
          </p:cNvSpPr>
          <p:nvPr/>
        </p:nvSpPr>
        <p:spPr bwMode="auto">
          <a:xfrm>
            <a:off x="4787900" y="2852738"/>
            <a:ext cx="1041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御茶ノ水</a:t>
            </a:r>
          </a:p>
        </p:txBody>
      </p:sp>
      <p:sp>
        <p:nvSpPr>
          <p:cNvPr id="20491" name="テキスト ボックス 14"/>
          <p:cNvSpPr txBox="1">
            <a:spLocks noChangeArrowheads="1"/>
          </p:cNvSpPr>
          <p:nvPr/>
        </p:nvSpPr>
        <p:spPr bwMode="auto">
          <a:xfrm>
            <a:off x="7451725" y="2276475"/>
            <a:ext cx="877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秋葉原</a:t>
            </a:r>
          </a:p>
        </p:txBody>
      </p:sp>
      <p:sp>
        <p:nvSpPr>
          <p:cNvPr id="20492" name="テキスト ボックス 15"/>
          <p:cNvSpPr txBox="1">
            <a:spLocks noChangeArrowheads="1"/>
          </p:cNvSpPr>
          <p:nvPr/>
        </p:nvSpPr>
        <p:spPr bwMode="auto">
          <a:xfrm>
            <a:off x="1835150" y="50847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新宿</a:t>
            </a:r>
          </a:p>
        </p:txBody>
      </p:sp>
      <p:cxnSp>
        <p:nvCxnSpPr>
          <p:cNvPr id="18" name="直線コネクタ 17"/>
          <p:cNvCxnSpPr/>
          <p:nvPr/>
        </p:nvCxnSpPr>
        <p:spPr>
          <a:xfrm rot="16200000" flipH="1">
            <a:off x="4733925" y="169863"/>
            <a:ext cx="534988" cy="5180012"/>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84438" y="2492375"/>
            <a:ext cx="2622550" cy="1482725"/>
          </a:xfrm>
          <a:prstGeom prst="line">
            <a:avLst/>
          </a:prstGeom>
          <a:ln w="2540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10800000" flipV="1">
            <a:off x="5105400" y="2997200"/>
            <a:ext cx="2419350" cy="915988"/>
          </a:xfrm>
          <a:prstGeom prst="line">
            <a:avLst/>
          </a:prstGeom>
          <a:ln w="2540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9" idx="5"/>
          </p:cNvCxnSpPr>
          <p:nvPr/>
        </p:nvCxnSpPr>
        <p:spPr>
          <a:xfrm rot="5400000" flipH="1" flipV="1">
            <a:off x="3455194" y="2817019"/>
            <a:ext cx="554037" cy="2746375"/>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0800000" flipV="1">
            <a:off x="2268538" y="2492375"/>
            <a:ext cx="142875" cy="1728788"/>
          </a:xfrm>
          <a:prstGeom prst="line">
            <a:avLst/>
          </a:prstGeom>
          <a:ln w="2540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16200000" flipH="1">
            <a:off x="3994944" y="2710657"/>
            <a:ext cx="1266825" cy="4719637"/>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20499" name="テキスト ボックス 41"/>
          <p:cNvSpPr txBox="1">
            <a:spLocks noChangeArrowheads="1"/>
          </p:cNvSpPr>
          <p:nvPr/>
        </p:nvSpPr>
        <p:spPr bwMode="auto">
          <a:xfrm>
            <a:off x="1835150" y="3357563"/>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６</a:t>
            </a:r>
          </a:p>
        </p:txBody>
      </p:sp>
      <p:sp>
        <p:nvSpPr>
          <p:cNvPr id="20500" name="テキスト ボックス 42"/>
          <p:cNvSpPr txBox="1">
            <a:spLocks noChangeArrowheads="1"/>
          </p:cNvSpPr>
          <p:nvPr/>
        </p:nvSpPr>
        <p:spPr bwMode="auto">
          <a:xfrm>
            <a:off x="4787900" y="2420938"/>
            <a:ext cx="498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１９</a:t>
            </a:r>
          </a:p>
        </p:txBody>
      </p:sp>
      <p:sp>
        <p:nvSpPr>
          <p:cNvPr id="20501" name="テキスト ボックス 43"/>
          <p:cNvSpPr txBox="1">
            <a:spLocks noChangeArrowheads="1"/>
          </p:cNvSpPr>
          <p:nvPr/>
        </p:nvSpPr>
        <p:spPr bwMode="auto">
          <a:xfrm>
            <a:off x="2843213" y="3068638"/>
            <a:ext cx="500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１１</a:t>
            </a:r>
          </a:p>
        </p:txBody>
      </p:sp>
      <p:sp>
        <p:nvSpPr>
          <p:cNvPr id="20502" name="テキスト ボックス 44"/>
          <p:cNvSpPr txBox="1">
            <a:spLocks noChangeArrowheads="1"/>
          </p:cNvSpPr>
          <p:nvPr/>
        </p:nvSpPr>
        <p:spPr bwMode="auto">
          <a:xfrm>
            <a:off x="6156325" y="4581525"/>
            <a:ext cx="341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５</a:t>
            </a:r>
          </a:p>
        </p:txBody>
      </p:sp>
      <p:sp>
        <p:nvSpPr>
          <p:cNvPr id="20503" name="テキスト ボックス 45"/>
          <p:cNvSpPr txBox="1">
            <a:spLocks noChangeArrowheads="1"/>
          </p:cNvSpPr>
          <p:nvPr/>
        </p:nvSpPr>
        <p:spPr bwMode="auto">
          <a:xfrm>
            <a:off x="6300788" y="3573463"/>
            <a:ext cx="3413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20504" name="テキスト ボックス 46"/>
          <p:cNvSpPr txBox="1">
            <a:spLocks noChangeArrowheads="1"/>
          </p:cNvSpPr>
          <p:nvPr/>
        </p:nvSpPr>
        <p:spPr bwMode="auto">
          <a:xfrm>
            <a:off x="7667625" y="4221163"/>
            <a:ext cx="342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20505" name="テキスト ボックス 47"/>
          <p:cNvSpPr txBox="1">
            <a:spLocks noChangeArrowheads="1"/>
          </p:cNvSpPr>
          <p:nvPr/>
        </p:nvSpPr>
        <p:spPr bwMode="auto">
          <a:xfrm>
            <a:off x="4140200" y="5157788"/>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２９</a:t>
            </a:r>
          </a:p>
        </p:txBody>
      </p:sp>
      <p:sp>
        <p:nvSpPr>
          <p:cNvPr id="20506" name="テキスト ボックス 48"/>
          <p:cNvSpPr txBox="1">
            <a:spLocks noChangeArrowheads="1"/>
          </p:cNvSpPr>
          <p:nvPr/>
        </p:nvSpPr>
        <p:spPr bwMode="auto">
          <a:xfrm>
            <a:off x="3779838" y="4149725"/>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１５</a:t>
            </a:r>
          </a:p>
        </p:txBody>
      </p:sp>
      <p:sp>
        <p:nvSpPr>
          <p:cNvPr id="9" name="円/楕円 8"/>
          <p:cNvSpPr/>
          <p:nvPr/>
        </p:nvSpPr>
        <p:spPr>
          <a:xfrm>
            <a:off x="2051050" y="4221163"/>
            <a:ext cx="360363" cy="2873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円/楕円 6"/>
          <p:cNvSpPr/>
          <p:nvPr/>
        </p:nvSpPr>
        <p:spPr>
          <a:xfrm>
            <a:off x="2124075" y="2205038"/>
            <a:ext cx="576263" cy="431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 name="円/楕円 7"/>
          <p:cNvSpPr/>
          <p:nvPr/>
        </p:nvSpPr>
        <p:spPr>
          <a:xfrm>
            <a:off x="6875463" y="5445125"/>
            <a:ext cx="433387" cy="3603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1" name="円/楕円 60"/>
          <p:cNvSpPr/>
          <p:nvPr/>
        </p:nvSpPr>
        <p:spPr>
          <a:xfrm>
            <a:off x="4859338" y="3789363"/>
            <a:ext cx="360362" cy="2873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2" name="円/楕円 61"/>
          <p:cNvSpPr/>
          <p:nvPr/>
        </p:nvSpPr>
        <p:spPr>
          <a:xfrm>
            <a:off x="7451725" y="2852738"/>
            <a:ext cx="360363" cy="2889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20512" name="テキスト ボックス 32"/>
          <p:cNvSpPr txBox="1">
            <a:spLocks noChangeArrowheads="1"/>
          </p:cNvSpPr>
          <p:nvPr/>
        </p:nvSpPr>
        <p:spPr bwMode="auto">
          <a:xfrm>
            <a:off x="1619250" y="2133600"/>
            <a:ext cx="4159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0</a:t>
            </a:r>
            <a:endParaRPr lang="ja-JP" altLang="en-US" sz="3600">
              <a:solidFill>
                <a:srgbClr val="FF0000"/>
              </a:solidFill>
              <a:latin typeface="ＭＳ ゴシック" pitchFamily="49" charset="-128"/>
              <a:ea typeface="ＭＳ ゴシック" pitchFamily="49" charset="-128"/>
            </a:endParaRPr>
          </a:p>
        </p:txBody>
      </p:sp>
      <p:sp>
        <p:nvSpPr>
          <p:cNvPr id="20513" name="テキスト ボックス 33"/>
          <p:cNvSpPr txBox="1">
            <a:spLocks noChangeArrowheads="1"/>
          </p:cNvSpPr>
          <p:nvPr/>
        </p:nvSpPr>
        <p:spPr bwMode="auto">
          <a:xfrm>
            <a:off x="1476375" y="4005263"/>
            <a:ext cx="4143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6</a:t>
            </a:r>
            <a:endParaRPr lang="ja-JP" altLang="en-US" sz="3600">
              <a:solidFill>
                <a:srgbClr val="FF0000"/>
              </a:solidFill>
              <a:latin typeface="ＭＳ ゴシック" pitchFamily="49" charset="-128"/>
              <a:ea typeface="ＭＳ ゴシック" pitchFamily="49" charset="-128"/>
            </a:endParaRPr>
          </a:p>
        </p:txBody>
      </p:sp>
      <p:sp>
        <p:nvSpPr>
          <p:cNvPr id="20514" name="テキスト ボックス 35"/>
          <p:cNvSpPr txBox="1">
            <a:spLocks noChangeArrowheads="1"/>
          </p:cNvSpPr>
          <p:nvPr/>
        </p:nvSpPr>
        <p:spPr bwMode="auto">
          <a:xfrm>
            <a:off x="7956550" y="2636838"/>
            <a:ext cx="1108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19</a:t>
            </a:r>
          </a:p>
          <a:p>
            <a:pPr eaLnBrk="1" hangingPunct="1"/>
            <a:r>
              <a:rPr lang="ja-JP" altLang="en-US" sz="3600">
                <a:solidFill>
                  <a:schemeClr val="accent1"/>
                </a:solidFill>
                <a:latin typeface="ＭＳ ゴシック" pitchFamily="49" charset="-128"/>
                <a:ea typeface="ＭＳ ゴシック" pitchFamily="49" charset="-128"/>
              </a:rPr>
              <a:t>→</a:t>
            </a:r>
            <a:r>
              <a:rPr lang="en-US" altLang="ja-JP" sz="3600">
                <a:solidFill>
                  <a:srgbClr val="FF0000"/>
                </a:solidFill>
                <a:latin typeface="ＭＳ ゴシック" pitchFamily="49" charset="-128"/>
                <a:ea typeface="ＭＳ ゴシック" pitchFamily="49" charset="-128"/>
              </a:rPr>
              <a:t>13</a:t>
            </a:r>
            <a:endParaRPr lang="ja-JP" altLang="en-US" sz="3600">
              <a:solidFill>
                <a:srgbClr val="FF0000"/>
              </a:solidFill>
              <a:latin typeface="ＭＳ ゴシック" pitchFamily="49" charset="-128"/>
              <a:ea typeface="ＭＳ ゴシック" pitchFamily="49" charset="-128"/>
            </a:endParaRPr>
          </a:p>
        </p:txBody>
      </p:sp>
      <p:sp>
        <p:nvSpPr>
          <p:cNvPr id="20515" name="テキスト ボックス 37"/>
          <p:cNvSpPr txBox="1">
            <a:spLocks noChangeArrowheads="1"/>
          </p:cNvSpPr>
          <p:nvPr/>
        </p:nvSpPr>
        <p:spPr bwMode="auto">
          <a:xfrm>
            <a:off x="4643438" y="3068638"/>
            <a:ext cx="6461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rgbClr val="FF0000"/>
                </a:solidFill>
                <a:latin typeface="ＭＳ ゴシック" pitchFamily="49" charset="-128"/>
                <a:ea typeface="ＭＳ ゴシック" pitchFamily="49" charset="-128"/>
              </a:rPr>
              <a:t>11</a:t>
            </a:r>
            <a:endParaRPr lang="ja-JP" altLang="en-US" sz="3600">
              <a:solidFill>
                <a:srgbClr val="FF0000"/>
              </a:solidFill>
              <a:latin typeface="ＭＳ ゴシック" pitchFamily="49" charset="-128"/>
              <a:ea typeface="ＭＳ ゴシック" pitchFamily="49" charset="-128"/>
            </a:endParaRPr>
          </a:p>
        </p:txBody>
      </p:sp>
      <p:sp>
        <p:nvSpPr>
          <p:cNvPr id="20516" name="テキスト ボックス 38"/>
          <p:cNvSpPr txBox="1">
            <a:spLocks noChangeArrowheads="1"/>
          </p:cNvSpPr>
          <p:nvPr/>
        </p:nvSpPr>
        <p:spPr bwMode="auto">
          <a:xfrm>
            <a:off x="4787900" y="5805488"/>
            <a:ext cx="24923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3600">
                <a:solidFill>
                  <a:schemeClr val="accent1"/>
                </a:solidFill>
                <a:latin typeface="ＭＳ ゴシック" pitchFamily="49" charset="-128"/>
                <a:ea typeface="ＭＳ ゴシック" pitchFamily="49" charset="-128"/>
              </a:rPr>
              <a:t>35</a:t>
            </a:r>
            <a:r>
              <a:rPr lang="ja-JP" altLang="en-US" sz="3600">
                <a:solidFill>
                  <a:schemeClr val="accent1"/>
                </a:solidFill>
                <a:latin typeface="ＭＳ ゴシック" pitchFamily="49" charset="-128"/>
                <a:ea typeface="ＭＳ ゴシック" pitchFamily="49" charset="-128"/>
              </a:rPr>
              <a:t>→</a:t>
            </a:r>
            <a:r>
              <a:rPr lang="en-US" altLang="ja-JP" sz="3600">
                <a:solidFill>
                  <a:schemeClr val="accent1"/>
                </a:solidFill>
                <a:latin typeface="ＭＳ ゴシック" pitchFamily="49" charset="-128"/>
                <a:ea typeface="ＭＳ ゴシック" pitchFamily="49" charset="-128"/>
              </a:rPr>
              <a:t>16</a:t>
            </a:r>
            <a:r>
              <a:rPr lang="ja-JP" altLang="en-US" sz="3600">
                <a:solidFill>
                  <a:schemeClr val="accent1"/>
                </a:solidFill>
                <a:latin typeface="ＭＳ ゴシック" pitchFamily="49" charset="-128"/>
                <a:ea typeface="ＭＳ ゴシック" pitchFamily="49" charset="-128"/>
              </a:rPr>
              <a:t>→</a:t>
            </a:r>
            <a:r>
              <a:rPr lang="en-US" altLang="ja-JP" sz="3600">
                <a:solidFill>
                  <a:srgbClr val="FF0000"/>
                </a:solidFill>
                <a:latin typeface="ＭＳ ゴシック" pitchFamily="49" charset="-128"/>
                <a:ea typeface="ＭＳ ゴシック" pitchFamily="49" charset="-128"/>
              </a:rPr>
              <a:t>15</a:t>
            </a:r>
            <a:endParaRPr lang="ja-JP" altLang="en-US" sz="3600">
              <a:solidFill>
                <a:srgbClr val="FF0000"/>
              </a:solidFill>
              <a:latin typeface="ＭＳ ゴシック" pitchFamily="49" charset="-128"/>
              <a:ea typeface="ＭＳ ゴシック" pitchFamily="49" charset="-128"/>
            </a:endParaRPr>
          </a:p>
        </p:txBody>
      </p:sp>
    </p:spTree>
    <p:extLst>
      <p:ext uri="{BB962C8B-B14F-4D97-AF65-F5344CB8AC3E}">
        <p14:creationId xmlns:p14="http://schemas.microsoft.com/office/powerpoint/2010/main" val="2914002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pPr eaLnBrk="1" hangingPunct="1"/>
            <a:r>
              <a:rPr lang="ja-JP" altLang="en-US" smtClean="0"/>
              <a:t>ダイクストラ</a:t>
            </a:r>
            <a:r>
              <a:rPr lang="en-US" altLang="ja-JP" smtClean="0"/>
              <a:t>(Dijkstra)</a:t>
            </a:r>
            <a:r>
              <a:rPr lang="ja-JP" altLang="en-US" smtClean="0"/>
              <a:t>法</a:t>
            </a:r>
          </a:p>
        </p:txBody>
      </p:sp>
      <p:sp>
        <p:nvSpPr>
          <p:cNvPr id="21507" name="コンテンツ プレースホルダ 2"/>
          <p:cNvSpPr>
            <a:spLocks noGrp="1"/>
          </p:cNvSpPr>
          <p:nvPr>
            <p:ph idx="1"/>
          </p:nvPr>
        </p:nvSpPr>
        <p:spPr/>
        <p:txBody>
          <a:bodyPr/>
          <a:lstStyle/>
          <a:p>
            <a:pPr eaLnBrk="1" hangingPunct="1"/>
            <a:r>
              <a:rPr lang="ja-JP" altLang="en-US" sz="2800" smtClean="0"/>
              <a:t>記号：　</a:t>
            </a:r>
            <a:endParaRPr lang="en-US" altLang="ja-JP" sz="2800" smtClean="0"/>
          </a:p>
          <a:p>
            <a:pPr lvl="1" eaLnBrk="1" hangingPunct="1"/>
            <a:r>
              <a:rPr lang="ja-JP" altLang="en-US" sz="2400" smtClean="0"/>
              <a:t> </a:t>
            </a:r>
            <a:r>
              <a:rPr lang="en-US" altLang="ja-JP" sz="2400" smtClean="0"/>
              <a:t>s: </a:t>
            </a:r>
            <a:r>
              <a:rPr lang="ja-JP" altLang="en-US" sz="2400" smtClean="0"/>
              <a:t>出発頂点（始点）</a:t>
            </a:r>
            <a:endParaRPr lang="en-US" altLang="ja-JP" sz="2400" smtClean="0"/>
          </a:p>
          <a:p>
            <a:pPr lvl="1" eaLnBrk="1" hangingPunct="1"/>
            <a:r>
              <a:rPr lang="en-US" altLang="ja-JP" sz="2400" smtClean="0"/>
              <a:t> u, v:</a:t>
            </a:r>
            <a:r>
              <a:rPr lang="ja-JP" altLang="en-US" sz="2400" smtClean="0"/>
              <a:t>頂点</a:t>
            </a:r>
            <a:endParaRPr lang="en-US" altLang="ja-JP" sz="2400" smtClean="0"/>
          </a:p>
          <a:p>
            <a:pPr lvl="1" eaLnBrk="1" hangingPunct="1"/>
            <a:r>
              <a:rPr lang="en-US" altLang="ja-JP" sz="2400" smtClean="0"/>
              <a:t> (u,v):</a:t>
            </a:r>
            <a:r>
              <a:rPr lang="ja-JP" altLang="en-US" sz="2400" smtClean="0"/>
              <a:t>頂点</a:t>
            </a:r>
            <a:r>
              <a:rPr lang="en-US" altLang="ja-JP" sz="2400" smtClean="0"/>
              <a:t>u</a:t>
            </a:r>
            <a:r>
              <a:rPr lang="ja-JP" altLang="en-US" sz="2400" smtClean="0"/>
              <a:t>から頂点</a:t>
            </a:r>
            <a:r>
              <a:rPr lang="en-US" altLang="ja-JP" sz="2400" smtClean="0"/>
              <a:t>v </a:t>
            </a:r>
            <a:r>
              <a:rPr lang="ja-JP" altLang="en-US" sz="2400" smtClean="0"/>
              <a:t>への有向枝</a:t>
            </a:r>
            <a:endParaRPr lang="en-US" altLang="ja-JP" sz="2400" smtClean="0"/>
          </a:p>
          <a:p>
            <a:pPr lvl="1" eaLnBrk="1" hangingPunct="1"/>
            <a:r>
              <a:rPr lang="ja-JP" altLang="en-US" sz="2400" smtClean="0"/>
              <a:t> </a:t>
            </a:r>
            <a:r>
              <a:rPr lang="en-US" altLang="ja-JP" sz="2400" smtClean="0"/>
              <a:t>w(u,v): </a:t>
            </a:r>
            <a:r>
              <a:rPr lang="ja-JP" altLang="en-US" sz="2400" smtClean="0"/>
              <a:t>枝</a:t>
            </a:r>
            <a:r>
              <a:rPr lang="en-US" altLang="ja-JP" sz="2400" smtClean="0"/>
              <a:t>(u,v)</a:t>
            </a:r>
            <a:r>
              <a:rPr lang="ja-JP" altLang="en-US" sz="2400" smtClean="0"/>
              <a:t>の重み</a:t>
            </a:r>
            <a:endParaRPr lang="en-US" altLang="ja-JP" sz="2400" smtClean="0"/>
          </a:p>
          <a:p>
            <a:pPr lvl="1" eaLnBrk="1" hangingPunct="1"/>
            <a:r>
              <a:rPr lang="ja-JP" altLang="en-US" sz="2400" smtClean="0"/>
              <a:t> </a:t>
            </a:r>
            <a:r>
              <a:rPr lang="en-US" altLang="ja-JP" sz="2400" smtClean="0"/>
              <a:t>d(v): </a:t>
            </a:r>
            <a:r>
              <a:rPr lang="ja-JP" altLang="en-US" sz="2400" smtClean="0"/>
              <a:t>頂点</a:t>
            </a:r>
            <a:r>
              <a:rPr lang="en-US" altLang="ja-JP" sz="2400" smtClean="0"/>
              <a:t>v</a:t>
            </a:r>
            <a:r>
              <a:rPr lang="ja-JP" altLang="en-US" sz="2400" smtClean="0"/>
              <a:t>における作業場所（仮の距離</a:t>
            </a:r>
            <a:r>
              <a:rPr lang="en-US" altLang="ja-JP" sz="2400" smtClean="0"/>
              <a:t>distance</a:t>
            </a:r>
            <a:r>
              <a:rPr lang="ja-JP" altLang="en-US" sz="2400" smtClean="0"/>
              <a:t>を格納）</a:t>
            </a:r>
            <a:endParaRPr lang="en-US" altLang="ja-JP" sz="2400" smtClean="0"/>
          </a:p>
          <a:p>
            <a:pPr lvl="1" eaLnBrk="1" hangingPunct="1"/>
            <a:r>
              <a:rPr lang="en-US" altLang="ja-JP" sz="2400" smtClean="0"/>
              <a:t> p(v): </a:t>
            </a:r>
            <a:r>
              <a:rPr lang="ja-JP" altLang="en-US" sz="2400" smtClean="0"/>
              <a:t>頂点</a:t>
            </a:r>
            <a:r>
              <a:rPr lang="en-US" altLang="ja-JP" sz="2400" smtClean="0"/>
              <a:t>v </a:t>
            </a:r>
            <a:r>
              <a:rPr lang="ja-JP" altLang="en-US" sz="2400" smtClean="0"/>
              <a:t>における最短経路上で</a:t>
            </a:r>
            <a:r>
              <a:rPr lang="en-US" altLang="ja-JP" sz="2400" smtClean="0"/>
              <a:t>u</a:t>
            </a:r>
            <a:r>
              <a:rPr lang="ja-JP" altLang="en-US" sz="2400" smtClean="0"/>
              <a:t>の直前（親</a:t>
            </a:r>
            <a:r>
              <a:rPr lang="en-US" altLang="ja-JP" sz="2400" smtClean="0"/>
              <a:t> parent</a:t>
            </a:r>
            <a:r>
              <a:rPr lang="ja-JP" altLang="en-US" sz="2400" smtClean="0"/>
              <a:t>）</a:t>
            </a:r>
            <a:r>
              <a:rPr lang="en-US" altLang="ja-JP" sz="2400" smtClean="0"/>
              <a:t> </a:t>
            </a:r>
            <a:r>
              <a:rPr lang="ja-JP" altLang="en-US" sz="2400" smtClean="0"/>
              <a:t>の頂点（太い枝を表現）</a:t>
            </a:r>
            <a:endParaRPr lang="en-US" altLang="ja-JP" sz="2400" smtClean="0"/>
          </a:p>
        </p:txBody>
      </p:sp>
    </p:spTree>
    <p:extLst>
      <p:ext uri="{BB962C8B-B14F-4D97-AF65-F5344CB8AC3E}">
        <p14:creationId xmlns:p14="http://schemas.microsoft.com/office/powerpoint/2010/main" val="2556411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pPr eaLnBrk="1" hangingPunct="1"/>
            <a:r>
              <a:rPr lang="ja-JP" altLang="en-US" smtClean="0"/>
              <a:t>ダイクストラ法</a:t>
            </a:r>
            <a:r>
              <a:rPr lang="en-US" altLang="ja-JP" smtClean="0"/>
              <a:t>(</a:t>
            </a:r>
            <a:r>
              <a:rPr lang="ja-JP" altLang="en-US" smtClean="0"/>
              <a:t>アルゴリズム）</a:t>
            </a:r>
          </a:p>
        </p:txBody>
      </p:sp>
      <p:sp>
        <p:nvSpPr>
          <p:cNvPr id="3" name="コンテンツ プレースホルダ 2"/>
          <p:cNvSpPr>
            <a:spLocks noGrp="1"/>
          </p:cNvSpPr>
          <p:nvPr>
            <p:ph idx="1"/>
          </p:nvPr>
        </p:nvSpPr>
        <p:spPr/>
        <p:txBody>
          <a:bodyPr rtlCol="0">
            <a:normAutofit fontScale="77500" lnSpcReduction="20000"/>
          </a:bodyPr>
          <a:lstStyle/>
          <a:p>
            <a:pPr eaLnBrk="1" fontAlgn="auto" hangingPunct="1">
              <a:spcAft>
                <a:spcPts val="0"/>
              </a:spcAft>
              <a:defRPr/>
            </a:pPr>
            <a:r>
              <a:rPr lang="ja-JP" altLang="en-US" dirty="0" smtClean="0"/>
              <a:t>出発点を </a:t>
            </a:r>
            <a:r>
              <a:rPr lang="en-US" altLang="ja-JP" dirty="0" smtClean="0"/>
              <a:t>s </a:t>
            </a:r>
            <a:r>
              <a:rPr lang="ja-JP" altLang="en-US" dirty="0" smtClean="0"/>
              <a:t>と記す．</a:t>
            </a:r>
            <a:endParaRPr lang="en-US" altLang="ja-JP" dirty="0" smtClean="0"/>
          </a:p>
          <a:p>
            <a:pPr eaLnBrk="1" fontAlgn="auto" hangingPunct="1">
              <a:spcAft>
                <a:spcPts val="0"/>
              </a:spcAft>
              <a:defRPr/>
            </a:pPr>
            <a:r>
              <a:rPr lang="ja-JP" altLang="en-US" dirty="0" smtClean="0"/>
              <a:t> </a:t>
            </a:r>
            <a:r>
              <a:rPr lang="en-US" altLang="ja-JP" dirty="0" smtClean="0"/>
              <a:t>s</a:t>
            </a:r>
            <a:r>
              <a:rPr lang="ja-JP" altLang="en-US" dirty="0" smtClean="0"/>
              <a:t> から各頂点 </a:t>
            </a:r>
            <a:r>
              <a:rPr lang="en-US" altLang="ja-JP" dirty="0" smtClean="0"/>
              <a:t>v </a:t>
            </a:r>
            <a:r>
              <a:rPr lang="ja-JP" altLang="en-US" dirty="0" err="1" smtClean="0"/>
              <a:t>までの</a:t>
            </a:r>
            <a:r>
              <a:rPr lang="ja-JP" altLang="en-US" dirty="0" smtClean="0"/>
              <a:t>距離を </a:t>
            </a:r>
            <a:r>
              <a:rPr lang="en-US" altLang="ja-JP" dirty="0" smtClean="0"/>
              <a:t>d(v) </a:t>
            </a:r>
            <a:r>
              <a:rPr lang="ja-JP" altLang="en-US" dirty="0" smtClean="0"/>
              <a:t>に計算する</a:t>
            </a:r>
            <a:r>
              <a:rPr lang="en-US" altLang="ja-JP" dirty="0" smtClean="0"/>
              <a:t>.</a:t>
            </a:r>
          </a:p>
          <a:p>
            <a:pPr eaLnBrk="1" fontAlgn="auto" hangingPunct="1">
              <a:spcAft>
                <a:spcPts val="0"/>
              </a:spcAft>
              <a:defRPr/>
            </a:pPr>
            <a:r>
              <a:rPr lang="ja-JP" altLang="en-US" dirty="0" smtClean="0"/>
              <a:t> </a:t>
            </a:r>
            <a:r>
              <a:rPr lang="en-US" altLang="ja-JP" dirty="0" smtClean="0"/>
              <a:t>d(s)=0,  s</a:t>
            </a:r>
            <a:r>
              <a:rPr lang="ja-JP" altLang="en-US" dirty="0" smtClean="0"/>
              <a:t> 以外のすべての頂点 </a:t>
            </a:r>
            <a:r>
              <a:rPr lang="en-US" altLang="ja-JP" dirty="0" smtClean="0"/>
              <a:t>v </a:t>
            </a:r>
            <a:r>
              <a:rPr lang="ja-JP" altLang="en-US" dirty="0" smtClean="0"/>
              <a:t>について </a:t>
            </a:r>
            <a:r>
              <a:rPr lang="en-US" altLang="ja-JP" dirty="0" smtClean="0"/>
              <a:t>d(v)=</a:t>
            </a:r>
            <a:r>
              <a:rPr lang="ja-JP" altLang="en-US" dirty="0" smtClean="0"/>
              <a:t>∞．</a:t>
            </a:r>
            <a:endParaRPr lang="en-US" altLang="ja-JP" dirty="0" smtClean="0"/>
          </a:p>
          <a:p>
            <a:pPr eaLnBrk="1" fontAlgn="auto" hangingPunct="1">
              <a:spcAft>
                <a:spcPts val="0"/>
              </a:spcAft>
              <a:defRPr/>
            </a:pPr>
            <a:r>
              <a:rPr lang="en-US" altLang="ja-JP" dirty="0" smtClean="0"/>
              <a:t>Q </a:t>
            </a:r>
            <a:r>
              <a:rPr lang="ja-JP" altLang="en-US" dirty="0" smtClean="0"/>
              <a:t>をすべての頂点からなる集合とする．</a:t>
            </a:r>
            <a:endParaRPr lang="en-US" altLang="ja-JP" dirty="0" smtClean="0"/>
          </a:p>
          <a:p>
            <a:pPr eaLnBrk="1" fontAlgn="auto" hangingPunct="1">
              <a:spcAft>
                <a:spcPts val="0"/>
              </a:spcAft>
              <a:defRPr/>
            </a:pPr>
            <a:r>
              <a:rPr lang="en-US" altLang="ja-JP" dirty="0" smtClean="0"/>
              <a:t>Q</a:t>
            </a:r>
            <a:r>
              <a:rPr lang="ja-JP" altLang="en-US" dirty="0" smtClean="0"/>
              <a:t>が空集合になるまで以下を繰り返す</a:t>
            </a:r>
            <a:r>
              <a:rPr lang="en-US" altLang="ja-JP" dirty="0" smtClean="0"/>
              <a:t>.</a:t>
            </a:r>
          </a:p>
          <a:p>
            <a:pPr lvl="1" eaLnBrk="1" fontAlgn="auto" hangingPunct="1">
              <a:spcAft>
                <a:spcPts val="0"/>
              </a:spcAft>
              <a:defRPr/>
            </a:pPr>
            <a:r>
              <a:rPr lang="ja-JP" altLang="en-US" dirty="0" smtClean="0"/>
              <a:t>集合 </a:t>
            </a:r>
            <a:r>
              <a:rPr lang="en-US" altLang="ja-JP" dirty="0" smtClean="0"/>
              <a:t>Q </a:t>
            </a:r>
            <a:r>
              <a:rPr lang="ja-JP" altLang="en-US" dirty="0" smtClean="0"/>
              <a:t>に含まれる頂点</a:t>
            </a:r>
            <a:r>
              <a:rPr lang="en-US" altLang="ja-JP" dirty="0" smtClean="0"/>
              <a:t>v</a:t>
            </a:r>
            <a:r>
              <a:rPr lang="ja-JP" altLang="en-US" dirty="0" smtClean="0"/>
              <a:t>の中で </a:t>
            </a:r>
            <a:r>
              <a:rPr lang="en-US" altLang="ja-JP" dirty="0" smtClean="0"/>
              <a:t>d(v) </a:t>
            </a:r>
            <a:r>
              <a:rPr lang="ja-JP" altLang="en-US" dirty="0" smtClean="0"/>
              <a:t>が最小となる</a:t>
            </a:r>
            <a:r>
              <a:rPr lang="en-US" altLang="ja-JP" dirty="0" smtClean="0"/>
              <a:t>v</a:t>
            </a:r>
            <a:r>
              <a:rPr lang="ja-JP" altLang="en-US" dirty="0" smtClean="0"/>
              <a:t>を </a:t>
            </a:r>
            <a:r>
              <a:rPr lang="en-US" altLang="ja-JP" dirty="0" smtClean="0"/>
              <a:t>u </a:t>
            </a:r>
            <a:r>
              <a:rPr lang="ja-JP" altLang="en-US" dirty="0" smtClean="0"/>
              <a:t>と記す．</a:t>
            </a:r>
            <a:endParaRPr lang="en-US" altLang="ja-JP" dirty="0" smtClean="0"/>
          </a:p>
          <a:p>
            <a:pPr lvl="2" eaLnBrk="1" fontAlgn="auto" hangingPunct="1">
              <a:spcAft>
                <a:spcPts val="0"/>
              </a:spcAft>
              <a:buFont typeface="Arial" pitchFamily="34" charset="0"/>
              <a:buChar char="–"/>
              <a:defRPr/>
            </a:pPr>
            <a:r>
              <a:rPr lang="ja-JP" altLang="en-US" dirty="0" smtClean="0"/>
              <a:t>ここで </a:t>
            </a:r>
            <a:r>
              <a:rPr lang="en-US" altLang="ja-JP" dirty="0" smtClean="0"/>
              <a:t>d(u)</a:t>
            </a:r>
            <a:r>
              <a:rPr lang="ja-JP" altLang="en-US" dirty="0" smtClean="0"/>
              <a:t> に計算された値が </a:t>
            </a:r>
            <a:r>
              <a:rPr lang="en-US" altLang="ja-JP" dirty="0" smtClean="0"/>
              <a:t>s</a:t>
            </a:r>
            <a:r>
              <a:rPr lang="ja-JP" altLang="en-US" dirty="0" smtClean="0"/>
              <a:t>から</a:t>
            </a:r>
            <a:r>
              <a:rPr lang="en-US" altLang="ja-JP" dirty="0" smtClean="0"/>
              <a:t>u</a:t>
            </a:r>
            <a:r>
              <a:rPr lang="ja-JP" altLang="en-US" dirty="0" smtClean="0"/>
              <a:t> に至る最短経路長として確定</a:t>
            </a:r>
            <a:r>
              <a:rPr lang="en-US" altLang="ja-JP" dirty="0" smtClean="0"/>
              <a:t>.</a:t>
            </a:r>
          </a:p>
          <a:p>
            <a:pPr lvl="1" eaLnBrk="1" fontAlgn="auto" hangingPunct="1">
              <a:spcAft>
                <a:spcPts val="0"/>
              </a:spcAft>
              <a:defRPr/>
            </a:pPr>
            <a:r>
              <a:rPr lang="en-US" altLang="ja-JP" dirty="0" smtClean="0"/>
              <a:t> u  </a:t>
            </a:r>
            <a:r>
              <a:rPr lang="ja-JP" altLang="en-US" dirty="0" smtClean="0"/>
              <a:t>を </a:t>
            </a:r>
            <a:r>
              <a:rPr lang="en-US" altLang="ja-JP" dirty="0" smtClean="0"/>
              <a:t>Q </a:t>
            </a:r>
            <a:r>
              <a:rPr lang="ja-JP" altLang="en-US" dirty="0" smtClean="0"/>
              <a:t>から取り除く</a:t>
            </a:r>
            <a:r>
              <a:rPr lang="en-US" altLang="ja-JP" dirty="0" smtClean="0"/>
              <a:t>.</a:t>
            </a:r>
          </a:p>
          <a:p>
            <a:pPr lvl="1" eaLnBrk="1" fontAlgn="auto" hangingPunct="1">
              <a:spcAft>
                <a:spcPts val="0"/>
              </a:spcAft>
              <a:defRPr/>
            </a:pPr>
            <a:r>
              <a:rPr lang="en-US" altLang="ja-JP" dirty="0" smtClean="0"/>
              <a:t>u</a:t>
            </a:r>
            <a:r>
              <a:rPr lang="ja-JP" altLang="en-US" dirty="0" smtClean="0"/>
              <a:t>を端点に持つ全ての枝 </a:t>
            </a:r>
            <a:r>
              <a:rPr lang="en-US" altLang="ja-JP" dirty="0" smtClean="0"/>
              <a:t>(</a:t>
            </a:r>
            <a:r>
              <a:rPr lang="en-US" altLang="ja-JP" dirty="0" err="1" smtClean="0"/>
              <a:t>u,v</a:t>
            </a:r>
            <a:r>
              <a:rPr lang="en-US" altLang="ja-JP" dirty="0" smtClean="0"/>
              <a:t>) </a:t>
            </a:r>
            <a:r>
              <a:rPr lang="ja-JP" altLang="en-US" dirty="0" smtClean="0"/>
              <a:t>を考える</a:t>
            </a:r>
            <a:r>
              <a:rPr lang="en-US" altLang="ja-JP" dirty="0" smtClean="0"/>
              <a:t>.</a:t>
            </a:r>
          </a:p>
          <a:p>
            <a:pPr lvl="2" eaLnBrk="1" fontAlgn="auto" hangingPunct="1">
              <a:spcAft>
                <a:spcPts val="0"/>
              </a:spcAft>
              <a:buFont typeface="Arial" pitchFamily="34" charset="0"/>
              <a:buChar char="–"/>
              <a:defRPr/>
            </a:pPr>
            <a:r>
              <a:rPr lang="ja-JP" altLang="en-US" dirty="0" smtClean="0"/>
              <a:t>その枝の</a:t>
            </a:r>
            <a:r>
              <a:rPr lang="en-US" altLang="ja-JP" dirty="0" smtClean="0"/>
              <a:t>u</a:t>
            </a:r>
            <a:r>
              <a:rPr lang="ja-JP" altLang="en-US" dirty="0" smtClean="0"/>
              <a:t>以外のもう一方の端点を</a:t>
            </a:r>
            <a:r>
              <a:rPr lang="en-US" altLang="ja-JP" dirty="0" smtClean="0"/>
              <a:t>v </a:t>
            </a:r>
            <a:r>
              <a:rPr lang="ja-JP" altLang="en-US" dirty="0" smtClean="0"/>
              <a:t>とする</a:t>
            </a:r>
            <a:r>
              <a:rPr lang="en-US" altLang="ja-JP" dirty="0" smtClean="0"/>
              <a:t>.</a:t>
            </a:r>
          </a:p>
          <a:p>
            <a:pPr lvl="2" eaLnBrk="1" fontAlgn="auto" hangingPunct="1">
              <a:spcAft>
                <a:spcPts val="0"/>
              </a:spcAft>
              <a:buFont typeface="Arial" pitchFamily="34" charset="0"/>
              <a:buChar char="–"/>
              <a:defRPr/>
            </a:pPr>
            <a:r>
              <a:rPr lang="ja-JP" altLang="en-US" dirty="0" smtClean="0"/>
              <a:t>もし </a:t>
            </a:r>
            <a:r>
              <a:rPr lang="en-US" altLang="ja-JP" dirty="0" smtClean="0"/>
              <a:t>d(v)&gt;d(u)+w(</a:t>
            </a:r>
            <a:r>
              <a:rPr lang="en-US" altLang="ja-JP" dirty="0" err="1" smtClean="0"/>
              <a:t>u,v</a:t>
            </a:r>
            <a:r>
              <a:rPr lang="en-US" altLang="ja-JP" dirty="0" smtClean="0"/>
              <a:t>)</a:t>
            </a:r>
            <a:r>
              <a:rPr lang="ja-JP" altLang="en-US" dirty="0" smtClean="0"/>
              <a:t>なら　</a:t>
            </a:r>
            <a:r>
              <a:rPr lang="en-US" altLang="ja-JP" dirty="0" smtClean="0"/>
              <a:t>d(v)=d(u)+w(</a:t>
            </a:r>
            <a:r>
              <a:rPr lang="en-US" altLang="ja-JP" dirty="0" err="1" smtClean="0"/>
              <a:t>u,v</a:t>
            </a:r>
            <a:r>
              <a:rPr lang="en-US" altLang="ja-JP" dirty="0" smtClean="0"/>
              <a:t>)</a:t>
            </a:r>
            <a:r>
              <a:rPr lang="ja-JP" altLang="en-US" dirty="0" smtClean="0"/>
              <a:t>　とする．</a:t>
            </a:r>
            <a:endParaRPr lang="en-US" altLang="ja-JP" dirty="0" smtClean="0"/>
          </a:p>
          <a:p>
            <a:pPr lvl="2" eaLnBrk="1" fontAlgn="auto" hangingPunct="1">
              <a:spcAft>
                <a:spcPts val="0"/>
              </a:spcAft>
              <a:buFont typeface="Arial" pitchFamily="34" charset="0"/>
              <a:buChar char="–"/>
              <a:defRPr/>
            </a:pPr>
            <a:r>
              <a:rPr lang="ja-JP" altLang="en-US" dirty="0" smtClean="0"/>
              <a:t>そうでないなら何もしない．</a:t>
            </a:r>
            <a:endParaRPr lang="en-US" altLang="ja-JP" dirty="0" smtClean="0"/>
          </a:p>
          <a:p>
            <a:pPr lvl="1" eaLnBrk="1" fontAlgn="auto" hangingPunct="1">
              <a:spcAft>
                <a:spcPts val="0"/>
              </a:spcAft>
              <a:defRPr/>
            </a:pPr>
            <a:endParaRPr lang="en-US" altLang="ja-JP" dirty="0" smtClean="0"/>
          </a:p>
        </p:txBody>
      </p:sp>
    </p:spTree>
    <p:extLst>
      <p:ext uri="{BB962C8B-B14F-4D97-AF65-F5344CB8AC3E}">
        <p14:creationId xmlns:p14="http://schemas.microsoft.com/office/powerpoint/2010/main" val="3241856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pPr eaLnBrk="1" hangingPunct="1"/>
            <a:r>
              <a:rPr lang="ja-JP" altLang="en-US" smtClean="0"/>
              <a:t>ダイクストラ法に関する性質</a:t>
            </a:r>
          </a:p>
        </p:txBody>
      </p:sp>
      <p:sp>
        <p:nvSpPr>
          <p:cNvPr id="23555" name="コンテンツ プレースホルダ 2"/>
          <p:cNvSpPr>
            <a:spLocks noGrp="1"/>
          </p:cNvSpPr>
          <p:nvPr>
            <p:ph idx="1"/>
          </p:nvPr>
        </p:nvSpPr>
        <p:spPr/>
        <p:txBody>
          <a:bodyPr/>
          <a:lstStyle/>
          <a:p>
            <a:pPr eaLnBrk="1" hangingPunct="1"/>
            <a:r>
              <a:rPr lang="ja-JP" altLang="en-US" sz="2000" smtClean="0"/>
              <a:t>計算量</a:t>
            </a:r>
            <a:r>
              <a:rPr lang="en-US" altLang="ja-JP" sz="2000" smtClean="0"/>
              <a:t>: </a:t>
            </a:r>
            <a:r>
              <a:rPr lang="ja-JP" altLang="en-US" sz="2000" smtClean="0"/>
              <a:t>頂点の数を</a:t>
            </a:r>
            <a:r>
              <a:rPr lang="en-US" altLang="ja-JP" sz="2000" smtClean="0"/>
              <a:t>n, </a:t>
            </a:r>
            <a:r>
              <a:rPr lang="ja-JP" altLang="en-US" sz="2000" smtClean="0"/>
              <a:t>枝の数を</a:t>
            </a:r>
            <a:r>
              <a:rPr lang="en-US" altLang="ja-JP" sz="2000" smtClean="0"/>
              <a:t>m</a:t>
            </a:r>
            <a:r>
              <a:rPr lang="ja-JP" altLang="en-US" sz="2000" smtClean="0"/>
              <a:t>とする</a:t>
            </a:r>
            <a:r>
              <a:rPr lang="en-US" altLang="ja-JP" sz="2000" smtClean="0"/>
              <a:t>.</a:t>
            </a:r>
          </a:p>
          <a:p>
            <a:pPr lvl="1" eaLnBrk="1" hangingPunct="1"/>
            <a:r>
              <a:rPr lang="ja-JP" altLang="en-US" sz="1800" smtClean="0"/>
              <a:t>単純な実装では </a:t>
            </a:r>
            <a:r>
              <a:rPr lang="en-US" altLang="ja-JP" sz="1800" smtClean="0"/>
              <a:t>O(n^2) </a:t>
            </a:r>
            <a:r>
              <a:rPr lang="ja-JP" altLang="en-US" sz="1800" smtClean="0"/>
              <a:t>．</a:t>
            </a:r>
            <a:endParaRPr lang="en-US" altLang="ja-JP" sz="1800" smtClean="0"/>
          </a:p>
          <a:p>
            <a:pPr lvl="1" eaLnBrk="1" hangingPunct="1"/>
            <a:r>
              <a:rPr lang="ja-JP" altLang="en-US" sz="1800" smtClean="0"/>
              <a:t>集合</a:t>
            </a:r>
            <a:r>
              <a:rPr lang="en-US" altLang="ja-JP" sz="1800" smtClean="0"/>
              <a:t>Q</a:t>
            </a:r>
            <a:r>
              <a:rPr lang="ja-JP" altLang="en-US" sz="1800" smtClean="0"/>
              <a:t>を効率よく扱うと，</a:t>
            </a:r>
            <a:r>
              <a:rPr lang="en-US" altLang="ja-JP" sz="1800" smtClean="0"/>
              <a:t>O(n log n</a:t>
            </a:r>
            <a:r>
              <a:rPr lang="ja-JP" altLang="en-US" sz="1800" smtClean="0"/>
              <a:t> </a:t>
            </a:r>
            <a:r>
              <a:rPr lang="en-US" altLang="ja-JP" sz="1800" smtClean="0"/>
              <a:t>+ m) </a:t>
            </a:r>
            <a:r>
              <a:rPr lang="ja-JP" altLang="en-US" sz="1800" smtClean="0"/>
              <a:t>．</a:t>
            </a:r>
            <a:endParaRPr lang="en-US" altLang="ja-JP" sz="1800" smtClean="0"/>
          </a:p>
          <a:p>
            <a:pPr lvl="1" eaLnBrk="1" hangingPunct="1"/>
            <a:r>
              <a:rPr lang="ja-JP" altLang="en-US" sz="1800" smtClean="0"/>
              <a:t>グラフが大規模で，出発地から目的地までの最短経路に限る場合，</a:t>
            </a:r>
            <a:r>
              <a:rPr lang="en-US" altLang="ja-JP" sz="1800" smtClean="0"/>
              <a:t>A*</a:t>
            </a:r>
            <a:r>
              <a:rPr lang="ja-JP" altLang="en-US" sz="1800" smtClean="0"/>
              <a:t>アルゴリズムと組み合わせてもっと効率よく計算する方法がある</a:t>
            </a:r>
            <a:r>
              <a:rPr lang="en-US" altLang="ja-JP" sz="1800" smtClean="0"/>
              <a:t>.</a:t>
            </a:r>
          </a:p>
          <a:p>
            <a:pPr eaLnBrk="1" hangingPunct="1"/>
            <a:r>
              <a:rPr lang="ja-JP" altLang="en-US" sz="2000" smtClean="0"/>
              <a:t>出発地 </a:t>
            </a:r>
            <a:r>
              <a:rPr lang="en-US" altLang="ja-JP" sz="2000" smtClean="0"/>
              <a:t>s </a:t>
            </a:r>
            <a:r>
              <a:rPr lang="ja-JP" altLang="en-US" sz="2000" smtClean="0"/>
              <a:t>からの最短経路は木構造となる．</a:t>
            </a:r>
            <a:endParaRPr lang="en-US" altLang="ja-JP" sz="2000" smtClean="0"/>
          </a:p>
          <a:p>
            <a:pPr lvl="1" eaLnBrk="1" hangingPunct="1"/>
            <a:r>
              <a:rPr lang="ja-JP" altLang="en-US" sz="1800" smtClean="0"/>
              <a:t>単一頂点</a:t>
            </a:r>
            <a:r>
              <a:rPr lang="en-US" altLang="ja-JP" sz="1800" smtClean="0"/>
              <a:t>s</a:t>
            </a:r>
            <a:r>
              <a:rPr lang="ja-JP" altLang="en-US" sz="1800" smtClean="0"/>
              <a:t>から他のすべての頂点への最短経路を計算する．</a:t>
            </a:r>
            <a:endParaRPr lang="en-US" altLang="ja-JP" sz="1800" smtClean="0"/>
          </a:p>
          <a:p>
            <a:pPr eaLnBrk="1" hangingPunct="1"/>
            <a:r>
              <a:rPr lang="ja-JP" altLang="en-US" sz="2000" smtClean="0"/>
              <a:t>木構造の計算</a:t>
            </a:r>
            <a:endParaRPr lang="en-US" altLang="ja-JP" sz="2000" smtClean="0"/>
          </a:p>
          <a:p>
            <a:pPr lvl="1" eaLnBrk="1" hangingPunct="1"/>
            <a:r>
              <a:rPr lang="ja-JP" altLang="en-US" sz="1800" smtClean="0"/>
              <a:t>出発点</a:t>
            </a:r>
            <a:r>
              <a:rPr lang="en-US" altLang="ja-JP" sz="1800" smtClean="0"/>
              <a:t> s </a:t>
            </a:r>
            <a:r>
              <a:rPr lang="ja-JP" altLang="en-US" sz="1800" smtClean="0"/>
              <a:t>から </a:t>
            </a:r>
            <a:r>
              <a:rPr lang="en-US" altLang="ja-JP" sz="1800" smtClean="0"/>
              <a:t>v </a:t>
            </a:r>
            <a:r>
              <a:rPr lang="ja-JP" altLang="en-US" sz="1800" smtClean="0"/>
              <a:t>に至る経路上で，</a:t>
            </a:r>
            <a:r>
              <a:rPr lang="en-US" altLang="ja-JP" sz="1800" smtClean="0"/>
              <a:t>v </a:t>
            </a:r>
            <a:r>
              <a:rPr lang="ja-JP" altLang="en-US" sz="1800" smtClean="0"/>
              <a:t>の直前の頂点を </a:t>
            </a:r>
            <a:r>
              <a:rPr lang="en-US" altLang="ja-JP" sz="1800" smtClean="0"/>
              <a:t>p(v) </a:t>
            </a:r>
            <a:r>
              <a:rPr lang="ja-JP" altLang="en-US" sz="1800" smtClean="0"/>
              <a:t>として示すように，</a:t>
            </a:r>
            <a:r>
              <a:rPr lang="en-US" altLang="ja-JP" sz="1800" smtClean="0"/>
              <a:t>p(v) </a:t>
            </a:r>
            <a:r>
              <a:rPr lang="ja-JP" altLang="en-US" sz="1800" smtClean="0"/>
              <a:t>の値を更新していけばよい．</a:t>
            </a:r>
            <a:endParaRPr lang="en-US" altLang="ja-JP" sz="1800" smtClean="0"/>
          </a:p>
          <a:p>
            <a:pPr lvl="1" eaLnBrk="1" hangingPunct="1"/>
            <a:r>
              <a:rPr lang="ja-JP" altLang="en-US" sz="1800" smtClean="0"/>
              <a:t>そのためには</a:t>
            </a:r>
            <a:r>
              <a:rPr lang="en-US" altLang="ja-JP" sz="1800" smtClean="0"/>
              <a:t>d(v)</a:t>
            </a:r>
            <a:r>
              <a:rPr lang="ja-JP" altLang="en-US" sz="1800" smtClean="0"/>
              <a:t>の値を更新するときに，頂点</a:t>
            </a:r>
            <a:r>
              <a:rPr lang="en-US" altLang="ja-JP" sz="1800" smtClean="0"/>
              <a:t>v</a:t>
            </a:r>
            <a:r>
              <a:rPr lang="ja-JP" altLang="en-US" sz="1800" smtClean="0"/>
              <a:t>の親頂点を表す</a:t>
            </a:r>
            <a:r>
              <a:rPr lang="en-US" altLang="ja-JP" sz="1800" smtClean="0"/>
              <a:t>p(v)</a:t>
            </a:r>
            <a:r>
              <a:rPr lang="ja-JP" altLang="en-US" sz="1800" smtClean="0"/>
              <a:t>という作業場所を用意し，その値を</a:t>
            </a:r>
            <a:r>
              <a:rPr lang="en-US" altLang="ja-JP" sz="1800" smtClean="0"/>
              <a:t>u</a:t>
            </a:r>
            <a:r>
              <a:rPr lang="ja-JP" altLang="en-US" sz="1800" smtClean="0"/>
              <a:t>に更新すればよい．</a:t>
            </a:r>
            <a:endParaRPr lang="en-US" altLang="ja-JP" sz="1800" smtClean="0"/>
          </a:p>
          <a:p>
            <a:pPr lvl="1" eaLnBrk="1" hangingPunct="1"/>
            <a:r>
              <a:rPr lang="ja-JP" altLang="en-US" sz="1800" smtClean="0"/>
              <a:t>目的地</a:t>
            </a:r>
            <a:r>
              <a:rPr lang="en-US" altLang="ja-JP" sz="1800" smtClean="0"/>
              <a:t>v</a:t>
            </a:r>
            <a:r>
              <a:rPr lang="ja-JP" altLang="en-US" sz="1800" smtClean="0"/>
              <a:t>から</a:t>
            </a:r>
            <a:r>
              <a:rPr lang="en-US" altLang="ja-JP" sz="1800" smtClean="0"/>
              <a:t>p(v)</a:t>
            </a:r>
            <a:r>
              <a:rPr lang="ja-JP" altLang="en-US" sz="1800" smtClean="0"/>
              <a:t>を辿って，出発地に戻る経路が最短経路を与える．</a:t>
            </a:r>
          </a:p>
        </p:txBody>
      </p:sp>
    </p:spTree>
    <p:extLst>
      <p:ext uri="{BB962C8B-B14F-4D97-AF65-F5344CB8AC3E}">
        <p14:creationId xmlns:p14="http://schemas.microsoft.com/office/powerpoint/2010/main" val="8491387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6"/>
          <p:cNvSpPr>
            <a:spLocks noGrp="1"/>
          </p:cNvSpPr>
          <p:nvPr>
            <p:ph type="title"/>
          </p:nvPr>
        </p:nvSpPr>
        <p:spPr/>
        <p:txBody>
          <a:bodyPr/>
          <a:lstStyle/>
          <a:p>
            <a:pPr eaLnBrk="1" hangingPunct="1"/>
            <a:r>
              <a:rPr lang="ja-JP" altLang="en-US" smtClean="0"/>
              <a:t>ワーシャル・フロイド法</a:t>
            </a:r>
          </a:p>
        </p:txBody>
      </p:sp>
      <p:sp>
        <p:nvSpPr>
          <p:cNvPr id="24579" name="コンテンツ プレースホルダ 7"/>
          <p:cNvSpPr>
            <a:spLocks noGrp="1"/>
          </p:cNvSpPr>
          <p:nvPr>
            <p:ph idx="1"/>
          </p:nvPr>
        </p:nvSpPr>
        <p:spPr/>
        <p:txBody>
          <a:bodyPr>
            <a:normAutofit lnSpcReduction="10000"/>
          </a:bodyPr>
          <a:lstStyle/>
          <a:p>
            <a:pPr eaLnBrk="1" hangingPunct="1"/>
            <a:r>
              <a:rPr lang="en-US" altLang="ja-JP" sz="2400" smtClean="0"/>
              <a:t>Warshall-Floyd </a:t>
            </a:r>
            <a:r>
              <a:rPr lang="ja-JP" altLang="en-US" sz="2400" smtClean="0"/>
              <a:t>法，ウォーシャル・フロイド法，フロイド・ウォーシャル法ともいう</a:t>
            </a:r>
            <a:endParaRPr lang="en-US" altLang="ja-JP" sz="2400" smtClean="0"/>
          </a:p>
          <a:p>
            <a:pPr eaLnBrk="1" hangingPunct="1"/>
            <a:r>
              <a:rPr lang="ja-JP" altLang="en-US" sz="2400" smtClean="0"/>
              <a:t>全ての</a:t>
            </a:r>
            <a:r>
              <a:rPr lang="en-US" altLang="ja-JP" sz="2400" smtClean="0"/>
              <a:t>2</a:t>
            </a:r>
            <a:r>
              <a:rPr lang="ja-JP" altLang="en-US" sz="2400" smtClean="0"/>
              <a:t>頂点間の最短経路を同時に計算．</a:t>
            </a:r>
            <a:endParaRPr lang="en-US" altLang="ja-JP" sz="2400" smtClean="0"/>
          </a:p>
          <a:p>
            <a:pPr lvl="1" eaLnBrk="1" hangingPunct="1"/>
            <a:r>
              <a:rPr lang="en-US" altLang="ja-JP" sz="2000" smtClean="0"/>
              <a:t>n + 1 </a:t>
            </a:r>
            <a:r>
              <a:rPr lang="ja-JP" altLang="en-US" sz="2000" smtClean="0"/>
              <a:t>個の </a:t>
            </a:r>
            <a:r>
              <a:rPr lang="en-US" altLang="ja-JP" sz="2000" smtClean="0"/>
              <a:t>2</a:t>
            </a:r>
            <a:r>
              <a:rPr lang="ja-JP" altLang="en-US" sz="2000" smtClean="0"/>
              <a:t>次元配列</a:t>
            </a:r>
            <a:r>
              <a:rPr lang="en-US" altLang="ja-JP" sz="2000" smtClean="0"/>
              <a:t> c0, c1, c2, … , cn </a:t>
            </a:r>
            <a:r>
              <a:rPr lang="ja-JP" altLang="en-US" sz="2000" smtClean="0"/>
              <a:t>を用意する．</a:t>
            </a:r>
            <a:endParaRPr lang="en-US" altLang="ja-JP" sz="2000" smtClean="0"/>
          </a:p>
          <a:p>
            <a:pPr lvl="1" eaLnBrk="1" hangingPunct="1"/>
            <a:r>
              <a:rPr lang="ja-JP" altLang="en-US" sz="2000" smtClean="0"/>
              <a:t>頂点 </a:t>
            </a:r>
            <a:r>
              <a:rPr lang="en-US" altLang="ja-JP" sz="2000" smtClean="0"/>
              <a:t>v_i </a:t>
            </a:r>
            <a:r>
              <a:rPr lang="ja-JP" altLang="en-US" sz="2000" smtClean="0"/>
              <a:t>から頂点 </a:t>
            </a:r>
            <a:r>
              <a:rPr lang="en-US" altLang="ja-JP" sz="2000" smtClean="0"/>
              <a:t>v_j </a:t>
            </a:r>
            <a:r>
              <a:rPr lang="ja-JP" altLang="en-US" sz="2000" smtClean="0"/>
              <a:t>に至る経路のうち，最短のものの経路長を </a:t>
            </a:r>
            <a:r>
              <a:rPr lang="en-US" altLang="ja-JP" sz="2000" smtClean="0"/>
              <a:t>cn[i][j] </a:t>
            </a:r>
            <a:r>
              <a:rPr lang="ja-JP" altLang="en-US" sz="2000" smtClean="0"/>
              <a:t>という配列要素に最終的に計算する．</a:t>
            </a:r>
            <a:endParaRPr lang="en-US" altLang="ja-JP" sz="2000" smtClean="0"/>
          </a:p>
          <a:p>
            <a:pPr eaLnBrk="1" hangingPunct="1"/>
            <a:r>
              <a:rPr lang="ja-JP" altLang="en-US" sz="2400" smtClean="0"/>
              <a:t>考え方：頂点</a:t>
            </a:r>
            <a:r>
              <a:rPr lang="en-US" altLang="ja-JP" sz="2400" smtClean="0"/>
              <a:t>v_i </a:t>
            </a:r>
            <a:r>
              <a:rPr lang="ja-JP" altLang="en-US" sz="2400" smtClean="0"/>
              <a:t>と頂点 </a:t>
            </a:r>
            <a:r>
              <a:rPr lang="en-US" altLang="ja-JP" sz="2400" smtClean="0"/>
              <a:t>v_j </a:t>
            </a:r>
            <a:r>
              <a:rPr lang="ja-JP" altLang="en-US" sz="2400" smtClean="0"/>
              <a:t>を結ぶ経路について，経由してもよい頂点（経由可能頂点）を指定する．</a:t>
            </a:r>
            <a:endParaRPr lang="en-US" altLang="ja-JP" sz="2000" smtClean="0"/>
          </a:p>
          <a:p>
            <a:pPr lvl="1" eaLnBrk="1" hangingPunct="1"/>
            <a:r>
              <a:rPr lang="en-US" altLang="ja-JP" sz="2000" smtClean="0"/>
              <a:t>c1[i][j] : </a:t>
            </a:r>
            <a:r>
              <a:rPr lang="ja-JP" altLang="en-US" sz="2000" smtClean="0"/>
              <a:t>経由可能頂点の集合が </a:t>
            </a:r>
            <a:r>
              <a:rPr lang="en-US" altLang="ja-JP" sz="2000" smtClean="0"/>
              <a:t>{v_1} </a:t>
            </a:r>
            <a:r>
              <a:rPr lang="ja-JP" altLang="en-US" sz="2000" smtClean="0"/>
              <a:t>の経路の最短経路長</a:t>
            </a:r>
            <a:endParaRPr lang="en-US" altLang="ja-JP" sz="2000" smtClean="0"/>
          </a:p>
          <a:p>
            <a:pPr lvl="1" eaLnBrk="1" hangingPunct="1"/>
            <a:r>
              <a:rPr lang="en-US" altLang="ja-JP" sz="2000" smtClean="0"/>
              <a:t>c2[i][j] : </a:t>
            </a:r>
            <a:r>
              <a:rPr lang="ja-JP" altLang="en-US" sz="2000" smtClean="0"/>
              <a:t>経由可能頂点の集合が </a:t>
            </a:r>
            <a:r>
              <a:rPr lang="en-US" altLang="ja-JP" sz="2000" smtClean="0"/>
              <a:t>{v_1,v_2} </a:t>
            </a:r>
            <a:r>
              <a:rPr lang="ja-JP" altLang="en-US" sz="2000" smtClean="0"/>
              <a:t>である経路の最短経路長</a:t>
            </a:r>
            <a:endParaRPr lang="en-US" altLang="ja-JP" sz="2000" smtClean="0"/>
          </a:p>
          <a:p>
            <a:pPr lvl="1" eaLnBrk="1" hangingPunct="1"/>
            <a:r>
              <a:rPr lang="ja-JP" altLang="en-US" sz="2000" smtClean="0"/>
              <a:t>　（以下経由可能頂点の集合を一つずつ大きくする）</a:t>
            </a:r>
            <a:endParaRPr lang="en-US" altLang="ja-JP" sz="2000" smtClean="0"/>
          </a:p>
          <a:p>
            <a:pPr lvl="1" eaLnBrk="1" hangingPunct="1"/>
            <a:r>
              <a:rPr lang="en-US" altLang="ja-JP" sz="2000" smtClean="0"/>
              <a:t> cn[i][j] : </a:t>
            </a:r>
            <a:r>
              <a:rPr lang="ja-JP" altLang="en-US" sz="2000" smtClean="0"/>
              <a:t>任意の点を経由可能な経路の最短経路長</a:t>
            </a:r>
            <a:endParaRPr lang="en-US" altLang="ja-JP" sz="2000" smtClean="0"/>
          </a:p>
        </p:txBody>
      </p:sp>
    </p:spTree>
    <p:extLst>
      <p:ext uri="{BB962C8B-B14F-4D97-AF65-F5344CB8AC3E}">
        <p14:creationId xmlns:p14="http://schemas.microsoft.com/office/powerpoint/2010/main" val="892827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直線コネクタ 16"/>
          <p:cNvCxnSpPr/>
          <p:nvPr/>
        </p:nvCxnSpPr>
        <p:spPr>
          <a:xfrm>
            <a:off x="3132138" y="2420938"/>
            <a:ext cx="3455987" cy="2447925"/>
          </a:xfrm>
          <a:prstGeom prst="line">
            <a:avLst/>
          </a:prstGeom>
          <a:ln w="889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3" idx="6"/>
          </p:cNvCxnSpPr>
          <p:nvPr/>
        </p:nvCxnSpPr>
        <p:spPr>
          <a:xfrm>
            <a:off x="2411413" y="4329113"/>
            <a:ext cx="4608512" cy="36512"/>
          </a:xfrm>
          <a:prstGeom prst="line">
            <a:avLst/>
          </a:prstGeom>
          <a:ln w="88900">
            <a:solidFill>
              <a:srgbClr val="FFC000"/>
            </a:solidFill>
          </a:ln>
        </p:spPr>
        <p:style>
          <a:lnRef idx="1">
            <a:schemeClr val="accent1"/>
          </a:lnRef>
          <a:fillRef idx="0">
            <a:schemeClr val="accent1"/>
          </a:fillRef>
          <a:effectRef idx="0">
            <a:schemeClr val="accent1"/>
          </a:effectRef>
          <a:fontRef idx="minor">
            <a:schemeClr val="tx1"/>
          </a:fontRef>
        </p:style>
      </p:cxnSp>
      <p:sp>
        <p:nvSpPr>
          <p:cNvPr id="7172" name="タイトル 6"/>
          <p:cNvSpPr>
            <a:spLocks noGrp="1"/>
          </p:cNvSpPr>
          <p:nvPr>
            <p:ph type="title"/>
          </p:nvPr>
        </p:nvSpPr>
        <p:spPr/>
        <p:txBody>
          <a:bodyPr/>
          <a:lstStyle/>
          <a:p>
            <a:pPr eaLnBrk="1" hangingPunct="1"/>
            <a:r>
              <a:rPr lang="ja-JP" altLang="en-US" smtClean="0"/>
              <a:t>最短経路探索</a:t>
            </a:r>
          </a:p>
        </p:txBody>
      </p:sp>
      <p:sp>
        <p:nvSpPr>
          <p:cNvPr id="11" name="円/楕円 10"/>
          <p:cNvSpPr/>
          <p:nvPr/>
        </p:nvSpPr>
        <p:spPr>
          <a:xfrm>
            <a:off x="2195513" y="1916113"/>
            <a:ext cx="4897437" cy="3960812"/>
          </a:xfrm>
          <a:prstGeom prst="ellipse">
            <a:avLst/>
          </a:prstGeom>
          <a:noFill/>
          <a:ln w="889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2" name="円/楕円 11"/>
          <p:cNvSpPr/>
          <p:nvPr/>
        </p:nvSpPr>
        <p:spPr>
          <a:xfrm>
            <a:off x="2771775" y="2133600"/>
            <a:ext cx="576263" cy="5746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178" name="テキスト ボックス 12"/>
          <p:cNvSpPr txBox="1">
            <a:spLocks noChangeArrowheads="1"/>
          </p:cNvSpPr>
          <p:nvPr/>
        </p:nvSpPr>
        <p:spPr bwMode="auto">
          <a:xfrm>
            <a:off x="2051050" y="1989138"/>
            <a:ext cx="6477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池袋</a:t>
            </a:r>
          </a:p>
        </p:txBody>
      </p:sp>
      <p:sp>
        <p:nvSpPr>
          <p:cNvPr id="14" name="円/楕円 13"/>
          <p:cNvSpPr/>
          <p:nvPr/>
        </p:nvSpPr>
        <p:spPr>
          <a:xfrm>
            <a:off x="6372225" y="4652963"/>
            <a:ext cx="576263"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180" name="テキスト ボックス 14"/>
          <p:cNvSpPr txBox="1">
            <a:spLocks noChangeArrowheads="1"/>
          </p:cNvSpPr>
          <p:nvPr/>
        </p:nvSpPr>
        <p:spPr bwMode="auto">
          <a:xfrm>
            <a:off x="7164388" y="5013325"/>
            <a:ext cx="6461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東京</a:t>
            </a:r>
            <a:endParaRPr lang="en-US" altLang="ja-JP">
              <a:latin typeface="Calibri" pitchFamily="34" charset="0"/>
            </a:endParaRPr>
          </a:p>
        </p:txBody>
      </p:sp>
      <p:sp>
        <p:nvSpPr>
          <p:cNvPr id="23" name="円/楕円 22"/>
          <p:cNvSpPr/>
          <p:nvPr/>
        </p:nvSpPr>
        <p:spPr>
          <a:xfrm>
            <a:off x="2051050" y="4149725"/>
            <a:ext cx="360363" cy="3587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7" name="円/楕円 26"/>
          <p:cNvSpPr/>
          <p:nvPr/>
        </p:nvSpPr>
        <p:spPr>
          <a:xfrm>
            <a:off x="6804025" y="4149725"/>
            <a:ext cx="360363" cy="3587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183" name="テキスト ボックス 28"/>
          <p:cNvSpPr txBox="1">
            <a:spLocks noChangeArrowheads="1"/>
          </p:cNvSpPr>
          <p:nvPr/>
        </p:nvSpPr>
        <p:spPr bwMode="auto">
          <a:xfrm>
            <a:off x="1042988" y="4365625"/>
            <a:ext cx="6477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新宿</a:t>
            </a:r>
          </a:p>
        </p:txBody>
      </p:sp>
      <p:sp>
        <p:nvSpPr>
          <p:cNvPr id="7184" name="テキスト ボックス 29"/>
          <p:cNvSpPr txBox="1">
            <a:spLocks noChangeArrowheads="1"/>
          </p:cNvSpPr>
          <p:nvPr/>
        </p:nvSpPr>
        <p:spPr bwMode="auto">
          <a:xfrm>
            <a:off x="7380288" y="4292600"/>
            <a:ext cx="8778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秋葉原</a:t>
            </a:r>
          </a:p>
        </p:txBody>
      </p:sp>
      <p:sp>
        <p:nvSpPr>
          <p:cNvPr id="7185" name="テキスト ボックス 30"/>
          <p:cNvSpPr txBox="1">
            <a:spLocks noChangeArrowheads="1"/>
          </p:cNvSpPr>
          <p:nvPr/>
        </p:nvSpPr>
        <p:spPr bwMode="auto">
          <a:xfrm>
            <a:off x="5292725" y="3573463"/>
            <a:ext cx="10398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御茶ノ水</a:t>
            </a:r>
          </a:p>
        </p:txBody>
      </p:sp>
      <p:sp>
        <p:nvSpPr>
          <p:cNvPr id="24" name="円/楕円 23"/>
          <p:cNvSpPr/>
          <p:nvPr/>
        </p:nvSpPr>
        <p:spPr>
          <a:xfrm>
            <a:off x="5651500" y="4149725"/>
            <a:ext cx="360363" cy="3587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extLst>
      <p:ext uri="{BB962C8B-B14F-4D97-AF65-F5344CB8AC3E}">
        <p14:creationId xmlns:p14="http://schemas.microsoft.com/office/powerpoint/2010/main" val="17517659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6"/>
          <p:cNvSpPr>
            <a:spLocks noGrp="1"/>
          </p:cNvSpPr>
          <p:nvPr>
            <p:ph type="title"/>
          </p:nvPr>
        </p:nvSpPr>
        <p:spPr/>
        <p:txBody>
          <a:bodyPr/>
          <a:lstStyle/>
          <a:p>
            <a:pPr eaLnBrk="1" hangingPunct="1"/>
            <a:r>
              <a:rPr lang="ja-JP" altLang="en-US" smtClean="0"/>
              <a:t>ワーシャル・フロイド法</a:t>
            </a:r>
          </a:p>
        </p:txBody>
      </p:sp>
      <p:sp>
        <p:nvSpPr>
          <p:cNvPr id="25603" name="コンテンツ プレースホルダ 7"/>
          <p:cNvSpPr>
            <a:spLocks noGrp="1"/>
          </p:cNvSpPr>
          <p:nvPr>
            <p:ph idx="1"/>
          </p:nvPr>
        </p:nvSpPr>
        <p:spPr>
          <a:xfrm>
            <a:off x="457200" y="1600200"/>
            <a:ext cx="8229600" cy="749300"/>
          </a:xfrm>
        </p:spPr>
        <p:txBody>
          <a:bodyPr/>
          <a:lstStyle/>
          <a:p>
            <a:pPr eaLnBrk="1" hangingPunct="1"/>
            <a:r>
              <a:rPr lang="ja-JP" altLang="en-US" sz="2400" smtClean="0"/>
              <a:t>経由してもよい頂点を直接指定することに注意！</a:t>
            </a:r>
            <a:endParaRPr lang="en-US" altLang="ja-JP" sz="2400" smtClean="0"/>
          </a:p>
          <a:p>
            <a:pPr eaLnBrk="1" hangingPunct="1"/>
            <a:endParaRPr lang="en-US" altLang="ja-JP" sz="2400" smtClean="0"/>
          </a:p>
          <a:p>
            <a:pPr eaLnBrk="1" hangingPunct="1">
              <a:buFont typeface="Arial" pitchFamily="34" charset="0"/>
              <a:buNone/>
            </a:pPr>
            <a:endParaRPr lang="en-US" altLang="ja-JP" sz="2400" smtClean="0"/>
          </a:p>
        </p:txBody>
      </p:sp>
      <p:sp>
        <p:nvSpPr>
          <p:cNvPr id="7" name="円/楕円 6"/>
          <p:cNvSpPr/>
          <p:nvPr/>
        </p:nvSpPr>
        <p:spPr>
          <a:xfrm>
            <a:off x="900113" y="4437063"/>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 name="円/楕円 7"/>
          <p:cNvSpPr/>
          <p:nvPr/>
        </p:nvSpPr>
        <p:spPr>
          <a:xfrm>
            <a:off x="2339975" y="4437063"/>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円/楕円 8"/>
          <p:cNvSpPr/>
          <p:nvPr/>
        </p:nvSpPr>
        <p:spPr>
          <a:xfrm>
            <a:off x="3635375" y="4400550"/>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 name="円/楕円 9"/>
          <p:cNvSpPr/>
          <p:nvPr/>
        </p:nvSpPr>
        <p:spPr>
          <a:xfrm>
            <a:off x="5076825" y="4400550"/>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16" name="直線コネクタ 15"/>
          <p:cNvCxnSpPr>
            <a:stCxn id="7" idx="6"/>
            <a:endCxn id="8" idx="2"/>
          </p:cNvCxnSpPr>
          <p:nvPr/>
        </p:nvCxnSpPr>
        <p:spPr>
          <a:xfrm>
            <a:off x="1116013" y="4545013"/>
            <a:ext cx="1223962"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3851275" y="4473575"/>
            <a:ext cx="122555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19" name="円/楕円 18"/>
          <p:cNvSpPr/>
          <p:nvPr/>
        </p:nvSpPr>
        <p:spPr>
          <a:xfrm>
            <a:off x="4284663" y="3752850"/>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5614" name="テキスト ボックス 19"/>
          <p:cNvSpPr txBox="1">
            <a:spLocks noChangeArrowheads="1"/>
          </p:cNvSpPr>
          <p:nvPr/>
        </p:nvSpPr>
        <p:spPr bwMode="auto">
          <a:xfrm>
            <a:off x="755650" y="4652963"/>
            <a:ext cx="4794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v_i</a:t>
            </a:r>
            <a:endParaRPr lang="ja-JP" altLang="en-US"/>
          </a:p>
        </p:txBody>
      </p:sp>
      <p:sp>
        <p:nvSpPr>
          <p:cNvPr id="25615" name="テキスト ボックス 20"/>
          <p:cNvSpPr txBox="1">
            <a:spLocks noChangeArrowheads="1"/>
          </p:cNvSpPr>
          <p:nvPr/>
        </p:nvSpPr>
        <p:spPr bwMode="auto">
          <a:xfrm>
            <a:off x="2195513" y="4652963"/>
            <a:ext cx="4794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v_j</a:t>
            </a:r>
          </a:p>
        </p:txBody>
      </p:sp>
      <p:sp>
        <p:nvSpPr>
          <p:cNvPr id="25616" name="テキスト ボックス 21"/>
          <p:cNvSpPr txBox="1">
            <a:spLocks noChangeArrowheads="1"/>
          </p:cNvSpPr>
          <p:nvPr/>
        </p:nvSpPr>
        <p:spPr bwMode="auto">
          <a:xfrm>
            <a:off x="4140200" y="4005263"/>
            <a:ext cx="555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v_1</a:t>
            </a:r>
            <a:endParaRPr lang="ja-JP" altLang="en-US"/>
          </a:p>
        </p:txBody>
      </p:sp>
      <p:sp>
        <p:nvSpPr>
          <p:cNvPr id="25617" name="テキスト ボックス 22"/>
          <p:cNvSpPr txBox="1">
            <a:spLocks noChangeArrowheads="1"/>
          </p:cNvSpPr>
          <p:nvPr/>
        </p:nvSpPr>
        <p:spPr bwMode="auto">
          <a:xfrm>
            <a:off x="3492500" y="4616450"/>
            <a:ext cx="4794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v_i</a:t>
            </a:r>
            <a:endParaRPr lang="ja-JP" altLang="en-US"/>
          </a:p>
        </p:txBody>
      </p:sp>
      <p:sp>
        <p:nvSpPr>
          <p:cNvPr id="25618" name="テキスト ボックス 23"/>
          <p:cNvSpPr txBox="1">
            <a:spLocks noChangeArrowheads="1"/>
          </p:cNvSpPr>
          <p:nvPr/>
        </p:nvSpPr>
        <p:spPr bwMode="auto">
          <a:xfrm>
            <a:off x="4932363" y="4616450"/>
            <a:ext cx="4794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v_j</a:t>
            </a:r>
          </a:p>
        </p:txBody>
      </p:sp>
      <p:cxnSp>
        <p:nvCxnSpPr>
          <p:cNvPr id="28" name="直線コネクタ 27"/>
          <p:cNvCxnSpPr>
            <a:stCxn id="19" idx="2"/>
            <a:endCxn id="9" idx="7"/>
          </p:cNvCxnSpPr>
          <p:nvPr/>
        </p:nvCxnSpPr>
        <p:spPr>
          <a:xfrm rot="10800000" flipV="1">
            <a:off x="3819525" y="3860800"/>
            <a:ext cx="465138" cy="57150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19" idx="5"/>
            <a:endCxn id="10" idx="1"/>
          </p:cNvCxnSpPr>
          <p:nvPr/>
        </p:nvCxnSpPr>
        <p:spPr>
          <a:xfrm rot="16200000" flipH="1">
            <a:off x="4540251" y="3865562"/>
            <a:ext cx="495300" cy="638175"/>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32" name="円/楕円 31"/>
          <p:cNvSpPr/>
          <p:nvPr/>
        </p:nvSpPr>
        <p:spPr>
          <a:xfrm>
            <a:off x="6443663" y="4365625"/>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3" name="円/楕円 32"/>
          <p:cNvSpPr/>
          <p:nvPr/>
        </p:nvSpPr>
        <p:spPr>
          <a:xfrm>
            <a:off x="7885113" y="4365625"/>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34" name="直線コネクタ 33"/>
          <p:cNvCxnSpPr/>
          <p:nvPr/>
        </p:nvCxnSpPr>
        <p:spPr>
          <a:xfrm>
            <a:off x="6659563" y="4437063"/>
            <a:ext cx="122555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35" name="円/楕円 34"/>
          <p:cNvSpPr/>
          <p:nvPr/>
        </p:nvSpPr>
        <p:spPr>
          <a:xfrm>
            <a:off x="7092950" y="3716338"/>
            <a:ext cx="215900" cy="2174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5625" name="テキスト ボックス 35"/>
          <p:cNvSpPr txBox="1">
            <a:spLocks noChangeArrowheads="1"/>
          </p:cNvSpPr>
          <p:nvPr/>
        </p:nvSpPr>
        <p:spPr bwMode="auto">
          <a:xfrm>
            <a:off x="6948488" y="4005263"/>
            <a:ext cx="555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v_1</a:t>
            </a:r>
            <a:endParaRPr lang="ja-JP" altLang="en-US"/>
          </a:p>
        </p:txBody>
      </p:sp>
      <p:sp>
        <p:nvSpPr>
          <p:cNvPr id="25626" name="テキスト ボックス 36"/>
          <p:cNvSpPr txBox="1">
            <a:spLocks noChangeArrowheads="1"/>
          </p:cNvSpPr>
          <p:nvPr/>
        </p:nvSpPr>
        <p:spPr bwMode="auto">
          <a:xfrm>
            <a:off x="6300788" y="4581525"/>
            <a:ext cx="4794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v_i</a:t>
            </a:r>
            <a:endParaRPr lang="ja-JP" altLang="en-US"/>
          </a:p>
        </p:txBody>
      </p:sp>
      <p:sp>
        <p:nvSpPr>
          <p:cNvPr id="25627" name="テキスト ボックス 37"/>
          <p:cNvSpPr txBox="1">
            <a:spLocks noChangeArrowheads="1"/>
          </p:cNvSpPr>
          <p:nvPr/>
        </p:nvSpPr>
        <p:spPr bwMode="auto">
          <a:xfrm>
            <a:off x="7740650" y="4581525"/>
            <a:ext cx="4794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v_j</a:t>
            </a:r>
          </a:p>
        </p:txBody>
      </p:sp>
      <p:cxnSp>
        <p:nvCxnSpPr>
          <p:cNvPr id="39" name="直線コネクタ 38"/>
          <p:cNvCxnSpPr>
            <a:stCxn id="35" idx="2"/>
            <a:endCxn id="32" idx="7"/>
          </p:cNvCxnSpPr>
          <p:nvPr/>
        </p:nvCxnSpPr>
        <p:spPr>
          <a:xfrm rot="10800000" flipV="1">
            <a:off x="6627813" y="3824288"/>
            <a:ext cx="465137" cy="573087"/>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0" name="直線コネクタ 39"/>
          <p:cNvCxnSpPr>
            <a:stCxn id="35" idx="5"/>
            <a:endCxn id="33" idx="1"/>
          </p:cNvCxnSpPr>
          <p:nvPr/>
        </p:nvCxnSpPr>
        <p:spPr>
          <a:xfrm rot="16200000" flipH="1">
            <a:off x="7348538" y="3830637"/>
            <a:ext cx="495300" cy="638175"/>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41" name="円/楕円 40"/>
          <p:cNvSpPr/>
          <p:nvPr/>
        </p:nvSpPr>
        <p:spPr>
          <a:xfrm>
            <a:off x="7092950" y="2781300"/>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5631" name="テキスト ボックス 41"/>
          <p:cNvSpPr txBox="1">
            <a:spLocks noChangeArrowheads="1"/>
          </p:cNvSpPr>
          <p:nvPr/>
        </p:nvSpPr>
        <p:spPr bwMode="auto">
          <a:xfrm>
            <a:off x="6875463" y="2276475"/>
            <a:ext cx="5572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v_2</a:t>
            </a:r>
            <a:endParaRPr lang="ja-JP" altLang="en-US"/>
          </a:p>
        </p:txBody>
      </p:sp>
      <p:cxnSp>
        <p:nvCxnSpPr>
          <p:cNvPr id="44" name="直線コネクタ 43"/>
          <p:cNvCxnSpPr>
            <a:stCxn id="41" idx="3"/>
            <a:endCxn id="32" idx="0"/>
          </p:cNvCxnSpPr>
          <p:nvPr/>
        </p:nvCxnSpPr>
        <p:spPr>
          <a:xfrm rot="5400000">
            <a:off x="6138069" y="3378994"/>
            <a:ext cx="1400175" cy="573087"/>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41" idx="5"/>
            <a:endCxn id="33" idx="0"/>
          </p:cNvCxnSpPr>
          <p:nvPr/>
        </p:nvCxnSpPr>
        <p:spPr>
          <a:xfrm rot="16200000" flipH="1">
            <a:off x="6934994" y="3307556"/>
            <a:ext cx="1400175" cy="715963"/>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8" name="直線コネクタ 47"/>
          <p:cNvCxnSpPr>
            <a:stCxn id="41" idx="4"/>
            <a:endCxn id="35" idx="0"/>
          </p:cNvCxnSpPr>
          <p:nvPr/>
        </p:nvCxnSpPr>
        <p:spPr>
          <a:xfrm rot="5400000">
            <a:off x="6841331" y="3356769"/>
            <a:ext cx="719138"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51" name="右矢印 50"/>
          <p:cNvSpPr/>
          <p:nvPr/>
        </p:nvSpPr>
        <p:spPr>
          <a:xfrm>
            <a:off x="2916238" y="4221163"/>
            <a:ext cx="431800" cy="431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2" name="右矢印 51"/>
          <p:cNvSpPr/>
          <p:nvPr/>
        </p:nvSpPr>
        <p:spPr>
          <a:xfrm>
            <a:off x="5580063" y="4149725"/>
            <a:ext cx="431800" cy="431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5637" name="テキスト ボックス 52"/>
          <p:cNvSpPr txBox="1">
            <a:spLocks noChangeArrowheads="1"/>
          </p:cNvSpPr>
          <p:nvPr/>
        </p:nvSpPr>
        <p:spPr bwMode="auto">
          <a:xfrm>
            <a:off x="3348038" y="5157788"/>
            <a:ext cx="2108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v_1</a:t>
            </a:r>
            <a:r>
              <a:rPr lang="ja-JP" altLang="en-US"/>
              <a:t>だけを経由可能</a:t>
            </a:r>
          </a:p>
        </p:txBody>
      </p:sp>
      <p:sp>
        <p:nvSpPr>
          <p:cNvPr id="25638" name="テキスト ボックス 53"/>
          <p:cNvSpPr txBox="1">
            <a:spLocks noChangeArrowheads="1"/>
          </p:cNvSpPr>
          <p:nvPr/>
        </p:nvSpPr>
        <p:spPr bwMode="auto">
          <a:xfrm>
            <a:off x="971550" y="5157788"/>
            <a:ext cx="14922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t>経由頂点なし</a:t>
            </a:r>
          </a:p>
        </p:txBody>
      </p:sp>
      <p:sp>
        <p:nvSpPr>
          <p:cNvPr id="25639" name="テキスト ボックス 54"/>
          <p:cNvSpPr txBox="1">
            <a:spLocks noChangeArrowheads="1"/>
          </p:cNvSpPr>
          <p:nvPr/>
        </p:nvSpPr>
        <p:spPr bwMode="auto">
          <a:xfrm>
            <a:off x="6084888" y="5157788"/>
            <a:ext cx="24161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v_1 </a:t>
            </a:r>
            <a:r>
              <a:rPr lang="ja-JP" altLang="en-US"/>
              <a:t>と </a:t>
            </a:r>
            <a:r>
              <a:rPr lang="en-US" altLang="ja-JP"/>
              <a:t>v_2 </a:t>
            </a:r>
            <a:r>
              <a:rPr lang="ja-JP" altLang="en-US"/>
              <a:t>を経由可能</a:t>
            </a:r>
          </a:p>
        </p:txBody>
      </p:sp>
      <p:sp>
        <p:nvSpPr>
          <p:cNvPr id="25640" name="テキスト ボックス 55"/>
          <p:cNvSpPr txBox="1">
            <a:spLocks noChangeArrowheads="1"/>
          </p:cNvSpPr>
          <p:nvPr/>
        </p:nvSpPr>
        <p:spPr bwMode="auto">
          <a:xfrm>
            <a:off x="900113" y="3644900"/>
            <a:ext cx="15430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latin typeface="Century Schoolbook" pitchFamily="18" charset="0"/>
              </a:rPr>
              <a:t>c0[i][j]=w(i,j)</a:t>
            </a:r>
            <a:endParaRPr lang="ja-JP" altLang="en-US">
              <a:latin typeface="Century Schoolbook" pitchFamily="18" charset="0"/>
            </a:endParaRPr>
          </a:p>
        </p:txBody>
      </p:sp>
      <p:sp>
        <p:nvSpPr>
          <p:cNvPr id="25641" name="テキスト ボックス 56"/>
          <p:cNvSpPr txBox="1">
            <a:spLocks noChangeArrowheads="1"/>
          </p:cNvSpPr>
          <p:nvPr/>
        </p:nvSpPr>
        <p:spPr bwMode="auto">
          <a:xfrm>
            <a:off x="2555875" y="3141663"/>
            <a:ext cx="38703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latin typeface="Century Schoolbook" pitchFamily="18" charset="0"/>
              </a:rPr>
              <a:t>c1[i][j]=min(c0[i][j], c0[i][1]+c[1][j])</a:t>
            </a:r>
            <a:endParaRPr lang="ja-JP" altLang="en-US">
              <a:latin typeface="Century Schoolbook" pitchFamily="18" charset="0"/>
            </a:endParaRPr>
          </a:p>
        </p:txBody>
      </p:sp>
      <p:sp>
        <p:nvSpPr>
          <p:cNvPr id="25642" name="テキスト ボックス 57"/>
          <p:cNvSpPr txBox="1">
            <a:spLocks noChangeArrowheads="1"/>
          </p:cNvSpPr>
          <p:nvPr/>
        </p:nvSpPr>
        <p:spPr bwMode="auto">
          <a:xfrm>
            <a:off x="5219700" y="5732463"/>
            <a:ext cx="39989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latin typeface="Century Schoolbook" pitchFamily="18" charset="0"/>
              </a:rPr>
              <a:t>c2[i][j]=min(c1[i][j], c1[i][2]+c1[2][j])</a:t>
            </a:r>
            <a:endParaRPr lang="ja-JP" altLang="en-US">
              <a:latin typeface="Century Schoolbook" pitchFamily="18" charset="0"/>
            </a:endParaRPr>
          </a:p>
        </p:txBody>
      </p:sp>
    </p:spTree>
    <p:extLst>
      <p:ext uri="{BB962C8B-B14F-4D97-AF65-F5344CB8AC3E}">
        <p14:creationId xmlns:p14="http://schemas.microsoft.com/office/powerpoint/2010/main" val="17470215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6"/>
          <p:cNvSpPr>
            <a:spLocks noGrp="1"/>
          </p:cNvSpPr>
          <p:nvPr>
            <p:ph type="title"/>
          </p:nvPr>
        </p:nvSpPr>
        <p:spPr/>
        <p:txBody>
          <a:bodyPr/>
          <a:lstStyle/>
          <a:p>
            <a:pPr eaLnBrk="1" hangingPunct="1"/>
            <a:r>
              <a:rPr lang="ja-JP" altLang="en-US" smtClean="0"/>
              <a:t>ワーシャル・フロイド法</a:t>
            </a:r>
          </a:p>
        </p:txBody>
      </p:sp>
      <p:sp>
        <p:nvSpPr>
          <p:cNvPr id="45" name="円/楕円 44"/>
          <p:cNvSpPr/>
          <p:nvPr/>
        </p:nvSpPr>
        <p:spPr>
          <a:xfrm>
            <a:off x="2195513" y="2781300"/>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7" name="円/楕円 46"/>
          <p:cNvSpPr/>
          <p:nvPr/>
        </p:nvSpPr>
        <p:spPr>
          <a:xfrm>
            <a:off x="6875463" y="2781300"/>
            <a:ext cx="217487"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9" name="雲 48"/>
          <p:cNvSpPr/>
          <p:nvPr/>
        </p:nvSpPr>
        <p:spPr>
          <a:xfrm>
            <a:off x="2916238" y="2349500"/>
            <a:ext cx="3311525" cy="1079500"/>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tx1"/>
                </a:solidFill>
              </a:rPr>
              <a:t>v_1, v_2, …, v_(k-1)</a:t>
            </a:r>
            <a:endParaRPr lang="ja-JP" altLang="en-US" dirty="0">
              <a:solidFill>
                <a:schemeClr val="tx1"/>
              </a:solidFill>
            </a:endParaRPr>
          </a:p>
        </p:txBody>
      </p:sp>
      <p:sp>
        <p:nvSpPr>
          <p:cNvPr id="26633" name="テキスト ボックス 58"/>
          <p:cNvSpPr txBox="1">
            <a:spLocks noChangeArrowheads="1"/>
          </p:cNvSpPr>
          <p:nvPr/>
        </p:nvSpPr>
        <p:spPr bwMode="auto">
          <a:xfrm>
            <a:off x="1979613" y="3068638"/>
            <a:ext cx="4794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v_i</a:t>
            </a:r>
            <a:endParaRPr lang="ja-JP" altLang="en-US"/>
          </a:p>
        </p:txBody>
      </p:sp>
      <p:sp>
        <p:nvSpPr>
          <p:cNvPr id="26634" name="テキスト ボックス 59"/>
          <p:cNvSpPr txBox="1">
            <a:spLocks noChangeArrowheads="1"/>
          </p:cNvSpPr>
          <p:nvPr/>
        </p:nvSpPr>
        <p:spPr bwMode="auto">
          <a:xfrm>
            <a:off x="6732588" y="2997200"/>
            <a:ext cx="4794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v_j</a:t>
            </a:r>
            <a:endParaRPr lang="ja-JP" altLang="en-US"/>
          </a:p>
        </p:txBody>
      </p:sp>
      <p:sp>
        <p:nvSpPr>
          <p:cNvPr id="66" name="円/楕円 65"/>
          <p:cNvSpPr/>
          <p:nvPr/>
        </p:nvSpPr>
        <p:spPr>
          <a:xfrm>
            <a:off x="4500563" y="1557338"/>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6636" name="テキスト ボックス 66"/>
          <p:cNvSpPr txBox="1">
            <a:spLocks noChangeArrowheads="1"/>
          </p:cNvSpPr>
          <p:nvPr/>
        </p:nvSpPr>
        <p:spPr bwMode="auto">
          <a:xfrm>
            <a:off x="4716463" y="1557338"/>
            <a:ext cx="5429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v_k</a:t>
            </a:r>
            <a:endParaRPr lang="ja-JP" altLang="en-US"/>
          </a:p>
        </p:txBody>
      </p:sp>
      <p:cxnSp>
        <p:nvCxnSpPr>
          <p:cNvPr id="71" name="直線コネクタ 70"/>
          <p:cNvCxnSpPr>
            <a:stCxn id="49" idx="0"/>
            <a:endCxn id="47" idx="2"/>
          </p:cNvCxnSpPr>
          <p:nvPr/>
        </p:nvCxnSpPr>
        <p:spPr>
          <a:xfrm>
            <a:off x="6226175" y="2889250"/>
            <a:ext cx="649288"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75" name="直線コネクタ 74"/>
          <p:cNvCxnSpPr>
            <a:stCxn id="45" idx="6"/>
            <a:endCxn id="49" idx="2"/>
          </p:cNvCxnSpPr>
          <p:nvPr/>
        </p:nvCxnSpPr>
        <p:spPr>
          <a:xfrm>
            <a:off x="2411413" y="2889250"/>
            <a:ext cx="51435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78" name="直線コネクタ 77"/>
          <p:cNvCxnSpPr>
            <a:stCxn id="66" idx="4"/>
            <a:endCxn id="49" idx="3"/>
          </p:cNvCxnSpPr>
          <p:nvPr/>
        </p:nvCxnSpPr>
        <p:spPr>
          <a:xfrm rot="5400000">
            <a:off x="4271169" y="2074069"/>
            <a:ext cx="638175" cy="36513"/>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79" name="円/楕円 78"/>
          <p:cNvSpPr/>
          <p:nvPr/>
        </p:nvSpPr>
        <p:spPr>
          <a:xfrm>
            <a:off x="1763713" y="5516563"/>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0" name="円/楕円 79"/>
          <p:cNvSpPr/>
          <p:nvPr/>
        </p:nvSpPr>
        <p:spPr>
          <a:xfrm>
            <a:off x="7235825" y="5516563"/>
            <a:ext cx="215900"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1" name="雲 80"/>
          <p:cNvSpPr/>
          <p:nvPr/>
        </p:nvSpPr>
        <p:spPr>
          <a:xfrm>
            <a:off x="2484438" y="5084763"/>
            <a:ext cx="4103687" cy="1081087"/>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tx1"/>
                </a:solidFill>
              </a:rPr>
              <a:t>v_1, v_2, …, v_(k-1),</a:t>
            </a:r>
            <a:r>
              <a:rPr lang="ja-JP" altLang="en-US" dirty="0">
                <a:solidFill>
                  <a:schemeClr val="tx1"/>
                </a:solidFill>
              </a:rPr>
              <a:t> </a:t>
            </a:r>
            <a:r>
              <a:rPr lang="en-US" altLang="ja-JP" dirty="0">
                <a:solidFill>
                  <a:schemeClr val="tx1"/>
                </a:solidFill>
              </a:rPr>
              <a:t>v_k</a:t>
            </a:r>
            <a:endParaRPr lang="ja-JP" altLang="en-US" dirty="0">
              <a:solidFill>
                <a:schemeClr val="tx1"/>
              </a:solidFill>
            </a:endParaRPr>
          </a:p>
        </p:txBody>
      </p:sp>
      <p:sp>
        <p:nvSpPr>
          <p:cNvPr id="26643" name="テキスト ボックス 81"/>
          <p:cNvSpPr txBox="1">
            <a:spLocks noChangeArrowheads="1"/>
          </p:cNvSpPr>
          <p:nvPr/>
        </p:nvSpPr>
        <p:spPr bwMode="auto">
          <a:xfrm>
            <a:off x="1547813" y="5805488"/>
            <a:ext cx="4794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v_i</a:t>
            </a:r>
            <a:endParaRPr lang="ja-JP" altLang="en-US"/>
          </a:p>
        </p:txBody>
      </p:sp>
      <p:sp>
        <p:nvSpPr>
          <p:cNvPr id="26644" name="テキスト ボックス 82"/>
          <p:cNvSpPr txBox="1">
            <a:spLocks noChangeArrowheads="1"/>
          </p:cNvSpPr>
          <p:nvPr/>
        </p:nvSpPr>
        <p:spPr bwMode="auto">
          <a:xfrm>
            <a:off x="7092950" y="5732463"/>
            <a:ext cx="4794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v_j</a:t>
            </a:r>
            <a:endParaRPr lang="ja-JP" altLang="en-US"/>
          </a:p>
        </p:txBody>
      </p:sp>
      <p:cxnSp>
        <p:nvCxnSpPr>
          <p:cNvPr id="85" name="直線コネクタ 84"/>
          <p:cNvCxnSpPr>
            <a:stCxn id="81" idx="0"/>
            <a:endCxn id="80" idx="2"/>
          </p:cNvCxnSpPr>
          <p:nvPr/>
        </p:nvCxnSpPr>
        <p:spPr>
          <a:xfrm>
            <a:off x="6584950" y="5624513"/>
            <a:ext cx="650875"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86" name="直線コネクタ 85"/>
          <p:cNvCxnSpPr>
            <a:stCxn id="79" idx="6"/>
            <a:endCxn id="81" idx="2"/>
          </p:cNvCxnSpPr>
          <p:nvPr/>
        </p:nvCxnSpPr>
        <p:spPr>
          <a:xfrm>
            <a:off x="1979613" y="5624513"/>
            <a:ext cx="517525"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103" name="下矢印 102"/>
          <p:cNvSpPr/>
          <p:nvPr/>
        </p:nvSpPr>
        <p:spPr>
          <a:xfrm>
            <a:off x="4356100" y="4437063"/>
            <a:ext cx="503238" cy="5048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6648" name="テキスト ボックス 103"/>
          <p:cNvSpPr txBox="1">
            <a:spLocks noChangeArrowheads="1"/>
          </p:cNvSpPr>
          <p:nvPr/>
        </p:nvSpPr>
        <p:spPr bwMode="auto">
          <a:xfrm>
            <a:off x="1258888" y="3716338"/>
            <a:ext cx="70278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sz="2400">
                <a:latin typeface="Century Schoolbook" pitchFamily="18" charset="0"/>
              </a:rPr>
              <a:t>ck[i][j]=min( c(k-1)[i][j],  c(k-1)[i][k]+c(k-1)[k][j] )</a:t>
            </a:r>
            <a:endParaRPr lang="ja-JP" altLang="en-US" sz="2400">
              <a:latin typeface="Century Schoolbook" pitchFamily="18" charset="0"/>
            </a:endParaRPr>
          </a:p>
        </p:txBody>
      </p:sp>
    </p:spTree>
    <p:extLst>
      <p:ext uri="{BB962C8B-B14F-4D97-AF65-F5344CB8AC3E}">
        <p14:creationId xmlns:p14="http://schemas.microsoft.com/office/powerpoint/2010/main" val="6028509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線コネクタ 24"/>
          <p:cNvCxnSpPr>
            <a:endCxn id="8" idx="5"/>
          </p:cNvCxnSpPr>
          <p:nvPr/>
        </p:nvCxnSpPr>
        <p:spPr>
          <a:xfrm>
            <a:off x="5148263" y="4041775"/>
            <a:ext cx="2097087" cy="17113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endCxn id="8" idx="5"/>
          </p:cNvCxnSpPr>
          <p:nvPr/>
        </p:nvCxnSpPr>
        <p:spPr>
          <a:xfrm flipH="1">
            <a:off x="7245350" y="2997200"/>
            <a:ext cx="495300" cy="2755900"/>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27652" name="タイトル 1"/>
          <p:cNvSpPr>
            <a:spLocks noGrp="1"/>
          </p:cNvSpPr>
          <p:nvPr>
            <p:ph type="title"/>
          </p:nvPr>
        </p:nvSpPr>
        <p:spPr/>
        <p:txBody>
          <a:bodyPr/>
          <a:lstStyle/>
          <a:p>
            <a:pPr eaLnBrk="1" hangingPunct="1"/>
            <a:r>
              <a:rPr lang="ja-JP" altLang="en-US" smtClean="0"/>
              <a:t>グラフ</a:t>
            </a:r>
          </a:p>
        </p:txBody>
      </p:sp>
      <p:sp>
        <p:nvSpPr>
          <p:cNvPr id="27656" name="テキスト ボックス 11"/>
          <p:cNvSpPr txBox="1">
            <a:spLocks noChangeArrowheads="1"/>
          </p:cNvSpPr>
          <p:nvPr/>
        </p:nvSpPr>
        <p:spPr bwMode="auto">
          <a:xfrm>
            <a:off x="1619250" y="1773238"/>
            <a:ext cx="6461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池袋</a:t>
            </a:r>
          </a:p>
        </p:txBody>
      </p:sp>
      <p:sp>
        <p:nvSpPr>
          <p:cNvPr id="27657" name="テキスト ボックス 12"/>
          <p:cNvSpPr txBox="1">
            <a:spLocks noChangeArrowheads="1"/>
          </p:cNvSpPr>
          <p:nvPr/>
        </p:nvSpPr>
        <p:spPr bwMode="auto">
          <a:xfrm>
            <a:off x="7524750" y="57324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東京</a:t>
            </a:r>
          </a:p>
        </p:txBody>
      </p:sp>
      <p:sp>
        <p:nvSpPr>
          <p:cNvPr id="27658" name="テキスト ボックス 13"/>
          <p:cNvSpPr txBox="1">
            <a:spLocks noChangeArrowheads="1"/>
          </p:cNvSpPr>
          <p:nvPr/>
        </p:nvSpPr>
        <p:spPr bwMode="auto">
          <a:xfrm>
            <a:off x="4787900" y="2852738"/>
            <a:ext cx="1041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御茶ノ水</a:t>
            </a:r>
          </a:p>
        </p:txBody>
      </p:sp>
      <p:sp>
        <p:nvSpPr>
          <p:cNvPr id="27659" name="テキスト ボックス 14"/>
          <p:cNvSpPr txBox="1">
            <a:spLocks noChangeArrowheads="1"/>
          </p:cNvSpPr>
          <p:nvPr/>
        </p:nvSpPr>
        <p:spPr bwMode="auto">
          <a:xfrm>
            <a:off x="7451725" y="2276475"/>
            <a:ext cx="877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秋葉原</a:t>
            </a:r>
          </a:p>
        </p:txBody>
      </p:sp>
      <p:sp>
        <p:nvSpPr>
          <p:cNvPr id="27660" name="テキスト ボックス 15"/>
          <p:cNvSpPr txBox="1">
            <a:spLocks noChangeArrowheads="1"/>
          </p:cNvSpPr>
          <p:nvPr/>
        </p:nvSpPr>
        <p:spPr bwMode="auto">
          <a:xfrm>
            <a:off x="1835150" y="50847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新宿</a:t>
            </a:r>
          </a:p>
        </p:txBody>
      </p:sp>
      <p:cxnSp>
        <p:nvCxnSpPr>
          <p:cNvPr id="18" name="直線コネクタ 17"/>
          <p:cNvCxnSpPr/>
          <p:nvPr/>
        </p:nvCxnSpPr>
        <p:spPr>
          <a:xfrm rot="16200000" flipH="1">
            <a:off x="4733925" y="169863"/>
            <a:ext cx="534988" cy="5180012"/>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84438" y="2492375"/>
            <a:ext cx="2622550" cy="14827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10800000" flipV="1">
            <a:off x="5105400" y="2997200"/>
            <a:ext cx="2419350" cy="915988"/>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9" idx="5"/>
          </p:cNvCxnSpPr>
          <p:nvPr/>
        </p:nvCxnSpPr>
        <p:spPr>
          <a:xfrm rot="5400000" flipH="1" flipV="1">
            <a:off x="3455194" y="2817019"/>
            <a:ext cx="554037" cy="2746375"/>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0800000" flipV="1">
            <a:off x="2268538" y="2492375"/>
            <a:ext cx="142875" cy="1728788"/>
          </a:xfrm>
          <a:prstGeom prst="line">
            <a:avLst/>
          </a:prstGeom>
          <a:ln w="317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16200000" flipH="1">
            <a:off x="3994944" y="2710657"/>
            <a:ext cx="1266825" cy="4719637"/>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27667" name="テキスト ボックス 41"/>
          <p:cNvSpPr txBox="1">
            <a:spLocks noChangeArrowheads="1"/>
          </p:cNvSpPr>
          <p:nvPr/>
        </p:nvSpPr>
        <p:spPr bwMode="auto">
          <a:xfrm>
            <a:off x="1835150" y="3357563"/>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６</a:t>
            </a:r>
          </a:p>
        </p:txBody>
      </p:sp>
      <p:sp>
        <p:nvSpPr>
          <p:cNvPr id="27668" name="テキスト ボックス 42"/>
          <p:cNvSpPr txBox="1">
            <a:spLocks noChangeArrowheads="1"/>
          </p:cNvSpPr>
          <p:nvPr/>
        </p:nvSpPr>
        <p:spPr bwMode="auto">
          <a:xfrm>
            <a:off x="4787900" y="2420938"/>
            <a:ext cx="498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１９</a:t>
            </a:r>
          </a:p>
        </p:txBody>
      </p:sp>
      <p:sp>
        <p:nvSpPr>
          <p:cNvPr id="27669" name="テキスト ボックス 43"/>
          <p:cNvSpPr txBox="1">
            <a:spLocks noChangeArrowheads="1"/>
          </p:cNvSpPr>
          <p:nvPr/>
        </p:nvSpPr>
        <p:spPr bwMode="auto">
          <a:xfrm>
            <a:off x="2843213" y="3068638"/>
            <a:ext cx="500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１１</a:t>
            </a:r>
          </a:p>
        </p:txBody>
      </p:sp>
      <p:sp>
        <p:nvSpPr>
          <p:cNvPr id="27670" name="テキスト ボックス 44"/>
          <p:cNvSpPr txBox="1">
            <a:spLocks noChangeArrowheads="1"/>
          </p:cNvSpPr>
          <p:nvPr/>
        </p:nvSpPr>
        <p:spPr bwMode="auto">
          <a:xfrm>
            <a:off x="6156325" y="4581525"/>
            <a:ext cx="341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５</a:t>
            </a:r>
          </a:p>
        </p:txBody>
      </p:sp>
      <p:sp>
        <p:nvSpPr>
          <p:cNvPr id="27671" name="テキスト ボックス 45"/>
          <p:cNvSpPr txBox="1">
            <a:spLocks noChangeArrowheads="1"/>
          </p:cNvSpPr>
          <p:nvPr/>
        </p:nvSpPr>
        <p:spPr bwMode="auto">
          <a:xfrm>
            <a:off x="6300788" y="3573463"/>
            <a:ext cx="3413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27672" name="テキスト ボックス 46"/>
          <p:cNvSpPr txBox="1">
            <a:spLocks noChangeArrowheads="1"/>
          </p:cNvSpPr>
          <p:nvPr/>
        </p:nvSpPr>
        <p:spPr bwMode="auto">
          <a:xfrm>
            <a:off x="7667625" y="4221163"/>
            <a:ext cx="342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27673" name="テキスト ボックス 47"/>
          <p:cNvSpPr txBox="1">
            <a:spLocks noChangeArrowheads="1"/>
          </p:cNvSpPr>
          <p:nvPr/>
        </p:nvSpPr>
        <p:spPr bwMode="auto">
          <a:xfrm>
            <a:off x="4140200" y="5157788"/>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２９</a:t>
            </a:r>
          </a:p>
        </p:txBody>
      </p:sp>
      <p:sp>
        <p:nvSpPr>
          <p:cNvPr id="27674" name="テキスト ボックス 48"/>
          <p:cNvSpPr txBox="1">
            <a:spLocks noChangeArrowheads="1"/>
          </p:cNvSpPr>
          <p:nvPr/>
        </p:nvSpPr>
        <p:spPr bwMode="auto">
          <a:xfrm>
            <a:off x="3779838" y="4149725"/>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１５</a:t>
            </a:r>
          </a:p>
        </p:txBody>
      </p:sp>
      <p:sp>
        <p:nvSpPr>
          <p:cNvPr id="9" name="円/楕円 8"/>
          <p:cNvSpPr/>
          <p:nvPr/>
        </p:nvSpPr>
        <p:spPr>
          <a:xfrm>
            <a:off x="2051050" y="4221163"/>
            <a:ext cx="360363" cy="287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円/楕円 6"/>
          <p:cNvSpPr/>
          <p:nvPr/>
        </p:nvSpPr>
        <p:spPr>
          <a:xfrm>
            <a:off x="2124075" y="2205038"/>
            <a:ext cx="576263" cy="431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 name="円/楕円 7"/>
          <p:cNvSpPr/>
          <p:nvPr/>
        </p:nvSpPr>
        <p:spPr>
          <a:xfrm>
            <a:off x="6875463" y="5445125"/>
            <a:ext cx="433387" cy="3603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1" name="円/楕円 60"/>
          <p:cNvSpPr/>
          <p:nvPr/>
        </p:nvSpPr>
        <p:spPr>
          <a:xfrm>
            <a:off x="4859338" y="3789363"/>
            <a:ext cx="360362" cy="287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2" name="円/楕円 61"/>
          <p:cNvSpPr/>
          <p:nvPr/>
        </p:nvSpPr>
        <p:spPr>
          <a:xfrm>
            <a:off x="7451725" y="2852738"/>
            <a:ext cx="360363" cy="288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extLst>
      <p:ext uri="{BB962C8B-B14F-4D97-AF65-F5344CB8AC3E}">
        <p14:creationId xmlns:p14="http://schemas.microsoft.com/office/powerpoint/2010/main" val="3779567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タイトル 1"/>
          <p:cNvSpPr>
            <a:spLocks noGrp="1"/>
          </p:cNvSpPr>
          <p:nvPr>
            <p:ph type="title"/>
          </p:nvPr>
        </p:nvSpPr>
        <p:spPr/>
        <p:txBody>
          <a:bodyPr/>
          <a:lstStyle/>
          <a:p>
            <a:pPr eaLnBrk="1" hangingPunct="1"/>
            <a:r>
              <a:rPr lang="ja-JP" altLang="en-US" smtClean="0"/>
              <a:t>ウォーシャルフロイド法</a:t>
            </a:r>
          </a:p>
        </p:txBody>
      </p:sp>
      <p:sp>
        <p:nvSpPr>
          <p:cNvPr id="1028" name="コンテンツ プレースホルダ 13"/>
          <p:cNvSpPr>
            <a:spLocks noGrp="1"/>
          </p:cNvSpPr>
          <p:nvPr>
            <p:ph idx="1"/>
          </p:nvPr>
        </p:nvSpPr>
        <p:spPr/>
        <p:txBody>
          <a:bodyPr/>
          <a:lstStyle/>
          <a:p>
            <a:pPr eaLnBrk="1" hangingPunct="1"/>
            <a:r>
              <a:rPr lang="ja-JP" altLang="en-US" sz="2800" smtClean="0"/>
              <a:t>枝の重み（距離）を行列（</a:t>
            </a:r>
            <a:r>
              <a:rPr lang="en-US" altLang="ja-JP" sz="2800" smtClean="0"/>
              <a:t>2</a:t>
            </a:r>
            <a:r>
              <a:rPr lang="ja-JP" altLang="en-US" sz="2800" smtClean="0"/>
              <a:t>次元配列）の形にする．</a:t>
            </a:r>
            <a:endParaRPr lang="en-US" altLang="ja-JP" sz="2800" smtClean="0"/>
          </a:p>
          <a:p>
            <a:pPr lvl="1" eaLnBrk="1" hangingPunct="1"/>
            <a:r>
              <a:rPr lang="ja-JP" altLang="en-US" sz="2400" smtClean="0"/>
              <a:t>枝</a:t>
            </a:r>
            <a:r>
              <a:rPr lang="en-US" altLang="ja-JP" sz="2400" smtClean="0"/>
              <a:t>1</a:t>
            </a:r>
            <a:r>
              <a:rPr lang="ja-JP" altLang="en-US" sz="2400" smtClean="0"/>
              <a:t>本で接続する２点間の距離</a:t>
            </a:r>
            <a:r>
              <a:rPr lang="en-US" altLang="ja-JP" sz="2400" smtClean="0"/>
              <a:t>w(I,j) :</a:t>
            </a:r>
            <a:r>
              <a:rPr lang="ja-JP" altLang="en-US" sz="2400" smtClean="0"/>
              <a:t>　</a:t>
            </a:r>
            <a:r>
              <a:rPr lang="en-US" altLang="ja-JP" sz="2400" smtClean="0"/>
              <a:t>c0[i][j]=w(i,j)</a:t>
            </a:r>
          </a:p>
          <a:p>
            <a:pPr lvl="1" eaLnBrk="1" hangingPunct="1"/>
            <a:r>
              <a:rPr lang="ja-JP" altLang="en-US" sz="2400" smtClean="0"/>
              <a:t>枝の無い頂点間の距離は∞（無限大）</a:t>
            </a:r>
            <a:endParaRPr lang="en-US" altLang="ja-JP" sz="2400" smtClean="0"/>
          </a:p>
        </p:txBody>
      </p:sp>
      <p:graphicFrame>
        <p:nvGraphicFramePr>
          <p:cNvPr id="7" name="表 6"/>
          <p:cNvGraphicFramePr>
            <a:graphicFrameLocks noGrp="1"/>
          </p:cNvGraphicFramePr>
          <p:nvPr/>
        </p:nvGraphicFramePr>
        <p:xfrm>
          <a:off x="827088" y="3429000"/>
          <a:ext cx="3744912" cy="2162178"/>
        </p:xfrm>
        <a:graphic>
          <a:graphicData uri="http://schemas.openxmlformats.org/drawingml/2006/table">
            <a:tbl>
              <a:tblPr/>
              <a:tblGrid>
                <a:gridCol w="1271587"/>
                <a:gridCol w="495300"/>
                <a:gridCol w="495300"/>
                <a:gridCol w="493713"/>
                <a:gridCol w="495300"/>
                <a:gridCol w="493712"/>
              </a:tblGrid>
              <a:tr h="360363">
                <a:tc>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新宿</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御茶ノ水</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秋葉原</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東京</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1026" name="Object 1"/>
          <p:cNvGraphicFramePr>
            <a:graphicFrameLocks noChangeAspect="1"/>
          </p:cNvGraphicFramePr>
          <p:nvPr/>
        </p:nvGraphicFramePr>
        <p:xfrm>
          <a:off x="5508625" y="3357563"/>
          <a:ext cx="3375025" cy="2232025"/>
        </p:xfrm>
        <a:graphic>
          <a:graphicData uri="http://schemas.openxmlformats.org/presentationml/2006/ole">
            <mc:AlternateContent xmlns:mc="http://schemas.openxmlformats.org/markup-compatibility/2006">
              <mc:Choice xmlns:v="urn:schemas-microsoft-com:vml" Requires="v">
                <p:oleObj spid="_x0000_s1030" name="数式" r:id="rId4" imgW="1726920" imgH="1143000" progId="Equation.3">
                  <p:embed/>
                </p:oleObj>
              </mc:Choice>
              <mc:Fallback>
                <p:oleObj name="数式" r:id="rId4" imgW="1726920" imgH="11430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08625" y="3357563"/>
                        <a:ext cx="3375025" cy="2232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左右矢印 9"/>
          <p:cNvSpPr/>
          <p:nvPr/>
        </p:nvSpPr>
        <p:spPr>
          <a:xfrm>
            <a:off x="4859338" y="4797425"/>
            <a:ext cx="1081087" cy="5032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84" name="テキスト ボックス 8"/>
          <p:cNvSpPr txBox="1">
            <a:spLocks noChangeArrowheads="1"/>
          </p:cNvSpPr>
          <p:nvPr/>
        </p:nvSpPr>
        <p:spPr bwMode="auto">
          <a:xfrm>
            <a:off x="2268538" y="5732463"/>
            <a:ext cx="7874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c0[i][j]</a:t>
            </a:r>
            <a:endParaRPr lang="ja-JP" altLang="en-US"/>
          </a:p>
        </p:txBody>
      </p:sp>
    </p:spTree>
    <p:extLst>
      <p:ext uri="{BB962C8B-B14F-4D97-AF65-F5344CB8AC3E}">
        <p14:creationId xmlns:p14="http://schemas.microsoft.com/office/powerpoint/2010/main" val="21177188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p:txBody>
          <a:bodyPr/>
          <a:lstStyle/>
          <a:p>
            <a:pPr eaLnBrk="1" hangingPunct="1"/>
            <a:r>
              <a:rPr lang="ja-JP" altLang="en-US" smtClean="0"/>
              <a:t>ウォーシャルフロイド法</a:t>
            </a:r>
          </a:p>
        </p:txBody>
      </p:sp>
      <p:sp>
        <p:nvSpPr>
          <p:cNvPr id="28675" name="コンテンツ プレースホルダ 13"/>
          <p:cNvSpPr>
            <a:spLocks noGrp="1"/>
          </p:cNvSpPr>
          <p:nvPr>
            <p:ph idx="1"/>
          </p:nvPr>
        </p:nvSpPr>
        <p:spPr/>
        <p:txBody>
          <a:bodyPr/>
          <a:lstStyle/>
          <a:p>
            <a:pPr eaLnBrk="1" hangingPunct="1"/>
            <a:r>
              <a:rPr lang="ja-JP" altLang="en-US" smtClean="0"/>
              <a:t>池袋駅を経由してもよい</a:t>
            </a:r>
            <a:endParaRPr lang="en-US" altLang="ja-JP" smtClean="0"/>
          </a:p>
        </p:txBody>
      </p:sp>
      <p:graphicFrame>
        <p:nvGraphicFramePr>
          <p:cNvPr id="7" name="表 6"/>
          <p:cNvGraphicFramePr>
            <a:graphicFrameLocks noGrp="1"/>
          </p:cNvGraphicFramePr>
          <p:nvPr/>
        </p:nvGraphicFramePr>
        <p:xfrm>
          <a:off x="4643438" y="2636838"/>
          <a:ext cx="3887787" cy="2447928"/>
        </p:xfrm>
        <a:graphic>
          <a:graphicData uri="http://schemas.openxmlformats.org/drawingml/2006/table">
            <a:tbl>
              <a:tblPr/>
              <a:tblGrid>
                <a:gridCol w="1320800"/>
                <a:gridCol w="512762"/>
                <a:gridCol w="514350"/>
                <a:gridCol w="512763"/>
                <a:gridCol w="514350"/>
                <a:gridCol w="512762"/>
              </a:tblGrid>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新宿</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御茶ノ水</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秋葉原</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東京</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12" name="表 11"/>
          <p:cNvGraphicFramePr>
            <a:graphicFrameLocks noGrp="1"/>
          </p:cNvGraphicFramePr>
          <p:nvPr/>
        </p:nvGraphicFramePr>
        <p:xfrm>
          <a:off x="971550" y="2636838"/>
          <a:ext cx="3168650" cy="2085978"/>
        </p:xfrm>
        <a:graphic>
          <a:graphicData uri="http://schemas.openxmlformats.org/drawingml/2006/table">
            <a:tbl>
              <a:tblPr/>
              <a:tblGrid>
                <a:gridCol w="1076325"/>
                <a:gridCol w="417513"/>
                <a:gridCol w="419100"/>
                <a:gridCol w="419100"/>
                <a:gridCol w="417512"/>
                <a:gridCol w="419100"/>
              </a:tblGrid>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新宿</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御茶ノ水</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秋葉原</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東京</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8781" name="テキスト ボックス 8"/>
          <p:cNvSpPr txBox="1">
            <a:spLocks noChangeArrowheads="1"/>
          </p:cNvSpPr>
          <p:nvPr/>
        </p:nvSpPr>
        <p:spPr bwMode="auto">
          <a:xfrm>
            <a:off x="6011863" y="5445125"/>
            <a:ext cx="78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c1[i][j]</a:t>
            </a:r>
            <a:endParaRPr lang="ja-JP" altLang="en-US"/>
          </a:p>
        </p:txBody>
      </p:sp>
      <p:sp>
        <p:nvSpPr>
          <p:cNvPr id="28782" name="テキスト ボックス 8"/>
          <p:cNvSpPr txBox="1">
            <a:spLocks noChangeArrowheads="1"/>
          </p:cNvSpPr>
          <p:nvPr/>
        </p:nvSpPr>
        <p:spPr bwMode="auto">
          <a:xfrm>
            <a:off x="2124075" y="5013325"/>
            <a:ext cx="787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c0[i][j]</a:t>
            </a:r>
            <a:endParaRPr lang="ja-JP" altLang="en-US"/>
          </a:p>
        </p:txBody>
      </p:sp>
      <p:sp>
        <p:nvSpPr>
          <p:cNvPr id="11" name="右矢印 10"/>
          <p:cNvSpPr/>
          <p:nvPr/>
        </p:nvSpPr>
        <p:spPr>
          <a:xfrm>
            <a:off x="4284663" y="3500438"/>
            <a:ext cx="215900" cy="6492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14476312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p:nvPr>
        </p:nvSpPr>
        <p:spPr/>
        <p:txBody>
          <a:bodyPr/>
          <a:lstStyle/>
          <a:p>
            <a:pPr eaLnBrk="1" hangingPunct="1"/>
            <a:r>
              <a:rPr lang="ja-JP" altLang="en-US" smtClean="0"/>
              <a:t>ウォーシャルフロイド法</a:t>
            </a:r>
          </a:p>
        </p:txBody>
      </p:sp>
      <p:sp>
        <p:nvSpPr>
          <p:cNvPr id="29699" name="コンテンツ プレースホルダ 13"/>
          <p:cNvSpPr>
            <a:spLocks noGrp="1"/>
          </p:cNvSpPr>
          <p:nvPr>
            <p:ph idx="1"/>
          </p:nvPr>
        </p:nvSpPr>
        <p:spPr/>
        <p:txBody>
          <a:bodyPr/>
          <a:lstStyle/>
          <a:p>
            <a:pPr eaLnBrk="1" hangingPunct="1"/>
            <a:r>
              <a:rPr lang="ja-JP" altLang="en-US" smtClean="0"/>
              <a:t>池袋駅と新宿を経由してもよい</a:t>
            </a:r>
            <a:endParaRPr lang="en-US" altLang="ja-JP" smtClean="0"/>
          </a:p>
        </p:txBody>
      </p:sp>
      <p:graphicFrame>
        <p:nvGraphicFramePr>
          <p:cNvPr id="7" name="表 6"/>
          <p:cNvGraphicFramePr>
            <a:graphicFrameLocks noGrp="1"/>
          </p:cNvGraphicFramePr>
          <p:nvPr/>
        </p:nvGraphicFramePr>
        <p:xfrm>
          <a:off x="4932363" y="3068638"/>
          <a:ext cx="3887787" cy="2447928"/>
        </p:xfrm>
        <a:graphic>
          <a:graphicData uri="http://schemas.openxmlformats.org/drawingml/2006/table">
            <a:tbl>
              <a:tblPr/>
              <a:tblGrid>
                <a:gridCol w="1320800"/>
                <a:gridCol w="512762"/>
                <a:gridCol w="514350"/>
                <a:gridCol w="512763"/>
                <a:gridCol w="514350"/>
                <a:gridCol w="512762"/>
              </a:tblGrid>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35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新宿</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御茶ノ水</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秋葉原</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東京</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35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8" name="表 7"/>
          <p:cNvGraphicFramePr>
            <a:graphicFrameLocks noGrp="1"/>
          </p:cNvGraphicFramePr>
          <p:nvPr/>
        </p:nvGraphicFramePr>
        <p:xfrm>
          <a:off x="684213" y="2997200"/>
          <a:ext cx="3384550" cy="2085978"/>
        </p:xfrm>
        <a:graphic>
          <a:graphicData uri="http://schemas.openxmlformats.org/drawingml/2006/table">
            <a:tbl>
              <a:tblPr/>
              <a:tblGrid>
                <a:gridCol w="1149350"/>
                <a:gridCol w="447675"/>
                <a:gridCol w="446087"/>
                <a:gridCol w="447675"/>
                <a:gridCol w="446088"/>
                <a:gridCol w="447675"/>
              </a:tblGrid>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新宿</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御茶ノ水</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秋葉原</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東京</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9805" name="テキスト ボックス 8"/>
          <p:cNvSpPr txBox="1">
            <a:spLocks noChangeArrowheads="1"/>
          </p:cNvSpPr>
          <p:nvPr/>
        </p:nvSpPr>
        <p:spPr bwMode="auto">
          <a:xfrm>
            <a:off x="6011863" y="5732463"/>
            <a:ext cx="78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c2[i][j]</a:t>
            </a:r>
            <a:endParaRPr lang="ja-JP" altLang="en-US"/>
          </a:p>
        </p:txBody>
      </p:sp>
      <p:sp>
        <p:nvSpPr>
          <p:cNvPr id="10" name="右矢印 9"/>
          <p:cNvSpPr/>
          <p:nvPr/>
        </p:nvSpPr>
        <p:spPr>
          <a:xfrm>
            <a:off x="4284663" y="3500438"/>
            <a:ext cx="215900" cy="6492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9807" name="テキスト ボックス 8"/>
          <p:cNvSpPr txBox="1">
            <a:spLocks noChangeArrowheads="1"/>
          </p:cNvSpPr>
          <p:nvPr/>
        </p:nvSpPr>
        <p:spPr bwMode="auto">
          <a:xfrm>
            <a:off x="2195513" y="5300663"/>
            <a:ext cx="78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c1[i][j]</a:t>
            </a:r>
            <a:endParaRPr lang="ja-JP" altLang="en-US"/>
          </a:p>
        </p:txBody>
      </p:sp>
    </p:spTree>
    <p:extLst>
      <p:ext uri="{BB962C8B-B14F-4D97-AF65-F5344CB8AC3E}">
        <p14:creationId xmlns:p14="http://schemas.microsoft.com/office/powerpoint/2010/main" val="7514108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pPr eaLnBrk="1" hangingPunct="1"/>
            <a:r>
              <a:rPr lang="ja-JP" altLang="en-US" smtClean="0"/>
              <a:t>ウォーシャルフロイド法</a:t>
            </a:r>
          </a:p>
        </p:txBody>
      </p:sp>
      <p:sp>
        <p:nvSpPr>
          <p:cNvPr id="30723" name="コンテンツ プレースホルダ 13"/>
          <p:cNvSpPr>
            <a:spLocks noGrp="1"/>
          </p:cNvSpPr>
          <p:nvPr>
            <p:ph idx="1"/>
          </p:nvPr>
        </p:nvSpPr>
        <p:spPr/>
        <p:txBody>
          <a:bodyPr/>
          <a:lstStyle/>
          <a:p>
            <a:pPr eaLnBrk="1" hangingPunct="1"/>
            <a:r>
              <a:rPr lang="ja-JP" altLang="en-US" smtClean="0"/>
              <a:t>池袋駅と新宿と御茶ノ水を経由してもよい</a:t>
            </a:r>
            <a:endParaRPr lang="en-US" altLang="ja-JP" smtClean="0"/>
          </a:p>
        </p:txBody>
      </p:sp>
      <p:graphicFrame>
        <p:nvGraphicFramePr>
          <p:cNvPr id="7" name="表 6"/>
          <p:cNvGraphicFramePr>
            <a:graphicFrameLocks noGrp="1"/>
          </p:cNvGraphicFramePr>
          <p:nvPr/>
        </p:nvGraphicFramePr>
        <p:xfrm>
          <a:off x="4716463" y="2997200"/>
          <a:ext cx="3887787" cy="2447928"/>
        </p:xfrm>
        <a:graphic>
          <a:graphicData uri="http://schemas.openxmlformats.org/drawingml/2006/table">
            <a:tbl>
              <a:tblPr/>
              <a:tblGrid>
                <a:gridCol w="1320800"/>
                <a:gridCol w="512762"/>
                <a:gridCol w="514350"/>
                <a:gridCol w="512763"/>
                <a:gridCol w="514350"/>
                <a:gridCol w="512762"/>
              </a:tblGrid>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13</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16</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新宿</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17</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御茶ノ水</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秋葉原</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13</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17</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東京</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16</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9" name="表 8"/>
          <p:cNvGraphicFramePr>
            <a:graphicFrameLocks noGrp="1"/>
          </p:cNvGraphicFramePr>
          <p:nvPr/>
        </p:nvGraphicFramePr>
        <p:xfrm>
          <a:off x="755650" y="2924175"/>
          <a:ext cx="3384550" cy="2085978"/>
        </p:xfrm>
        <a:graphic>
          <a:graphicData uri="http://schemas.openxmlformats.org/drawingml/2006/table">
            <a:tbl>
              <a:tblPr/>
              <a:tblGrid>
                <a:gridCol w="1149350"/>
                <a:gridCol w="447675"/>
                <a:gridCol w="446088"/>
                <a:gridCol w="447675"/>
                <a:gridCol w="446087"/>
                <a:gridCol w="447675"/>
              </a:tblGrid>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35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新宿</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御茶ノ水</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秋葉原</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東京</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35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0829" name="テキスト ボックス 9"/>
          <p:cNvSpPr txBox="1">
            <a:spLocks noChangeArrowheads="1"/>
          </p:cNvSpPr>
          <p:nvPr/>
        </p:nvSpPr>
        <p:spPr bwMode="auto">
          <a:xfrm>
            <a:off x="6011863" y="5732463"/>
            <a:ext cx="78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c3[i][j]</a:t>
            </a:r>
            <a:endParaRPr lang="ja-JP" altLang="en-US"/>
          </a:p>
        </p:txBody>
      </p:sp>
      <p:sp>
        <p:nvSpPr>
          <p:cNvPr id="10" name="右矢印 9"/>
          <p:cNvSpPr/>
          <p:nvPr/>
        </p:nvSpPr>
        <p:spPr>
          <a:xfrm>
            <a:off x="4284663" y="3500438"/>
            <a:ext cx="215900" cy="6492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0831" name="テキスト ボックス 8"/>
          <p:cNvSpPr txBox="1">
            <a:spLocks noChangeArrowheads="1"/>
          </p:cNvSpPr>
          <p:nvPr/>
        </p:nvSpPr>
        <p:spPr bwMode="auto">
          <a:xfrm>
            <a:off x="2195513" y="5300663"/>
            <a:ext cx="78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c2[i][j]</a:t>
            </a:r>
            <a:endParaRPr lang="ja-JP" altLang="en-US"/>
          </a:p>
        </p:txBody>
      </p:sp>
    </p:spTree>
    <p:extLst>
      <p:ext uri="{BB962C8B-B14F-4D97-AF65-F5344CB8AC3E}">
        <p14:creationId xmlns:p14="http://schemas.microsoft.com/office/powerpoint/2010/main" val="37973200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p:cNvSpPr>
            <a:spLocks noGrp="1"/>
          </p:cNvSpPr>
          <p:nvPr>
            <p:ph type="title"/>
          </p:nvPr>
        </p:nvSpPr>
        <p:spPr/>
        <p:txBody>
          <a:bodyPr/>
          <a:lstStyle/>
          <a:p>
            <a:pPr eaLnBrk="1" hangingPunct="1"/>
            <a:r>
              <a:rPr lang="ja-JP" altLang="en-US" smtClean="0"/>
              <a:t>ウォーシャルフロイド法</a:t>
            </a:r>
          </a:p>
        </p:txBody>
      </p:sp>
      <p:sp>
        <p:nvSpPr>
          <p:cNvPr id="31747" name="コンテンツ プレースホルダ 13"/>
          <p:cNvSpPr>
            <a:spLocks noGrp="1"/>
          </p:cNvSpPr>
          <p:nvPr>
            <p:ph idx="1"/>
          </p:nvPr>
        </p:nvSpPr>
        <p:spPr/>
        <p:txBody>
          <a:bodyPr/>
          <a:lstStyle/>
          <a:p>
            <a:pPr eaLnBrk="1" hangingPunct="1"/>
            <a:r>
              <a:rPr lang="ja-JP" altLang="en-US" smtClean="0"/>
              <a:t>池袋駅と新宿と御茶ノ水と秋葉原を経由してもよい</a:t>
            </a:r>
            <a:endParaRPr lang="en-US" altLang="ja-JP" smtClean="0"/>
          </a:p>
        </p:txBody>
      </p:sp>
      <p:graphicFrame>
        <p:nvGraphicFramePr>
          <p:cNvPr id="7" name="表 6"/>
          <p:cNvGraphicFramePr>
            <a:graphicFrameLocks noGrp="1"/>
          </p:cNvGraphicFramePr>
          <p:nvPr/>
        </p:nvGraphicFramePr>
        <p:xfrm>
          <a:off x="4787900" y="3068638"/>
          <a:ext cx="3887788" cy="2447928"/>
        </p:xfrm>
        <a:graphic>
          <a:graphicData uri="http://schemas.openxmlformats.org/drawingml/2006/table">
            <a:tbl>
              <a:tblPr/>
              <a:tblGrid>
                <a:gridCol w="1320800"/>
                <a:gridCol w="512763"/>
                <a:gridCol w="514350"/>
                <a:gridCol w="512762"/>
                <a:gridCol w="514350"/>
                <a:gridCol w="512763"/>
              </a:tblGrid>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13</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新宿</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17</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御茶ノ水</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4</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秋葉原</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13</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17</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東京</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4</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8" name="表 7"/>
          <p:cNvGraphicFramePr>
            <a:graphicFrameLocks noGrp="1"/>
          </p:cNvGraphicFramePr>
          <p:nvPr/>
        </p:nvGraphicFramePr>
        <p:xfrm>
          <a:off x="611188" y="2997200"/>
          <a:ext cx="3384550" cy="2019300"/>
        </p:xfrm>
        <a:graphic>
          <a:graphicData uri="http://schemas.openxmlformats.org/drawingml/2006/table">
            <a:tbl>
              <a:tblPr/>
              <a:tblGrid>
                <a:gridCol w="1149350"/>
                <a:gridCol w="447675"/>
                <a:gridCol w="446087"/>
                <a:gridCol w="447675"/>
                <a:gridCol w="446088"/>
                <a:gridCol w="447675"/>
              </a:tblGrid>
              <a:tr h="336550">
                <a:tc>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13</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16</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新宿</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17</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御茶ノ水</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秋葉原</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13</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17</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00"/>
                    </a:solidFill>
                  </a:tcPr>
                </a:tc>
              </a:tr>
              <a:tr h="33655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東京</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16</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CD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1853" name="テキスト ボックス 8"/>
          <p:cNvSpPr txBox="1">
            <a:spLocks noChangeArrowheads="1"/>
          </p:cNvSpPr>
          <p:nvPr/>
        </p:nvSpPr>
        <p:spPr bwMode="auto">
          <a:xfrm>
            <a:off x="6011863" y="5732463"/>
            <a:ext cx="78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c4[i][j]</a:t>
            </a:r>
            <a:endParaRPr lang="ja-JP" altLang="en-US"/>
          </a:p>
        </p:txBody>
      </p:sp>
      <p:sp>
        <p:nvSpPr>
          <p:cNvPr id="10" name="右矢印 9"/>
          <p:cNvSpPr/>
          <p:nvPr/>
        </p:nvSpPr>
        <p:spPr>
          <a:xfrm>
            <a:off x="4284663" y="3500438"/>
            <a:ext cx="215900" cy="6492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1855" name="テキスト ボックス 8"/>
          <p:cNvSpPr txBox="1">
            <a:spLocks noChangeArrowheads="1"/>
          </p:cNvSpPr>
          <p:nvPr/>
        </p:nvSpPr>
        <p:spPr bwMode="auto">
          <a:xfrm>
            <a:off x="2195513" y="5300663"/>
            <a:ext cx="78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c3[i][j]</a:t>
            </a:r>
            <a:endParaRPr lang="ja-JP" altLang="en-US"/>
          </a:p>
        </p:txBody>
      </p:sp>
    </p:spTree>
    <p:extLst>
      <p:ext uri="{BB962C8B-B14F-4D97-AF65-F5344CB8AC3E}">
        <p14:creationId xmlns:p14="http://schemas.microsoft.com/office/powerpoint/2010/main" val="16896053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p:cNvSpPr>
            <a:spLocks noGrp="1"/>
          </p:cNvSpPr>
          <p:nvPr>
            <p:ph type="title"/>
          </p:nvPr>
        </p:nvSpPr>
        <p:spPr/>
        <p:txBody>
          <a:bodyPr/>
          <a:lstStyle/>
          <a:p>
            <a:pPr eaLnBrk="1" hangingPunct="1"/>
            <a:r>
              <a:rPr lang="ja-JP" altLang="en-US" smtClean="0"/>
              <a:t>ウォーシャルフロイド法</a:t>
            </a:r>
          </a:p>
        </p:txBody>
      </p:sp>
      <p:sp>
        <p:nvSpPr>
          <p:cNvPr id="32771" name="コンテンツ プレースホルダ 13"/>
          <p:cNvSpPr>
            <a:spLocks noGrp="1"/>
          </p:cNvSpPr>
          <p:nvPr>
            <p:ph idx="1"/>
          </p:nvPr>
        </p:nvSpPr>
        <p:spPr/>
        <p:txBody>
          <a:bodyPr/>
          <a:lstStyle/>
          <a:p>
            <a:pPr eaLnBrk="1" hangingPunct="1"/>
            <a:r>
              <a:rPr lang="ja-JP" altLang="en-US" smtClean="0"/>
              <a:t>全駅（池袋駅と新宿と御茶ノ水と秋葉原と東京）を経由してもよい</a:t>
            </a:r>
            <a:endParaRPr lang="en-US" altLang="ja-JP" smtClean="0"/>
          </a:p>
        </p:txBody>
      </p:sp>
      <p:sp>
        <p:nvSpPr>
          <p:cNvPr id="32775" name="テキスト ボックス 9"/>
          <p:cNvSpPr txBox="1">
            <a:spLocks noChangeArrowheads="1"/>
          </p:cNvSpPr>
          <p:nvPr/>
        </p:nvSpPr>
        <p:spPr bwMode="auto">
          <a:xfrm>
            <a:off x="6011863" y="5732463"/>
            <a:ext cx="78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c5[i][j]</a:t>
            </a:r>
            <a:endParaRPr lang="ja-JP" altLang="en-US"/>
          </a:p>
        </p:txBody>
      </p:sp>
      <p:sp>
        <p:nvSpPr>
          <p:cNvPr id="10" name="右矢印 9"/>
          <p:cNvSpPr/>
          <p:nvPr/>
        </p:nvSpPr>
        <p:spPr>
          <a:xfrm>
            <a:off x="4284663" y="3500438"/>
            <a:ext cx="215900" cy="6492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2777" name="テキスト ボックス 8"/>
          <p:cNvSpPr txBox="1">
            <a:spLocks noChangeArrowheads="1"/>
          </p:cNvSpPr>
          <p:nvPr/>
        </p:nvSpPr>
        <p:spPr bwMode="auto">
          <a:xfrm>
            <a:off x="2195513" y="5300663"/>
            <a:ext cx="78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t>c4[i][j]</a:t>
            </a:r>
            <a:endParaRPr lang="ja-JP" altLang="en-US"/>
          </a:p>
        </p:txBody>
      </p:sp>
      <p:graphicFrame>
        <p:nvGraphicFramePr>
          <p:cNvPr id="13" name="表 12"/>
          <p:cNvGraphicFramePr>
            <a:graphicFrameLocks noGrp="1"/>
          </p:cNvGraphicFramePr>
          <p:nvPr/>
        </p:nvGraphicFramePr>
        <p:xfrm>
          <a:off x="4787900" y="3068638"/>
          <a:ext cx="3887788" cy="2323785"/>
        </p:xfrm>
        <a:graphic>
          <a:graphicData uri="http://schemas.openxmlformats.org/drawingml/2006/table">
            <a:tbl>
              <a:tblPr/>
              <a:tblGrid>
                <a:gridCol w="1320800"/>
                <a:gridCol w="512763"/>
                <a:gridCol w="514350"/>
                <a:gridCol w="512762"/>
                <a:gridCol w="514350"/>
                <a:gridCol w="512763"/>
              </a:tblGrid>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13</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3D69B"/>
                    </a:solidFill>
                  </a:tcPr>
                </a:tc>
              </a:tr>
              <a:tr h="4762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新宿</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17</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3D69B"/>
                    </a:solid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御茶ノ水</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4</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3D69B"/>
                    </a:solid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秋葉原</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13</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17</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東京</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3D69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3D69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4</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3D69B"/>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14" name="表 13"/>
          <p:cNvGraphicFramePr>
            <a:graphicFrameLocks noGrp="1"/>
          </p:cNvGraphicFramePr>
          <p:nvPr/>
        </p:nvGraphicFramePr>
        <p:xfrm>
          <a:off x="611188" y="3068638"/>
          <a:ext cx="3384550" cy="2085978"/>
        </p:xfrm>
        <a:graphic>
          <a:graphicData uri="http://schemas.openxmlformats.org/drawingml/2006/table">
            <a:tbl>
              <a:tblPr/>
              <a:tblGrid>
                <a:gridCol w="1149350"/>
                <a:gridCol w="447675"/>
                <a:gridCol w="446087"/>
                <a:gridCol w="447675"/>
                <a:gridCol w="446088"/>
                <a:gridCol w="447675"/>
              </a:tblGrid>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池袋</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13</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新宿</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6</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17</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御茶ノ水</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11</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4</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秋葉原</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13</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17</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rPr>
                        <a:t>東京</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CE6F2"/>
                    </a:solid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15</a:t>
                      </a:r>
                      <a:endParaRPr kumimoji="1" lang="ja-JP" altLang="en-US" sz="1800" b="0" i="0" u="none" strike="noStrike" cap="none" normalizeH="0" baseline="0" smtClean="0">
                        <a:ln>
                          <a:noFill/>
                        </a:ln>
                        <a:solidFill>
                          <a:srgbClr val="000000"/>
                        </a:solidFill>
                        <a:effectLst/>
                        <a:latin typeface="ＭＳ ゴシック" pitchFamily="49" charset="-128"/>
                        <a:ea typeface="ＭＳ ゴシック" pitchFamily="49" charset="-128"/>
                      </a:endParaRP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19</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4</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2</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Tx/>
                        <a:buSzTx/>
                        <a:buFontTx/>
                        <a:buNone/>
                        <a:tabLst/>
                      </a:pPr>
                      <a:r>
                        <a:rPr kumimoji="1" lang="en-US" altLang="ja-JP" sz="1800" b="0" i="0" u="none" strike="noStrike" cap="none" normalizeH="0" baseline="0" smtClean="0">
                          <a:ln>
                            <a:noFill/>
                          </a:ln>
                          <a:solidFill>
                            <a:srgbClr val="000000"/>
                          </a:solidFill>
                          <a:effectLst/>
                          <a:latin typeface="ＭＳ ゴシック" pitchFamily="49" charset="-128"/>
                          <a:ea typeface="ＭＳ ゴシック" pitchFamily="49" charset="-128"/>
                        </a:rPr>
                        <a:t>0</a:t>
                      </a:r>
                    </a:p>
                  </a:txBody>
                  <a:tcPr marL="9525" marR="9525" marT="9525"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060995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タイトル 6"/>
          <p:cNvSpPr>
            <a:spLocks noGrp="1"/>
          </p:cNvSpPr>
          <p:nvPr>
            <p:ph type="title"/>
          </p:nvPr>
        </p:nvSpPr>
        <p:spPr/>
        <p:txBody>
          <a:bodyPr/>
          <a:lstStyle/>
          <a:p>
            <a:pPr eaLnBrk="1" hangingPunct="1"/>
            <a:r>
              <a:rPr lang="ja-JP" altLang="en-US" smtClean="0"/>
              <a:t>ウォーシャルフロイド法</a:t>
            </a:r>
          </a:p>
        </p:txBody>
      </p:sp>
      <p:sp>
        <p:nvSpPr>
          <p:cNvPr id="2052" name="コンテンツ プレースホルダ 7"/>
          <p:cNvSpPr>
            <a:spLocks noGrp="1"/>
          </p:cNvSpPr>
          <p:nvPr>
            <p:ph idx="1"/>
          </p:nvPr>
        </p:nvSpPr>
        <p:spPr/>
        <p:txBody>
          <a:bodyPr>
            <a:normAutofit lnSpcReduction="10000"/>
          </a:bodyPr>
          <a:lstStyle/>
          <a:p>
            <a:pPr eaLnBrk="1" hangingPunct="1"/>
            <a:r>
              <a:rPr lang="ja-JP" altLang="en-US" sz="2800" smtClean="0">
                <a:latin typeface="Century Schoolbook" pitchFamily="18" charset="0"/>
              </a:rPr>
              <a:t>ｎ個の頂点を</a:t>
            </a:r>
            <a:r>
              <a:rPr lang="en-US" altLang="ja-JP" sz="2800" smtClean="0">
                <a:latin typeface="Century Schoolbook" pitchFamily="18" charset="0"/>
              </a:rPr>
              <a:t>v1,v2,…,vn</a:t>
            </a:r>
            <a:r>
              <a:rPr lang="ja-JP" altLang="en-US" sz="2800" smtClean="0">
                <a:latin typeface="Century Schoolbook" pitchFamily="18" charset="0"/>
              </a:rPr>
              <a:t>とする．</a:t>
            </a:r>
            <a:endParaRPr lang="en-US" altLang="ja-JP" sz="2800" smtClean="0">
              <a:latin typeface="Century Schoolbook" pitchFamily="18" charset="0"/>
            </a:endParaRPr>
          </a:p>
          <a:p>
            <a:pPr eaLnBrk="1" hangingPunct="1"/>
            <a:r>
              <a:rPr lang="en-US" altLang="ja-JP" sz="2800" smtClean="0">
                <a:latin typeface="Century Schoolbook" pitchFamily="18" charset="0"/>
              </a:rPr>
              <a:t> 2</a:t>
            </a:r>
            <a:r>
              <a:rPr lang="ja-JP" altLang="en-US" sz="2800" smtClean="0">
                <a:latin typeface="Century Schoolbook" pitchFamily="18" charset="0"/>
              </a:rPr>
              <a:t>個の</a:t>
            </a:r>
            <a:r>
              <a:rPr lang="en-US" altLang="ja-JP" sz="2800" smtClean="0">
                <a:latin typeface="Century Schoolbook" pitchFamily="18" charset="0"/>
              </a:rPr>
              <a:t>2</a:t>
            </a:r>
            <a:r>
              <a:rPr lang="ja-JP" altLang="en-US" sz="2800" smtClean="0">
                <a:latin typeface="Century Schoolbook" pitchFamily="18" charset="0"/>
              </a:rPr>
              <a:t>次元配列　</a:t>
            </a:r>
            <a:r>
              <a:rPr lang="en-US" altLang="ja-JP" sz="2800" smtClean="0">
                <a:latin typeface="Century Schoolbook" pitchFamily="18" charset="0"/>
              </a:rPr>
              <a:t>c[i][j] </a:t>
            </a:r>
            <a:r>
              <a:rPr lang="ja-JP" altLang="en-US" sz="2800" smtClean="0">
                <a:latin typeface="Century Schoolbook" pitchFamily="18" charset="0"/>
              </a:rPr>
              <a:t>と </a:t>
            </a:r>
            <a:r>
              <a:rPr lang="en-US" altLang="ja-JP" sz="2800" smtClean="0">
                <a:latin typeface="Century Schoolbook" pitchFamily="18" charset="0"/>
              </a:rPr>
              <a:t>d[i][j] </a:t>
            </a:r>
            <a:r>
              <a:rPr lang="ja-JP" altLang="en-US" sz="2800" smtClean="0">
                <a:latin typeface="Century Schoolbook" pitchFamily="18" charset="0"/>
              </a:rPr>
              <a:t>を用意する．</a:t>
            </a:r>
            <a:endParaRPr lang="en-US" altLang="ja-JP" sz="2800" smtClean="0">
              <a:latin typeface="Century Schoolbook" pitchFamily="18" charset="0"/>
            </a:endParaRPr>
          </a:p>
          <a:p>
            <a:pPr lvl="1" eaLnBrk="1" hangingPunct="1"/>
            <a:r>
              <a:rPr lang="en-US" altLang="ja-JP" sz="2400" smtClean="0">
                <a:latin typeface="Century Schoolbook" pitchFamily="18" charset="0"/>
              </a:rPr>
              <a:t> c[i][j]= </a:t>
            </a:r>
            <a:r>
              <a:rPr lang="ja-JP" altLang="en-US" sz="2400" smtClean="0">
                <a:latin typeface="Century Schoolbook" pitchFamily="18" charset="0"/>
              </a:rPr>
              <a:t>頂点</a:t>
            </a:r>
            <a:r>
              <a:rPr lang="en-US" altLang="ja-JP" sz="2400" smtClean="0">
                <a:latin typeface="Century Schoolbook" pitchFamily="18" charset="0"/>
              </a:rPr>
              <a:t>vi</a:t>
            </a:r>
            <a:r>
              <a:rPr lang="ja-JP" altLang="en-US" sz="2400" smtClean="0">
                <a:latin typeface="Century Schoolbook" pitchFamily="18" charset="0"/>
              </a:rPr>
              <a:t>と頂点</a:t>
            </a:r>
            <a:r>
              <a:rPr lang="en-US" altLang="ja-JP" sz="2400" smtClean="0">
                <a:latin typeface="Century Schoolbook" pitchFamily="18" charset="0"/>
              </a:rPr>
              <a:t>vj</a:t>
            </a:r>
            <a:r>
              <a:rPr lang="ja-JP" altLang="en-US" sz="2400" smtClean="0">
                <a:latin typeface="Century Schoolbook" pitchFamily="18" charset="0"/>
              </a:rPr>
              <a:t>を結ぶ枝の距離</a:t>
            </a:r>
            <a:endParaRPr lang="en-US" altLang="ja-JP" sz="2400" smtClean="0">
              <a:latin typeface="Century Schoolbook" pitchFamily="18" charset="0"/>
            </a:endParaRPr>
          </a:p>
          <a:p>
            <a:pPr lvl="1" eaLnBrk="1" hangingPunct="1"/>
            <a:r>
              <a:rPr lang="ja-JP" altLang="en-US" sz="2400" smtClean="0">
                <a:latin typeface="Century Schoolbook" pitchFamily="18" charset="0"/>
              </a:rPr>
              <a:t>　　　　　枝が無い場合には</a:t>
            </a:r>
            <a:r>
              <a:rPr lang="en-US" altLang="ja-JP" sz="2400" smtClean="0">
                <a:latin typeface="Century Schoolbook" pitchFamily="18" charset="0"/>
              </a:rPr>
              <a:t>, </a:t>
            </a:r>
            <a:r>
              <a:rPr lang="ja-JP" altLang="en-US" sz="2400" smtClean="0">
                <a:latin typeface="Century Schoolbook" pitchFamily="18" charset="0"/>
              </a:rPr>
              <a:t>無限大（∞）</a:t>
            </a:r>
            <a:endParaRPr lang="en-US" altLang="ja-JP" sz="2400" smtClean="0">
              <a:latin typeface="Century Schoolbook" pitchFamily="18" charset="0"/>
            </a:endParaRPr>
          </a:p>
          <a:p>
            <a:pPr lvl="1" eaLnBrk="1" hangingPunct="1"/>
            <a:r>
              <a:rPr lang="ja-JP" altLang="en-US" sz="2400" smtClean="0">
                <a:latin typeface="Century Schoolbook" pitchFamily="18" charset="0"/>
              </a:rPr>
              <a:t>　　　　　</a:t>
            </a:r>
            <a:r>
              <a:rPr lang="en-US" altLang="ja-JP" sz="2400" smtClean="0">
                <a:latin typeface="Century Schoolbook" pitchFamily="18" charset="0"/>
              </a:rPr>
              <a:t>c[i][i]</a:t>
            </a:r>
            <a:r>
              <a:rPr lang="ja-JP" altLang="en-US" sz="2400" smtClean="0">
                <a:latin typeface="Century Schoolbook" pitchFamily="18" charset="0"/>
              </a:rPr>
              <a:t>はゼロ</a:t>
            </a:r>
            <a:endParaRPr lang="en-US" altLang="ja-JP" sz="2400" smtClean="0">
              <a:latin typeface="Century Schoolbook" pitchFamily="18" charset="0"/>
            </a:endParaRPr>
          </a:p>
          <a:p>
            <a:pPr eaLnBrk="1" hangingPunct="1"/>
            <a:r>
              <a:rPr lang="en-US" altLang="ja-JP" sz="2800" smtClean="0">
                <a:latin typeface="Century Schoolbook" pitchFamily="18" charset="0"/>
              </a:rPr>
              <a:t> for k=1 to n do begin</a:t>
            </a:r>
          </a:p>
          <a:p>
            <a:pPr lvl="1" eaLnBrk="1" hangingPunct="1"/>
            <a:r>
              <a:rPr lang="en-US" altLang="ja-JP" sz="2400" smtClean="0">
                <a:latin typeface="Century Schoolbook" pitchFamily="18" charset="0"/>
              </a:rPr>
              <a:t> for i=1 to n do   for j=1 to n do</a:t>
            </a:r>
          </a:p>
          <a:p>
            <a:pPr lvl="1" eaLnBrk="1" hangingPunct="1"/>
            <a:r>
              <a:rPr lang="en-US" altLang="ja-JP" sz="2400" smtClean="0">
                <a:latin typeface="Century Schoolbook" pitchFamily="18" charset="0"/>
              </a:rPr>
              <a:t>               d[i][j]=min( c[i][j], c[i][k]+c[k][j] )</a:t>
            </a:r>
          </a:p>
          <a:p>
            <a:pPr lvl="1" eaLnBrk="1" hangingPunct="1"/>
            <a:r>
              <a:rPr lang="en-US" altLang="ja-JP" sz="2400" smtClean="0">
                <a:latin typeface="Century Schoolbook" pitchFamily="18" charset="0"/>
              </a:rPr>
              <a:t> for i=1 to n do  for j=1 to n do  c[i][j]=d[i][j]</a:t>
            </a:r>
          </a:p>
          <a:p>
            <a:pPr lvl="1" eaLnBrk="1" hangingPunct="1"/>
            <a:r>
              <a:rPr lang="en-US" altLang="ja-JP" sz="2400" smtClean="0">
                <a:latin typeface="Century Schoolbook" pitchFamily="18" charset="0"/>
              </a:rPr>
              <a:t>End   </a:t>
            </a:r>
            <a:r>
              <a:rPr lang="en-US" altLang="ja-JP" sz="2000" smtClean="0">
                <a:latin typeface="Century Schoolbook" pitchFamily="18" charset="0"/>
              </a:rPr>
              <a:t>(*  c </a:t>
            </a:r>
            <a:r>
              <a:rPr lang="ja-JP" altLang="en-US" sz="2000" smtClean="0">
                <a:latin typeface="Century Schoolbook" pitchFamily="18" charset="0"/>
              </a:rPr>
              <a:t>と </a:t>
            </a:r>
            <a:r>
              <a:rPr lang="en-US" altLang="ja-JP" sz="2000" smtClean="0">
                <a:latin typeface="Century Schoolbook" pitchFamily="18" charset="0"/>
              </a:rPr>
              <a:t>d </a:t>
            </a:r>
            <a:r>
              <a:rPr lang="ja-JP" altLang="en-US" sz="2000" smtClean="0">
                <a:latin typeface="Century Schoolbook" pitchFamily="18" charset="0"/>
              </a:rPr>
              <a:t>は同じ配列を用いて一行上を削除可能　</a:t>
            </a:r>
            <a:r>
              <a:rPr lang="en-US" altLang="ja-JP" sz="2000" smtClean="0">
                <a:latin typeface="Century Schoolbook" pitchFamily="18" charset="0"/>
              </a:rPr>
              <a:t>*)</a:t>
            </a:r>
            <a:endParaRPr lang="en-US" altLang="ja-JP" sz="2400" smtClean="0">
              <a:latin typeface="Century Schoolbook" pitchFamily="18" charset="0"/>
            </a:endParaRPr>
          </a:p>
        </p:txBody>
      </p:sp>
      <p:graphicFrame>
        <p:nvGraphicFramePr>
          <p:cNvPr id="2050" name="Object 1"/>
          <p:cNvGraphicFramePr>
            <a:graphicFrameLocks noChangeAspect="1"/>
          </p:cNvGraphicFramePr>
          <p:nvPr/>
        </p:nvGraphicFramePr>
        <p:xfrm>
          <a:off x="4114800" y="3321050"/>
          <a:ext cx="914400" cy="215900"/>
        </p:xfrm>
        <a:graphic>
          <a:graphicData uri="http://schemas.openxmlformats.org/presentationml/2006/ole">
            <mc:AlternateContent xmlns:mc="http://schemas.openxmlformats.org/markup-compatibility/2006">
              <mc:Choice xmlns:v="urn:schemas-microsoft-com:vml" Requires="v">
                <p:oleObj spid="_x0000_s2054" name="数式" r:id="rId4" imgW="914400" imgH="215640" progId="Equation.3">
                  <p:embed/>
                </p:oleObj>
              </mc:Choice>
              <mc:Fallback>
                <p:oleObj name="数式" r:id="rId4" imgW="914400" imgH="2156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14800" y="3321050"/>
                        <a:ext cx="9144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3526583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ja-JP" altLang="en-US" smtClean="0"/>
              <a:t>最短経路探索</a:t>
            </a:r>
          </a:p>
        </p:txBody>
      </p:sp>
      <p:sp>
        <p:nvSpPr>
          <p:cNvPr id="8195" name="コンテンツ プレースホルダ 2"/>
          <p:cNvSpPr>
            <a:spLocks noGrp="1"/>
          </p:cNvSpPr>
          <p:nvPr>
            <p:ph idx="1"/>
          </p:nvPr>
        </p:nvSpPr>
        <p:spPr/>
        <p:txBody>
          <a:bodyPr/>
          <a:lstStyle/>
          <a:p>
            <a:pPr eaLnBrk="1" hangingPunct="1"/>
            <a:r>
              <a:rPr lang="ja-JP" altLang="en-US" smtClean="0"/>
              <a:t>出発地の駅から，目的地の駅まで移動する．</a:t>
            </a:r>
            <a:endParaRPr lang="en-US" altLang="ja-JP" smtClean="0"/>
          </a:p>
          <a:p>
            <a:pPr lvl="1" eaLnBrk="1" hangingPunct="1"/>
            <a:r>
              <a:rPr lang="ja-JP" altLang="en-US" smtClean="0"/>
              <a:t>所要時間が一番短い経路</a:t>
            </a:r>
            <a:endParaRPr lang="en-US" altLang="ja-JP" smtClean="0"/>
          </a:p>
          <a:p>
            <a:pPr lvl="1" eaLnBrk="1" hangingPunct="1"/>
            <a:r>
              <a:rPr lang="ja-JP" altLang="en-US" smtClean="0"/>
              <a:t>料金が一番安い経路</a:t>
            </a:r>
            <a:endParaRPr lang="en-US" altLang="ja-JP" smtClean="0"/>
          </a:p>
          <a:p>
            <a:pPr lvl="1" eaLnBrk="1" hangingPunct="1"/>
            <a:endParaRPr lang="en-US" altLang="ja-JP" smtClean="0"/>
          </a:p>
          <a:p>
            <a:pPr eaLnBrk="1" hangingPunct="1"/>
            <a:r>
              <a:rPr lang="ja-JP" altLang="en-US" smtClean="0"/>
              <a:t>自動車で目的地まで移動する．</a:t>
            </a:r>
            <a:endParaRPr lang="en-US" altLang="ja-JP" smtClean="0"/>
          </a:p>
          <a:p>
            <a:pPr lvl="1" eaLnBrk="1" hangingPunct="1"/>
            <a:r>
              <a:rPr lang="ja-JP" altLang="en-US" smtClean="0"/>
              <a:t>距離が一番短い経路</a:t>
            </a:r>
            <a:endParaRPr lang="en-US" altLang="ja-JP" smtClean="0"/>
          </a:p>
          <a:p>
            <a:pPr lvl="1" eaLnBrk="1" hangingPunct="1"/>
            <a:r>
              <a:rPr lang="ja-JP" altLang="en-US" smtClean="0"/>
              <a:t>所要時間が一番短い経路</a:t>
            </a:r>
            <a:endParaRPr lang="en-US" altLang="ja-JP" smtClean="0"/>
          </a:p>
          <a:p>
            <a:pPr lvl="1" eaLnBrk="1" hangingPunct="1"/>
            <a:r>
              <a:rPr lang="ja-JP" altLang="en-US" smtClean="0"/>
              <a:t>高速料金などの料金が一番安い経路</a:t>
            </a:r>
            <a:endParaRPr lang="en-US" altLang="ja-JP" smtClean="0"/>
          </a:p>
          <a:p>
            <a:pPr lvl="1" eaLnBrk="1" hangingPunct="1"/>
            <a:endParaRPr lang="en-US" altLang="ja-JP" smtClean="0"/>
          </a:p>
        </p:txBody>
      </p:sp>
    </p:spTree>
    <p:extLst>
      <p:ext uri="{BB962C8B-B14F-4D97-AF65-F5344CB8AC3E}">
        <p14:creationId xmlns:p14="http://schemas.microsoft.com/office/powerpoint/2010/main" val="3305406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タイトル 1"/>
          <p:cNvSpPr>
            <a:spLocks noGrp="1"/>
          </p:cNvSpPr>
          <p:nvPr>
            <p:ph type="title"/>
          </p:nvPr>
        </p:nvSpPr>
        <p:spPr/>
        <p:txBody>
          <a:bodyPr/>
          <a:lstStyle/>
          <a:p>
            <a:pPr eaLnBrk="1" hangingPunct="1"/>
            <a:r>
              <a:rPr lang="en-US" altLang="ja-JP" smtClean="0"/>
              <a:t>2</a:t>
            </a:r>
            <a:r>
              <a:rPr lang="ja-JP" altLang="en-US" smtClean="0"/>
              <a:t>番目に短い最短経路</a:t>
            </a:r>
          </a:p>
        </p:txBody>
      </p:sp>
      <p:sp>
        <p:nvSpPr>
          <p:cNvPr id="3" name="コンテンツ プレースホルダ 2"/>
          <p:cNvSpPr>
            <a:spLocks noGrp="1"/>
          </p:cNvSpPr>
          <p:nvPr>
            <p:ph idx="1"/>
          </p:nvPr>
        </p:nvSpPr>
        <p:spPr/>
        <p:txBody>
          <a:bodyPr rtlCol="0">
            <a:normAutofit fontScale="92500" lnSpcReduction="20000"/>
          </a:bodyPr>
          <a:lstStyle/>
          <a:p>
            <a:pPr eaLnBrk="1" fontAlgn="auto" hangingPunct="1">
              <a:spcAft>
                <a:spcPts val="0"/>
              </a:spcAft>
              <a:defRPr/>
            </a:pPr>
            <a:r>
              <a:rPr lang="ja-JP" altLang="en-US" dirty="0" smtClean="0"/>
              <a:t>乗り換え案内など，最短経路だけでなく，</a:t>
            </a:r>
            <a:r>
              <a:rPr lang="en-US" altLang="ja-JP" dirty="0" smtClean="0"/>
              <a:t>2</a:t>
            </a:r>
            <a:r>
              <a:rPr lang="ja-JP" altLang="en-US" dirty="0" smtClean="0"/>
              <a:t>番目，</a:t>
            </a:r>
            <a:r>
              <a:rPr lang="en-US" altLang="ja-JP" dirty="0" smtClean="0"/>
              <a:t>3</a:t>
            </a:r>
            <a:r>
              <a:rPr lang="ja-JP" altLang="en-US" dirty="0" smtClean="0"/>
              <a:t>番目に短い経路に興味がある場合もある．</a:t>
            </a:r>
            <a:endParaRPr lang="en-US" altLang="ja-JP" dirty="0" smtClean="0"/>
          </a:p>
          <a:p>
            <a:pPr lvl="1" eaLnBrk="1" fontAlgn="auto" hangingPunct="1">
              <a:spcAft>
                <a:spcPts val="0"/>
              </a:spcAft>
              <a:defRPr/>
            </a:pPr>
            <a:r>
              <a:rPr lang="ja-JP" altLang="en-US" dirty="0" smtClean="0"/>
              <a:t>探索経路の条件：</a:t>
            </a:r>
            <a:r>
              <a:rPr lang="en-US" altLang="ja-JP" dirty="0" smtClean="0"/>
              <a:t>simple </a:t>
            </a:r>
            <a:r>
              <a:rPr lang="ja-JP" altLang="en-US" dirty="0" smtClean="0"/>
              <a:t>な経路（パス）</a:t>
            </a:r>
            <a:endParaRPr lang="en-US" altLang="ja-JP" dirty="0" smtClean="0"/>
          </a:p>
          <a:p>
            <a:pPr lvl="2" eaLnBrk="1" fontAlgn="auto" hangingPunct="1">
              <a:spcAft>
                <a:spcPts val="0"/>
              </a:spcAft>
              <a:defRPr/>
            </a:pPr>
            <a:r>
              <a:rPr lang="en-US" altLang="ja-JP" dirty="0" smtClean="0"/>
              <a:t>Simple</a:t>
            </a:r>
            <a:r>
              <a:rPr lang="ja-JP" altLang="en-US" dirty="0" smtClean="0"/>
              <a:t>でない経路の例：同じ頂点を</a:t>
            </a:r>
            <a:r>
              <a:rPr lang="en-US" altLang="ja-JP" dirty="0" smtClean="0"/>
              <a:t>2</a:t>
            </a:r>
            <a:r>
              <a:rPr lang="ja-JP" altLang="en-US" dirty="0" smtClean="0"/>
              <a:t>度通るもの</a:t>
            </a:r>
            <a:endParaRPr lang="en-US" altLang="ja-JP" dirty="0" smtClean="0"/>
          </a:p>
          <a:p>
            <a:pPr eaLnBrk="1" fontAlgn="auto" hangingPunct="1">
              <a:spcAft>
                <a:spcPts val="0"/>
              </a:spcAft>
              <a:defRPr/>
            </a:pPr>
            <a:r>
              <a:rPr lang="ja-JP" altLang="en-US" dirty="0" smtClean="0"/>
              <a:t>考え方：最短経路を構成する枝が</a:t>
            </a:r>
            <a:r>
              <a:rPr lang="en-US" altLang="ja-JP" dirty="0" smtClean="0"/>
              <a:t>p</a:t>
            </a:r>
            <a:r>
              <a:rPr lang="ja-JP" altLang="en-US" dirty="0" smtClean="0"/>
              <a:t>本あるとする．</a:t>
            </a:r>
            <a:endParaRPr lang="en-US" altLang="ja-JP" dirty="0" smtClean="0"/>
          </a:p>
          <a:p>
            <a:pPr lvl="1" eaLnBrk="1" fontAlgn="auto" hangingPunct="1">
              <a:spcAft>
                <a:spcPts val="0"/>
              </a:spcAft>
              <a:defRPr/>
            </a:pPr>
            <a:r>
              <a:rPr lang="ja-JP" altLang="en-US" dirty="0" smtClean="0"/>
              <a:t>その </a:t>
            </a:r>
            <a:r>
              <a:rPr lang="en-US" altLang="ja-JP" dirty="0" smtClean="0"/>
              <a:t>p</a:t>
            </a:r>
            <a:r>
              <a:rPr lang="ja-JP" altLang="en-US" dirty="0" smtClean="0"/>
              <a:t>本の枝のそれぞれ</a:t>
            </a:r>
            <a:r>
              <a:rPr lang="en-US" altLang="ja-JP" dirty="0" smtClean="0"/>
              <a:t>1</a:t>
            </a:r>
            <a:r>
              <a:rPr lang="ja-JP" altLang="en-US" dirty="0" smtClean="0"/>
              <a:t>本だけを除いたグラフにおける最短経路を調べる</a:t>
            </a:r>
            <a:endParaRPr lang="en-US" altLang="ja-JP" dirty="0" smtClean="0"/>
          </a:p>
          <a:p>
            <a:pPr lvl="1" eaLnBrk="1" fontAlgn="auto" hangingPunct="1">
              <a:spcAft>
                <a:spcPts val="0"/>
              </a:spcAft>
              <a:defRPr/>
            </a:pPr>
            <a:r>
              <a:rPr lang="ja-JP" altLang="en-US" dirty="0" smtClean="0"/>
              <a:t>その </a:t>
            </a:r>
            <a:r>
              <a:rPr lang="en-US" altLang="ja-JP" dirty="0" smtClean="0"/>
              <a:t>p</a:t>
            </a:r>
            <a:r>
              <a:rPr lang="ja-JP" altLang="en-US" dirty="0" smtClean="0"/>
              <a:t>個の最短経路のうち，経路長が最短のものが元のグラフでの</a:t>
            </a:r>
            <a:r>
              <a:rPr lang="en-US" altLang="ja-JP" dirty="0" smtClean="0"/>
              <a:t>2</a:t>
            </a:r>
            <a:r>
              <a:rPr lang="ja-JP" altLang="en-US" dirty="0" smtClean="0"/>
              <a:t>番目に短い経路</a:t>
            </a:r>
            <a:endParaRPr lang="en-US" altLang="ja-JP" dirty="0" smtClean="0"/>
          </a:p>
          <a:p>
            <a:pPr lvl="1" eaLnBrk="1" fontAlgn="auto" hangingPunct="1">
              <a:spcAft>
                <a:spcPts val="0"/>
              </a:spcAft>
              <a:defRPr/>
            </a:pPr>
            <a:r>
              <a:rPr lang="ja-JP" altLang="en-US" dirty="0" smtClean="0"/>
              <a:t>これを「頂点数</a:t>
            </a:r>
            <a:r>
              <a:rPr lang="en-US" altLang="ja-JP" dirty="0" smtClean="0"/>
              <a:t>-1</a:t>
            </a:r>
            <a:r>
              <a:rPr lang="ja-JP" altLang="en-US" dirty="0" smtClean="0"/>
              <a:t>」本まで繰り返す．</a:t>
            </a:r>
            <a:endParaRPr lang="en-US" altLang="ja-JP" dirty="0" smtClean="0"/>
          </a:p>
          <a:p>
            <a:pPr lvl="2" eaLnBrk="1" fontAlgn="auto" hangingPunct="1">
              <a:spcAft>
                <a:spcPts val="0"/>
              </a:spcAft>
              <a:buFont typeface="Arial" pitchFamily="34" charset="0"/>
              <a:buChar char="–"/>
              <a:defRPr/>
            </a:pPr>
            <a:r>
              <a:rPr lang="ja-JP" altLang="en-US" dirty="0" smtClean="0"/>
              <a:t>実は，元のグラフを二つ用意して適宜それらを接続すると，</a:t>
            </a:r>
            <a:r>
              <a:rPr lang="en-US" altLang="ja-JP" dirty="0" smtClean="0"/>
              <a:t>1</a:t>
            </a:r>
            <a:r>
              <a:rPr lang="ja-JP" altLang="en-US" dirty="0" smtClean="0"/>
              <a:t>回ダイクストラ法を用いて計算するだけで済む</a:t>
            </a:r>
            <a:endParaRPr lang="ja-JP" altLang="en-US" dirty="0"/>
          </a:p>
        </p:txBody>
      </p:sp>
    </p:spTree>
    <p:extLst>
      <p:ext uri="{BB962C8B-B14F-4D97-AF65-F5344CB8AC3E}">
        <p14:creationId xmlns:p14="http://schemas.microsoft.com/office/powerpoint/2010/main" val="4041965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直線コネクタ 16"/>
          <p:cNvCxnSpPr/>
          <p:nvPr/>
        </p:nvCxnSpPr>
        <p:spPr>
          <a:xfrm>
            <a:off x="3132138" y="2420938"/>
            <a:ext cx="3455987" cy="2447925"/>
          </a:xfrm>
          <a:prstGeom prst="line">
            <a:avLst/>
          </a:prstGeom>
          <a:ln w="889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23" idx="6"/>
          </p:cNvCxnSpPr>
          <p:nvPr/>
        </p:nvCxnSpPr>
        <p:spPr>
          <a:xfrm>
            <a:off x="2411413" y="4329113"/>
            <a:ext cx="4608512" cy="36512"/>
          </a:xfrm>
          <a:prstGeom prst="line">
            <a:avLst/>
          </a:prstGeom>
          <a:ln w="88900">
            <a:solidFill>
              <a:srgbClr val="FFFF00"/>
            </a:solidFill>
          </a:ln>
        </p:spPr>
        <p:style>
          <a:lnRef idx="1">
            <a:schemeClr val="accent1"/>
          </a:lnRef>
          <a:fillRef idx="0">
            <a:schemeClr val="accent1"/>
          </a:fillRef>
          <a:effectRef idx="0">
            <a:schemeClr val="accent1"/>
          </a:effectRef>
          <a:fontRef idx="minor">
            <a:schemeClr val="tx1"/>
          </a:fontRef>
        </p:style>
      </p:cxnSp>
      <p:sp>
        <p:nvSpPr>
          <p:cNvPr id="9220" name="タイトル 6"/>
          <p:cNvSpPr>
            <a:spLocks noGrp="1"/>
          </p:cNvSpPr>
          <p:nvPr>
            <p:ph type="title"/>
          </p:nvPr>
        </p:nvSpPr>
        <p:spPr/>
        <p:txBody>
          <a:bodyPr/>
          <a:lstStyle/>
          <a:p>
            <a:pPr eaLnBrk="1" hangingPunct="1"/>
            <a:r>
              <a:rPr lang="ja-JP" altLang="en-US" smtClean="0"/>
              <a:t>最短経路探索</a:t>
            </a:r>
          </a:p>
        </p:txBody>
      </p:sp>
      <p:sp>
        <p:nvSpPr>
          <p:cNvPr id="11" name="円/楕円 10"/>
          <p:cNvSpPr/>
          <p:nvPr/>
        </p:nvSpPr>
        <p:spPr>
          <a:xfrm>
            <a:off x="2195513" y="1916113"/>
            <a:ext cx="4897437" cy="3960812"/>
          </a:xfrm>
          <a:prstGeom prst="ellipse">
            <a:avLst/>
          </a:prstGeom>
          <a:noFill/>
          <a:ln w="889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2" name="円/楕円 11"/>
          <p:cNvSpPr/>
          <p:nvPr/>
        </p:nvSpPr>
        <p:spPr>
          <a:xfrm>
            <a:off x="2771775" y="2133600"/>
            <a:ext cx="576263" cy="5746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226" name="テキスト ボックス 12"/>
          <p:cNvSpPr txBox="1">
            <a:spLocks noChangeArrowheads="1"/>
          </p:cNvSpPr>
          <p:nvPr/>
        </p:nvSpPr>
        <p:spPr bwMode="auto">
          <a:xfrm>
            <a:off x="1187450" y="1844675"/>
            <a:ext cx="145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b="1">
                <a:latin typeface="Calibri" pitchFamily="34" charset="0"/>
              </a:rPr>
              <a:t>出発地：池袋</a:t>
            </a:r>
          </a:p>
        </p:txBody>
      </p:sp>
      <p:sp>
        <p:nvSpPr>
          <p:cNvPr id="14" name="円/楕円 13"/>
          <p:cNvSpPr/>
          <p:nvPr/>
        </p:nvSpPr>
        <p:spPr>
          <a:xfrm>
            <a:off x="6372225" y="4652963"/>
            <a:ext cx="576263"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228" name="テキスト ボックス 14"/>
          <p:cNvSpPr txBox="1">
            <a:spLocks noChangeArrowheads="1"/>
          </p:cNvSpPr>
          <p:nvPr/>
        </p:nvSpPr>
        <p:spPr bwMode="auto">
          <a:xfrm>
            <a:off x="6732588" y="5157788"/>
            <a:ext cx="145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b="1">
                <a:latin typeface="Calibri" pitchFamily="34" charset="0"/>
              </a:rPr>
              <a:t>目的地：東京</a:t>
            </a:r>
            <a:endParaRPr lang="en-US" altLang="ja-JP" b="1">
              <a:latin typeface="Calibri" pitchFamily="34" charset="0"/>
            </a:endParaRPr>
          </a:p>
        </p:txBody>
      </p:sp>
      <p:sp>
        <p:nvSpPr>
          <p:cNvPr id="23" name="円/楕円 22"/>
          <p:cNvSpPr/>
          <p:nvPr/>
        </p:nvSpPr>
        <p:spPr>
          <a:xfrm>
            <a:off x="2051050" y="4149725"/>
            <a:ext cx="360363" cy="3587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7" name="円/楕円 26"/>
          <p:cNvSpPr/>
          <p:nvPr/>
        </p:nvSpPr>
        <p:spPr>
          <a:xfrm>
            <a:off x="6804025" y="4149725"/>
            <a:ext cx="360363" cy="3587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231" name="テキスト ボックス 28"/>
          <p:cNvSpPr txBox="1">
            <a:spLocks noChangeArrowheads="1"/>
          </p:cNvSpPr>
          <p:nvPr/>
        </p:nvSpPr>
        <p:spPr bwMode="auto">
          <a:xfrm>
            <a:off x="1042988" y="4365625"/>
            <a:ext cx="6477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新宿</a:t>
            </a:r>
          </a:p>
        </p:txBody>
      </p:sp>
      <p:sp>
        <p:nvSpPr>
          <p:cNvPr id="9232" name="テキスト ボックス 29"/>
          <p:cNvSpPr txBox="1">
            <a:spLocks noChangeArrowheads="1"/>
          </p:cNvSpPr>
          <p:nvPr/>
        </p:nvSpPr>
        <p:spPr bwMode="auto">
          <a:xfrm>
            <a:off x="7380288" y="4292600"/>
            <a:ext cx="8778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秋葉原</a:t>
            </a:r>
          </a:p>
        </p:txBody>
      </p:sp>
      <p:sp>
        <p:nvSpPr>
          <p:cNvPr id="9233" name="テキスト ボックス 30"/>
          <p:cNvSpPr txBox="1">
            <a:spLocks noChangeArrowheads="1"/>
          </p:cNvSpPr>
          <p:nvPr/>
        </p:nvSpPr>
        <p:spPr bwMode="auto">
          <a:xfrm>
            <a:off x="5292725" y="3573463"/>
            <a:ext cx="10398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御茶ノ水</a:t>
            </a:r>
          </a:p>
        </p:txBody>
      </p:sp>
      <p:sp>
        <p:nvSpPr>
          <p:cNvPr id="24" name="円/楕円 23"/>
          <p:cNvSpPr/>
          <p:nvPr/>
        </p:nvSpPr>
        <p:spPr>
          <a:xfrm>
            <a:off x="5651500" y="4149725"/>
            <a:ext cx="360363" cy="3587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235" name="テキスト ボックス 18"/>
          <p:cNvSpPr txBox="1">
            <a:spLocks noChangeArrowheads="1"/>
          </p:cNvSpPr>
          <p:nvPr/>
        </p:nvSpPr>
        <p:spPr bwMode="auto">
          <a:xfrm>
            <a:off x="1476375" y="3068638"/>
            <a:ext cx="5318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latin typeface="Calibri" pitchFamily="34" charset="0"/>
              </a:rPr>
              <a:t>6</a:t>
            </a:r>
            <a:r>
              <a:rPr lang="ja-JP" altLang="en-US">
                <a:latin typeface="Calibri" pitchFamily="34" charset="0"/>
              </a:rPr>
              <a:t>分</a:t>
            </a:r>
          </a:p>
        </p:txBody>
      </p:sp>
      <p:sp>
        <p:nvSpPr>
          <p:cNvPr id="9236" name="テキスト ボックス 19"/>
          <p:cNvSpPr txBox="1">
            <a:spLocks noChangeArrowheads="1"/>
          </p:cNvSpPr>
          <p:nvPr/>
        </p:nvSpPr>
        <p:spPr bwMode="auto">
          <a:xfrm>
            <a:off x="5580063" y="1700213"/>
            <a:ext cx="6492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latin typeface="Calibri" pitchFamily="34" charset="0"/>
              </a:rPr>
              <a:t>19</a:t>
            </a:r>
            <a:r>
              <a:rPr lang="ja-JP" altLang="en-US">
                <a:latin typeface="Calibri" pitchFamily="34" charset="0"/>
              </a:rPr>
              <a:t>分</a:t>
            </a:r>
          </a:p>
        </p:txBody>
      </p:sp>
      <p:sp>
        <p:nvSpPr>
          <p:cNvPr id="9237" name="テキスト ボックス 20"/>
          <p:cNvSpPr txBox="1">
            <a:spLocks noChangeArrowheads="1"/>
          </p:cNvSpPr>
          <p:nvPr/>
        </p:nvSpPr>
        <p:spPr bwMode="auto">
          <a:xfrm>
            <a:off x="4572000" y="2997200"/>
            <a:ext cx="6492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latin typeface="Calibri" pitchFamily="34" charset="0"/>
              </a:rPr>
              <a:t>11</a:t>
            </a:r>
            <a:r>
              <a:rPr lang="ja-JP" altLang="en-US">
                <a:latin typeface="Calibri" pitchFamily="34" charset="0"/>
              </a:rPr>
              <a:t>分</a:t>
            </a:r>
          </a:p>
        </p:txBody>
      </p:sp>
      <p:sp>
        <p:nvSpPr>
          <p:cNvPr id="9238" name="テキスト ボックス 21"/>
          <p:cNvSpPr txBox="1">
            <a:spLocks noChangeArrowheads="1"/>
          </p:cNvSpPr>
          <p:nvPr/>
        </p:nvSpPr>
        <p:spPr bwMode="auto">
          <a:xfrm>
            <a:off x="4140200" y="5373688"/>
            <a:ext cx="6492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latin typeface="Calibri" pitchFamily="34" charset="0"/>
              </a:rPr>
              <a:t>29</a:t>
            </a:r>
            <a:r>
              <a:rPr lang="ja-JP" altLang="en-US">
                <a:latin typeface="Calibri" pitchFamily="34" charset="0"/>
              </a:rPr>
              <a:t>分</a:t>
            </a:r>
          </a:p>
        </p:txBody>
      </p:sp>
      <p:sp>
        <p:nvSpPr>
          <p:cNvPr id="9239" name="テキスト ボックス 24"/>
          <p:cNvSpPr txBox="1">
            <a:spLocks noChangeArrowheads="1"/>
          </p:cNvSpPr>
          <p:nvPr/>
        </p:nvSpPr>
        <p:spPr bwMode="auto">
          <a:xfrm>
            <a:off x="3492500" y="3860800"/>
            <a:ext cx="6492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latin typeface="Calibri" pitchFamily="34" charset="0"/>
              </a:rPr>
              <a:t>15</a:t>
            </a:r>
            <a:r>
              <a:rPr lang="ja-JP" altLang="en-US">
                <a:latin typeface="Calibri" pitchFamily="34" charset="0"/>
              </a:rPr>
              <a:t>分</a:t>
            </a:r>
          </a:p>
        </p:txBody>
      </p:sp>
      <p:sp>
        <p:nvSpPr>
          <p:cNvPr id="9240" name="テキスト ボックス 25"/>
          <p:cNvSpPr txBox="1">
            <a:spLocks noChangeArrowheads="1"/>
          </p:cNvSpPr>
          <p:nvPr/>
        </p:nvSpPr>
        <p:spPr bwMode="auto">
          <a:xfrm>
            <a:off x="5651500" y="4652963"/>
            <a:ext cx="533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latin typeface="Calibri" pitchFamily="34" charset="0"/>
              </a:rPr>
              <a:t>5</a:t>
            </a:r>
            <a:r>
              <a:rPr lang="ja-JP" altLang="en-US">
                <a:latin typeface="Calibri" pitchFamily="34" charset="0"/>
              </a:rPr>
              <a:t>分</a:t>
            </a:r>
          </a:p>
        </p:txBody>
      </p:sp>
      <p:sp>
        <p:nvSpPr>
          <p:cNvPr id="9241" name="テキスト ボックス 27"/>
          <p:cNvSpPr txBox="1">
            <a:spLocks noChangeArrowheads="1"/>
          </p:cNvSpPr>
          <p:nvPr/>
        </p:nvSpPr>
        <p:spPr bwMode="auto">
          <a:xfrm>
            <a:off x="6227763" y="3789363"/>
            <a:ext cx="533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latin typeface="Calibri" pitchFamily="34" charset="0"/>
              </a:rPr>
              <a:t>2</a:t>
            </a:r>
            <a:r>
              <a:rPr lang="ja-JP" altLang="en-US">
                <a:latin typeface="Calibri" pitchFamily="34" charset="0"/>
              </a:rPr>
              <a:t>分</a:t>
            </a:r>
          </a:p>
        </p:txBody>
      </p:sp>
      <p:sp>
        <p:nvSpPr>
          <p:cNvPr id="9242" name="テキスト ボックス 31"/>
          <p:cNvSpPr txBox="1">
            <a:spLocks noChangeArrowheads="1"/>
          </p:cNvSpPr>
          <p:nvPr/>
        </p:nvSpPr>
        <p:spPr bwMode="auto">
          <a:xfrm>
            <a:off x="6948488" y="4508500"/>
            <a:ext cx="5318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en-US" altLang="ja-JP">
                <a:latin typeface="Calibri" pitchFamily="34" charset="0"/>
              </a:rPr>
              <a:t>2</a:t>
            </a:r>
            <a:r>
              <a:rPr lang="ja-JP" altLang="en-US">
                <a:latin typeface="Calibri" pitchFamily="34" charset="0"/>
              </a:rPr>
              <a:t>分</a:t>
            </a:r>
          </a:p>
        </p:txBody>
      </p:sp>
    </p:spTree>
    <p:extLst>
      <p:ext uri="{BB962C8B-B14F-4D97-AF65-F5344CB8AC3E}">
        <p14:creationId xmlns:p14="http://schemas.microsoft.com/office/powerpoint/2010/main" val="2065137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pPr eaLnBrk="1" hangingPunct="1"/>
            <a:r>
              <a:rPr lang="ja-JP" altLang="en-US" smtClean="0"/>
              <a:t>グラフ</a:t>
            </a:r>
          </a:p>
        </p:txBody>
      </p:sp>
      <p:sp>
        <p:nvSpPr>
          <p:cNvPr id="10243" name="コンテンツ プレースホルダ 2"/>
          <p:cNvSpPr>
            <a:spLocks noGrp="1"/>
          </p:cNvSpPr>
          <p:nvPr>
            <p:ph idx="1"/>
          </p:nvPr>
        </p:nvSpPr>
        <p:spPr/>
        <p:txBody>
          <a:bodyPr/>
          <a:lstStyle/>
          <a:p>
            <a:pPr eaLnBrk="1" hangingPunct="1"/>
            <a:r>
              <a:rPr lang="ja-JP" altLang="en-US" smtClean="0"/>
              <a:t>グラフは道路網や鉄道網などのネットワークを表すための基本的な構造．</a:t>
            </a:r>
            <a:endParaRPr lang="en-US" altLang="ja-JP" smtClean="0"/>
          </a:p>
          <a:p>
            <a:pPr eaLnBrk="1" hangingPunct="1"/>
            <a:r>
              <a:rPr lang="ja-JP" altLang="en-US" smtClean="0"/>
              <a:t>頂点：　駅，地点，建物などを表す</a:t>
            </a:r>
            <a:r>
              <a:rPr lang="en-US" altLang="ja-JP" smtClean="0"/>
              <a:t>.</a:t>
            </a:r>
          </a:p>
          <a:p>
            <a:pPr eaLnBrk="1" hangingPunct="1"/>
            <a:r>
              <a:rPr lang="ja-JP" altLang="en-US" smtClean="0"/>
              <a:t>枝（辺ともいう）：　鉄道，道路などを表す</a:t>
            </a:r>
            <a:r>
              <a:rPr lang="en-US" altLang="ja-JP" smtClean="0"/>
              <a:t>.</a:t>
            </a:r>
          </a:p>
          <a:p>
            <a:pPr lvl="1" eaLnBrk="1" hangingPunct="1"/>
            <a:r>
              <a:rPr lang="ja-JP" altLang="en-US" smtClean="0"/>
              <a:t>有向枝 </a:t>
            </a:r>
            <a:r>
              <a:rPr lang="en-US" altLang="ja-JP" smtClean="0"/>
              <a:t>(u,v) :  </a:t>
            </a:r>
            <a:r>
              <a:rPr lang="ja-JP" altLang="en-US" smtClean="0"/>
              <a:t>始点</a:t>
            </a:r>
            <a:r>
              <a:rPr lang="en-US" altLang="ja-JP" smtClean="0"/>
              <a:t>u, </a:t>
            </a:r>
            <a:r>
              <a:rPr lang="ja-JP" altLang="en-US" smtClean="0"/>
              <a:t>終点</a:t>
            </a:r>
            <a:r>
              <a:rPr lang="en-US" altLang="ja-JP" smtClean="0"/>
              <a:t>v</a:t>
            </a:r>
          </a:p>
          <a:p>
            <a:pPr lvl="1" eaLnBrk="1" hangingPunct="1"/>
            <a:r>
              <a:rPr lang="ja-JP" altLang="en-US" smtClean="0"/>
              <a:t>無向枝 </a:t>
            </a:r>
            <a:r>
              <a:rPr lang="en-US" altLang="ja-JP" smtClean="0"/>
              <a:t>{u,v} : </a:t>
            </a:r>
            <a:r>
              <a:rPr lang="ja-JP" altLang="en-US" smtClean="0"/>
              <a:t>端点</a:t>
            </a:r>
            <a:r>
              <a:rPr lang="en-US" altLang="ja-JP" smtClean="0"/>
              <a:t>u, </a:t>
            </a:r>
            <a:r>
              <a:rPr lang="ja-JP" altLang="en-US" smtClean="0"/>
              <a:t>端点</a:t>
            </a:r>
            <a:r>
              <a:rPr lang="en-US" altLang="ja-JP" smtClean="0"/>
              <a:t>v</a:t>
            </a:r>
          </a:p>
          <a:p>
            <a:pPr lvl="1" eaLnBrk="1" hangingPunct="1"/>
            <a:r>
              <a:rPr lang="ja-JP" altLang="en-US" smtClean="0"/>
              <a:t>枝の長さ  </a:t>
            </a:r>
            <a:r>
              <a:rPr lang="en-US" altLang="ja-JP" smtClean="0"/>
              <a:t>L(u,v), L{u,v}</a:t>
            </a:r>
          </a:p>
          <a:p>
            <a:pPr lvl="1" eaLnBrk="1" hangingPunct="1"/>
            <a:r>
              <a:rPr lang="ja-JP" altLang="en-US" smtClean="0"/>
              <a:t>枝の重み  </a:t>
            </a:r>
            <a:r>
              <a:rPr lang="en-US" altLang="ja-JP" smtClean="0"/>
              <a:t>w(u,v), w{u,v}</a:t>
            </a:r>
          </a:p>
          <a:p>
            <a:pPr eaLnBrk="1" hangingPunct="1">
              <a:buFont typeface="Arial" pitchFamily="34" charset="0"/>
              <a:buNone/>
            </a:pPr>
            <a:endParaRPr lang="en-US" altLang="ja-JP" smtClean="0"/>
          </a:p>
        </p:txBody>
      </p:sp>
    </p:spTree>
    <p:extLst>
      <p:ext uri="{BB962C8B-B14F-4D97-AF65-F5344CB8AC3E}">
        <p14:creationId xmlns:p14="http://schemas.microsoft.com/office/powerpoint/2010/main" val="138248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線コネクタ 24"/>
          <p:cNvCxnSpPr>
            <a:endCxn id="8" idx="5"/>
          </p:cNvCxnSpPr>
          <p:nvPr/>
        </p:nvCxnSpPr>
        <p:spPr>
          <a:xfrm>
            <a:off x="5148263" y="4041775"/>
            <a:ext cx="2097087" cy="17113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endCxn id="8" idx="5"/>
          </p:cNvCxnSpPr>
          <p:nvPr/>
        </p:nvCxnSpPr>
        <p:spPr>
          <a:xfrm flipH="1">
            <a:off x="7245350" y="2997200"/>
            <a:ext cx="495300" cy="2755900"/>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1268" name="タイトル 1"/>
          <p:cNvSpPr>
            <a:spLocks noGrp="1"/>
          </p:cNvSpPr>
          <p:nvPr>
            <p:ph type="title"/>
          </p:nvPr>
        </p:nvSpPr>
        <p:spPr/>
        <p:txBody>
          <a:bodyPr/>
          <a:lstStyle/>
          <a:p>
            <a:pPr eaLnBrk="1" hangingPunct="1"/>
            <a:r>
              <a:rPr lang="ja-JP" altLang="en-US" smtClean="0"/>
              <a:t>グラフ</a:t>
            </a:r>
          </a:p>
        </p:txBody>
      </p:sp>
      <p:sp>
        <p:nvSpPr>
          <p:cNvPr id="11272" name="テキスト ボックス 11"/>
          <p:cNvSpPr txBox="1">
            <a:spLocks noChangeArrowheads="1"/>
          </p:cNvSpPr>
          <p:nvPr/>
        </p:nvSpPr>
        <p:spPr bwMode="auto">
          <a:xfrm>
            <a:off x="1619250" y="1773238"/>
            <a:ext cx="6461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池袋</a:t>
            </a:r>
          </a:p>
        </p:txBody>
      </p:sp>
      <p:sp>
        <p:nvSpPr>
          <p:cNvPr id="11273" name="テキスト ボックス 12"/>
          <p:cNvSpPr txBox="1">
            <a:spLocks noChangeArrowheads="1"/>
          </p:cNvSpPr>
          <p:nvPr/>
        </p:nvSpPr>
        <p:spPr bwMode="auto">
          <a:xfrm>
            <a:off x="7524750" y="57324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東京</a:t>
            </a:r>
          </a:p>
        </p:txBody>
      </p:sp>
      <p:sp>
        <p:nvSpPr>
          <p:cNvPr id="11274" name="テキスト ボックス 13"/>
          <p:cNvSpPr txBox="1">
            <a:spLocks noChangeArrowheads="1"/>
          </p:cNvSpPr>
          <p:nvPr/>
        </p:nvSpPr>
        <p:spPr bwMode="auto">
          <a:xfrm>
            <a:off x="4787900" y="2852738"/>
            <a:ext cx="1041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御茶ノ水</a:t>
            </a:r>
          </a:p>
        </p:txBody>
      </p:sp>
      <p:sp>
        <p:nvSpPr>
          <p:cNvPr id="11275" name="テキスト ボックス 14"/>
          <p:cNvSpPr txBox="1">
            <a:spLocks noChangeArrowheads="1"/>
          </p:cNvSpPr>
          <p:nvPr/>
        </p:nvSpPr>
        <p:spPr bwMode="auto">
          <a:xfrm>
            <a:off x="7451725" y="2276475"/>
            <a:ext cx="877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秋葉原</a:t>
            </a:r>
          </a:p>
        </p:txBody>
      </p:sp>
      <p:sp>
        <p:nvSpPr>
          <p:cNvPr id="11276" name="テキスト ボックス 15"/>
          <p:cNvSpPr txBox="1">
            <a:spLocks noChangeArrowheads="1"/>
          </p:cNvSpPr>
          <p:nvPr/>
        </p:nvSpPr>
        <p:spPr bwMode="auto">
          <a:xfrm>
            <a:off x="1835150" y="50847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新宿</a:t>
            </a:r>
          </a:p>
        </p:txBody>
      </p:sp>
      <p:cxnSp>
        <p:nvCxnSpPr>
          <p:cNvPr id="18" name="直線コネクタ 17"/>
          <p:cNvCxnSpPr/>
          <p:nvPr/>
        </p:nvCxnSpPr>
        <p:spPr>
          <a:xfrm rot="16200000" flipH="1">
            <a:off x="4733925" y="169863"/>
            <a:ext cx="534988" cy="5180012"/>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84438" y="2492375"/>
            <a:ext cx="2622550" cy="14827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10800000" flipV="1">
            <a:off x="5105400" y="2997200"/>
            <a:ext cx="2419350" cy="915988"/>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9" idx="5"/>
          </p:cNvCxnSpPr>
          <p:nvPr/>
        </p:nvCxnSpPr>
        <p:spPr>
          <a:xfrm rot="5400000" flipH="1" flipV="1">
            <a:off x="3455194" y="2817019"/>
            <a:ext cx="554037" cy="2746375"/>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0800000" flipV="1">
            <a:off x="2268538" y="2492375"/>
            <a:ext cx="142875" cy="1728788"/>
          </a:xfrm>
          <a:prstGeom prst="line">
            <a:avLst/>
          </a:prstGeom>
          <a:ln w="317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16200000" flipH="1">
            <a:off x="3994944" y="2710657"/>
            <a:ext cx="1266825" cy="4719637"/>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1283" name="テキスト ボックス 41"/>
          <p:cNvSpPr txBox="1">
            <a:spLocks noChangeArrowheads="1"/>
          </p:cNvSpPr>
          <p:nvPr/>
        </p:nvSpPr>
        <p:spPr bwMode="auto">
          <a:xfrm>
            <a:off x="1835150" y="3357563"/>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６</a:t>
            </a:r>
          </a:p>
        </p:txBody>
      </p:sp>
      <p:sp>
        <p:nvSpPr>
          <p:cNvPr id="11284" name="テキスト ボックス 42"/>
          <p:cNvSpPr txBox="1">
            <a:spLocks noChangeArrowheads="1"/>
          </p:cNvSpPr>
          <p:nvPr/>
        </p:nvSpPr>
        <p:spPr bwMode="auto">
          <a:xfrm>
            <a:off x="4787900" y="2420938"/>
            <a:ext cx="498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１９</a:t>
            </a:r>
          </a:p>
        </p:txBody>
      </p:sp>
      <p:sp>
        <p:nvSpPr>
          <p:cNvPr id="11285" name="テキスト ボックス 43"/>
          <p:cNvSpPr txBox="1">
            <a:spLocks noChangeArrowheads="1"/>
          </p:cNvSpPr>
          <p:nvPr/>
        </p:nvSpPr>
        <p:spPr bwMode="auto">
          <a:xfrm>
            <a:off x="2843213" y="3068638"/>
            <a:ext cx="500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１１</a:t>
            </a:r>
          </a:p>
        </p:txBody>
      </p:sp>
      <p:sp>
        <p:nvSpPr>
          <p:cNvPr id="11286" name="テキスト ボックス 44"/>
          <p:cNvSpPr txBox="1">
            <a:spLocks noChangeArrowheads="1"/>
          </p:cNvSpPr>
          <p:nvPr/>
        </p:nvSpPr>
        <p:spPr bwMode="auto">
          <a:xfrm>
            <a:off x="6156325" y="4581525"/>
            <a:ext cx="341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５</a:t>
            </a:r>
          </a:p>
        </p:txBody>
      </p:sp>
      <p:sp>
        <p:nvSpPr>
          <p:cNvPr id="11287" name="テキスト ボックス 45"/>
          <p:cNvSpPr txBox="1">
            <a:spLocks noChangeArrowheads="1"/>
          </p:cNvSpPr>
          <p:nvPr/>
        </p:nvSpPr>
        <p:spPr bwMode="auto">
          <a:xfrm>
            <a:off x="6300788" y="3573463"/>
            <a:ext cx="3413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1288" name="テキスト ボックス 46"/>
          <p:cNvSpPr txBox="1">
            <a:spLocks noChangeArrowheads="1"/>
          </p:cNvSpPr>
          <p:nvPr/>
        </p:nvSpPr>
        <p:spPr bwMode="auto">
          <a:xfrm>
            <a:off x="7667625" y="4221163"/>
            <a:ext cx="342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1289" name="テキスト ボックス 47"/>
          <p:cNvSpPr txBox="1">
            <a:spLocks noChangeArrowheads="1"/>
          </p:cNvSpPr>
          <p:nvPr/>
        </p:nvSpPr>
        <p:spPr bwMode="auto">
          <a:xfrm>
            <a:off x="4140200" y="5157788"/>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２９</a:t>
            </a:r>
          </a:p>
        </p:txBody>
      </p:sp>
      <p:sp>
        <p:nvSpPr>
          <p:cNvPr id="11290" name="テキスト ボックス 48"/>
          <p:cNvSpPr txBox="1">
            <a:spLocks noChangeArrowheads="1"/>
          </p:cNvSpPr>
          <p:nvPr/>
        </p:nvSpPr>
        <p:spPr bwMode="auto">
          <a:xfrm>
            <a:off x="3779838" y="4149725"/>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１５</a:t>
            </a:r>
          </a:p>
        </p:txBody>
      </p:sp>
      <p:sp>
        <p:nvSpPr>
          <p:cNvPr id="9" name="円/楕円 8"/>
          <p:cNvSpPr/>
          <p:nvPr/>
        </p:nvSpPr>
        <p:spPr>
          <a:xfrm>
            <a:off x="2051050" y="4221163"/>
            <a:ext cx="360363" cy="287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円/楕円 6"/>
          <p:cNvSpPr/>
          <p:nvPr/>
        </p:nvSpPr>
        <p:spPr>
          <a:xfrm>
            <a:off x="2124075" y="2205038"/>
            <a:ext cx="576263" cy="431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 name="円/楕円 7"/>
          <p:cNvSpPr/>
          <p:nvPr/>
        </p:nvSpPr>
        <p:spPr>
          <a:xfrm>
            <a:off x="6875463" y="5445125"/>
            <a:ext cx="433387" cy="3603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1" name="円/楕円 60"/>
          <p:cNvSpPr/>
          <p:nvPr/>
        </p:nvSpPr>
        <p:spPr>
          <a:xfrm>
            <a:off x="4859338" y="3789363"/>
            <a:ext cx="360362" cy="287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2" name="円/楕円 61"/>
          <p:cNvSpPr/>
          <p:nvPr/>
        </p:nvSpPr>
        <p:spPr>
          <a:xfrm>
            <a:off x="7451725" y="2852738"/>
            <a:ext cx="360363" cy="288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extLst>
      <p:ext uri="{BB962C8B-B14F-4D97-AF65-F5344CB8AC3E}">
        <p14:creationId xmlns:p14="http://schemas.microsoft.com/office/powerpoint/2010/main" val="1056087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pPr eaLnBrk="1" hangingPunct="1"/>
            <a:r>
              <a:rPr lang="ja-JP" altLang="en-US" smtClean="0"/>
              <a:t>単純グラフ</a:t>
            </a:r>
          </a:p>
        </p:txBody>
      </p:sp>
      <p:sp>
        <p:nvSpPr>
          <p:cNvPr id="12291" name="コンテンツ プレースホルダ 2"/>
          <p:cNvSpPr>
            <a:spLocks noGrp="1"/>
          </p:cNvSpPr>
          <p:nvPr>
            <p:ph idx="1"/>
          </p:nvPr>
        </p:nvSpPr>
        <p:spPr/>
        <p:txBody>
          <a:bodyPr/>
          <a:lstStyle/>
          <a:p>
            <a:pPr eaLnBrk="1" hangingPunct="1"/>
            <a:r>
              <a:rPr lang="ja-JP" altLang="en-US" smtClean="0"/>
              <a:t>セルフループ　</a:t>
            </a:r>
            <a:r>
              <a:rPr lang="en-US" altLang="ja-JP" smtClean="0"/>
              <a:t>loop, self loop</a:t>
            </a:r>
          </a:p>
          <a:p>
            <a:pPr lvl="1" eaLnBrk="1" hangingPunct="1">
              <a:buFont typeface="Arial" pitchFamily="34" charset="0"/>
              <a:buChar char="•"/>
            </a:pPr>
            <a:r>
              <a:rPr lang="ja-JP" altLang="en-US" smtClean="0"/>
              <a:t>頂点から出て同じ頂点に戻る枝</a:t>
            </a:r>
            <a:endParaRPr lang="en-US" altLang="ja-JP" smtClean="0"/>
          </a:p>
          <a:p>
            <a:pPr eaLnBrk="1" hangingPunct="1"/>
            <a:r>
              <a:rPr lang="ja-JP" altLang="en-US" smtClean="0"/>
              <a:t>平行枝 </a:t>
            </a:r>
            <a:r>
              <a:rPr lang="en-US" altLang="ja-JP" smtClean="0"/>
              <a:t>parallel edge</a:t>
            </a:r>
          </a:p>
          <a:p>
            <a:pPr lvl="1" eaLnBrk="1" hangingPunct="1">
              <a:buFont typeface="Arial" pitchFamily="34" charset="0"/>
              <a:buChar char="•"/>
            </a:pPr>
            <a:r>
              <a:rPr lang="ja-JP" altLang="en-US" smtClean="0"/>
              <a:t>同じ頂点を結ぶ枝</a:t>
            </a:r>
            <a:endParaRPr lang="en-US" altLang="ja-JP" smtClean="0"/>
          </a:p>
          <a:p>
            <a:pPr lvl="2" eaLnBrk="1" hangingPunct="1"/>
            <a:r>
              <a:rPr lang="ja-JP" altLang="en-US" smtClean="0"/>
              <a:t>有向なら向きも同じ</a:t>
            </a:r>
            <a:endParaRPr lang="en-US" altLang="ja-JP" smtClean="0"/>
          </a:p>
          <a:p>
            <a:pPr eaLnBrk="1" hangingPunct="1"/>
            <a:r>
              <a:rPr lang="ja-JP" altLang="en-US" smtClean="0"/>
              <a:t>グラフが単純</a:t>
            </a:r>
            <a:endParaRPr lang="en-US" altLang="ja-JP" smtClean="0"/>
          </a:p>
          <a:p>
            <a:pPr lvl="1" eaLnBrk="1" hangingPunct="1"/>
            <a:r>
              <a:rPr lang="ja-JP" altLang="en-US" smtClean="0"/>
              <a:t>セルフループも平行枝も無いグラフのこと</a:t>
            </a:r>
            <a:endParaRPr lang="en-US" altLang="ja-JP" smtClean="0"/>
          </a:p>
          <a:p>
            <a:pPr eaLnBrk="1" hangingPunct="1">
              <a:buFont typeface="Arial" pitchFamily="34" charset="0"/>
              <a:buNone/>
            </a:pPr>
            <a:endParaRPr lang="en-US" altLang="ja-JP" smtClean="0"/>
          </a:p>
          <a:p>
            <a:pPr eaLnBrk="1" hangingPunct="1">
              <a:buFont typeface="Arial" pitchFamily="34" charset="0"/>
              <a:buNone/>
            </a:pPr>
            <a:endParaRPr lang="en-US" altLang="ja-JP" smtClean="0"/>
          </a:p>
        </p:txBody>
      </p:sp>
      <p:sp>
        <p:nvSpPr>
          <p:cNvPr id="8" name="円/楕円 7"/>
          <p:cNvSpPr/>
          <p:nvPr/>
        </p:nvSpPr>
        <p:spPr>
          <a:xfrm>
            <a:off x="6156325" y="2492375"/>
            <a:ext cx="287338"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円/楕円 8"/>
          <p:cNvSpPr/>
          <p:nvPr/>
        </p:nvSpPr>
        <p:spPr>
          <a:xfrm>
            <a:off x="4932363" y="4005263"/>
            <a:ext cx="287337"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 name="円/楕円 9"/>
          <p:cNvSpPr/>
          <p:nvPr/>
        </p:nvSpPr>
        <p:spPr>
          <a:xfrm>
            <a:off x="6948488" y="4005263"/>
            <a:ext cx="287337" cy="215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フリーフォーム 11"/>
          <p:cNvSpPr/>
          <p:nvPr/>
        </p:nvSpPr>
        <p:spPr>
          <a:xfrm>
            <a:off x="6296025" y="1735138"/>
            <a:ext cx="1092200" cy="1208087"/>
          </a:xfrm>
          <a:custGeom>
            <a:avLst/>
            <a:gdLst>
              <a:gd name="connsiteX0" fmla="*/ 134620 w 1092200"/>
              <a:gd name="connsiteY0" fmla="*/ 901700 h 1209040"/>
              <a:gd name="connsiteX1" fmla="*/ 485140 w 1092200"/>
              <a:gd name="connsiteY1" fmla="*/ 1191260 h 1209040"/>
              <a:gd name="connsiteX2" fmla="*/ 1049020 w 1092200"/>
              <a:gd name="connsiteY2" fmla="*/ 795020 h 1209040"/>
              <a:gd name="connsiteX3" fmla="*/ 744220 w 1092200"/>
              <a:gd name="connsiteY3" fmla="*/ 93980 h 1209040"/>
              <a:gd name="connsiteX4" fmla="*/ 119380 w 1092200"/>
              <a:gd name="connsiteY4" fmla="*/ 231140 h 1209040"/>
              <a:gd name="connsiteX5" fmla="*/ 27940 w 1092200"/>
              <a:gd name="connsiteY5" fmla="*/ 749300 h 120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200" h="1209040">
                <a:moveTo>
                  <a:pt x="134620" y="901700"/>
                </a:moveTo>
                <a:cubicBezTo>
                  <a:pt x="233680" y="1055370"/>
                  <a:pt x="332740" y="1209040"/>
                  <a:pt x="485140" y="1191260"/>
                </a:cubicBezTo>
                <a:cubicBezTo>
                  <a:pt x="637540" y="1173480"/>
                  <a:pt x="1005840" y="977900"/>
                  <a:pt x="1049020" y="795020"/>
                </a:cubicBezTo>
                <a:cubicBezTo>
                  <a:pt x="1092200" y="612140"/>
                  <a:pt x="899160" y="187960"/>
                  <a:pt x="744220" y="93980"/>
                </a:cubicBezTo>
                <a:cubicBezTo>
                  <a:pt x="589280" y="0"/>
                  <a:pt x="238760" y="121920"/>
                  <a:pt x="119380" y="231140"/>
                </a:cubicBezTo>
                <a:cubicBezTo>
                  <a:pt x="0" y="340360"/>
                  <a:pt x="13970" y="544830"/>
                  <a:pt x="27940" y="749300"/>
                </a:cubicBezTo>
              </a:path>
            </a:pathLst>
          </a:custGeom>
          <a:ln w="50800">
            <a:tailEnd type="triangle"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3" name="フリーフォーム 12"/>
          <p:cNvSpPr/>
          <p:nvPr/>
        </p:nvSpPr>
        <p:spPr>
          <a:xfrm>
            <a:off x="5121275" y="3619500"/>
            <a:ext cx="1873250" cy="403225"/>
          </a:xfrm>
          <a:custGeom>
            <a:avLst/>
            <a:gdLst>
              <a:gd name="connsiteX0" fmla="*/ 0 w 1874520"/>
              <a:gd name="connsiteY0" fmla="*/ 373380 h 403860"/>
              <a:gd name="connsiteX1" fmla="*/ 441960 w 1874520"/>
              <a:gd name="connsiteY1" fmla="*/ 83820 h 403860"/>
              <a:gd name="connsiteX2" fmla="*/ 1554480 w 1874520"/>
              <a:gd name="connsiteY2" fmla="*/ 53340 h 403860"/>
              <a:gd name="connsiteX3" fmla="*/ 1874520 w 1874520"/>
              <a:gd name="connsiteY3" fmla="*/ 403860 h 403860"/>
            </a:gdLst>
            <a:ahLst/>
            <a:cxnLst>
              <a:cxn ang="0">
                <a:pos x="connsiteX0" y="connsiteY0"/>
              </a:cxn>
              <a:cxn ang="0">
                <a:pos x="connsiteX1" y="connsiteY1"/>
              </a:cxn>
              <a:cxn ang="0">
                <a:pos x="connsiteX2" y="connsiteY2"/>
              </a:cxn>
              <a:cxn ang="0">
                <a:pos x="connsiteX3" y="connsiteY3"/>
              </a:cxn>
            </a:cxnLst>
            <a:rect l="l" t="t" r="r" b="b"/>
            <a:pathLst>
              <a:path w="1874520" h="403860">
                <a:moveTo>
                  <a:pt x="0" y="373380"/>
                </a:moveTo>
                <a:cubicBezTo>
                  <a:pt x="91440" y="255270"/>
                  <a:pt x="182880" y="137160"/>
                  <a:pt x="441960" y="83820"/>
                </a:cubicBezTo>
                <a:cubicBezTo>
                  <a:pt x="701040" y="30480"/>
                  <a:pt x="1315720" y="0"/>
                  <a:pt x="1554480" y="53340"/>
                </a:cubicBezTo>
                <a:cubicBezTo>
                  <a:pt x="1793240" y="106680"/>
                  <a:pt x="1833880" y="255270"/>
                  <a:pt x="1874520" y="403860"/>
                </a:cubicBezTo>
              </a:path>
            </a:pathLst>
          </a:custGeom>
          <a:ln w="50800">
            <a:tailEnd type="triangle"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4" name="フリーフォーム 13"/>
          <p:cNvSpPr/>
          <p:nvPr/>
        </p:nvSpPr>
        <p:spPr>
          <a:xfrm>
            <a:off x="5135563" y="4237038"/>
            <a:ext cx="1844675" cy="249237"/>
          </a:xfrm>
          <a:custGeom>
            <a:avLst/>
            <a:gdLst>
              <a:gd name="connsiteX0" fmla="*/ 0 w 1844040"/>
              <a:gd name="connsiteY0" fmla="*/ 0 h 248920"/>
              <a:gd name="connsiteX1" fmla="*/ 716280 w 1844040"/>
              <a:gd name="connsiteY1" fmla="*/ 213360 h 248920"/>
              <a:gd name="connsiteX2" fmla="*/ 1402080 w 1844040"/>
              <a:gd name="connsiteY2" fmla="*/ 213360 h 248920"/>
              <a:gd name="connsiteX3" fmla="*/ 1844040 w 1844040"/>
              <a:gd name="connsiteY3" fmla="*/ 30480 h 248920"/>
            </a:gdLst>
            <a:ahLst/>
            <a:cxnLst>
              <a:cxn ang="0">
                <a:pos x="connsiteX0" y="connsiteY0"/>
              </a:cxn>
              <a:cxn ang="0">
                <a:pos x="connsiteX1" y="connsiteY1"/>
              </a:cxn>
              <a:cxn ang="0">
                <a:pos x="connsiteX2" y="connsiteY2"/>
              </a:cxn>
              <a:cxn ang="0">
                <a:pos x="connsiteX3" y="connsiteY3"/>
              </a:cxn>
            </a:cxnLst>
            <a:rect l="l" t="t" r="r" b="b"/>
            <a:pathLst>
              <a:path w="1844040" h="248920">
                <a:moveTo>
                  <a:pt x="0" y="0"/>
                </a:moveTo>
                <a:cubicBezTo>
                  <a:pt x="241300" y="88900"/>
                  <a:pt x="482600" y="177800"/>
                  <a:pt x="716280" y="213360"/>
                </a:cubicBezTo>
                <a:cubicBezTo>
                  <a:pt x="949960" y="248920"/>
                  <a:pt x="1214120" y="243840"/>
                  <a:pt x="1402080" y="213360"/>
                </a:cubicBezTo>
                <a:cubicBezTo>
                  <a:pt x="1590040" y="182880"/>
                  <a:pt x="1717040" y="106680"/>
                  <a:pt x="1844040" y="30480"/>
                </a:cubicBezTo>
              </a:path>
            </a:pathLst>
          </a:custGeom>
          <a:ln w="50800">
            <a:tailEnd type="triangle" w="lg" len="lg"/>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Tree>
    <p:extLst>
      <p:ext uri="{BB962C8B-B14F-4D97-AF65-F5344CB8AC3E}">
        <p14:creationId xmlns:p14="http://schemas.microsoft.com/office/powerpoint/2010/main" val="31891636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pPr eaLnBrk="1" hangingPunct="1"/>
            <a:r>
              <a:rPr lang="ja-JP" altLang="en-US" smtClean="0"/>
              <a:t>ダイクストラ法</a:t>
            </a:r>
          </a:p>
        </p:txBody>
      </p:sp>
      <p:sp>
        <p:nvSpPr>
          <p:cNvPr id="13315" name="コンテンツ プレースホルダ 2"/>
          <p:cNvSpPr>
            <a:spLocks noGrp="1"/>
          </p:cNvSpPr>
          <p:nvPr>
            <p:ph idx="1"/>
          </p:nvPr>
        </p:nvSpPr>
        <p:spPr/>
        <p:txBody>
          <a:bodyPr/>
          <a:lstStyle/>
          <a:p>
            <a:pPr eaLnBrk="1" hangingPunct="1"/>
            <a:r>
              <a:rPr lang="ja-JP" altLang="en-US" smtClean="0"/>
              <a:t>枝の重みが</a:t>
            </a:r>
            <a:r>
              <a:rPr lang="en-US" altLang="ja-JP" b="1" smtClean="0">
                <a:solidFill>
                  <a:srgbClr val="FF0000"/>
                </a:solidFill>
              </a:rPr>
              <a:t>0</a:t>
            </a:r>
            <a:r>
              <a:rPr lang="ja-JP" altLang="en-US" b="1" smtClean="0">
                <a:solidFill>
                  <a:srgbClr val="FF0000"/>
                </a:solidFill>
              </a:rPr>
              <a:t>以上</a:t>
            </a:r>
            <a:r>
              <a:rPr lang="ja-JP" altLang="en-US" smtClean="0"/>
              <a:t>（</a:t>
            </a:r>
            <a:r>
              <a:rPr lang="ja-JP" altLang="en-US" b="1" smtClean="0">
                <a:solidFill>
                  <a:srgbClr val="0070C0"/>
                </a:solidFill>
              </a:rPr>
              <a:t>非負</a:t>
            </a:r>
            <a:r>
              <a:rPr lang="ja-JP" altLang="en-US" smtClean="0"/>
              <a:t>）であることが大事！</a:t>
            </a:r>
            <a:endParaRPr lang="en-US" altLang="ja-JP" smtClean="0"/>
          </a:p>
          <a:p>
            <a:pPr lvl="1" eaLnBrk="1" hangingPunct="1"/>
            <a:r>
              <a:rPr lang="ja-JP" altLang="en-US" smtClean="0"/>
              <a:t>実際の多くのネットワークは非負の重み．</a:t>
            </a:r>
            <a:endParaRPr lang="en-US" altLang="ja-JP" smtClean="0"/>
          </a:p>
          <a:p>
            <a:pPr eaLnBrk="1" hangingPunct="1"/>
            <a:r>
              <a:rPr lang="ja-JP" altLang="en-US" smtClean="0"/>
              <a:t>考え方</a:t>
            </a:r>
            <a:endParaRPr lang="en-US" altLang="ja-JP" smtClean="0"/>
          </a:p>
          <a:p>
            <a:pPr lvl="1" eaLnBrk="1" hangingPunct="1"/>
            <a:r>
              <a:rPr lang="ja-JP" altLang="en-US" smtClean="0"/>
              <a:t>出発地からの経路が短い順に，各頂点までの最短経路を定める．目的地までの最短経路が見つかれば終了．あるいは，すべての点までの最短経路を計算して終了．</a:t>
            </a:r>
            <a:endParaRPr lang="en-US" altLang="ja-JP" smtClean="0"/>
          </a:p>
        </p:txBody>
      </p:sp>
    </p:spTree>
    <p:extLst>
      <p:ext uri="{BB962C8B-B14F-4D97-AF65-F5344CB8AC3E}">
        <p14:creationId xmlns:p14="http://schemas.microsoft.com/office/powerpoint/2010/main" val="1611352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線コネクタ 24"/>
          <p:cNvCxnSpPr>
            <a:endCxn id="8" idx="5"/>
          </p:cNvCxnSpPr>
          <p:nvPr/>
        </p:nvCxnSpPr>
        <p:spPr>
          <a:xfrm>
            <a:off x="5148263" y="4041775"/>
            <a:ext cx="2097087" cy="17113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endCxn id="8" idx="5"/>
          </p:cNvCxnSpPr>
          <p:nvPr/>
        </p:nvCxnSpPr>
        <p:spPr>
          <a:xfrm flipH="1">
            <a:off x="7245350" y="2997200"/>
            <a:ext cx="495300" cy="2755900"/>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4340" name="タイトル 1"/>
          <p:cNvSpPr>
            <a:spLocks noGrp="1"/>
          </p:cNvSpPr>
          <p:nvPr>
            <p:ph type="title"/>
          </p:nvPr>
        </p:nvSpPr>
        <p:spPr/>
        <p:txBody>
          <a:bodyPr/>
          <a:lstStyle/>
          <a:p>
            <a:pPr eaLnBrk="1" hangingPunct="1"/>
            <a:r>
              <a:rPr lang="ja-JP" altLang="en-US" smtClean="0"/>
              <a:t>グラフ</a:t>
            </a:r>
          </a:p>
        </p:txBody>
      </p:sp>
      <p:sp>
        <p:nvSpPr>
          <p:cNvPr id="14344" name="テキスト ボックス 11"/>
          <p:cNvSpPr txBox="1">
            <a:spLocks noChangeArrowheads="1"/>
          </p:cNvSpPr>
          <p:nvPr/>
        </p:nvSpPr>
        <p:spPr bwMode="auto">
          <a:xfrm>
            <a:off x="1116013" y="1773238"/>
            <a:ext cx="145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出発地：池袋</a:t>
            </a:r>
          </a:p>
        </p:txBody>
      </p:sp>
      <p:sp>
        <p:nvSpPr>
          <p:cNvPr id="14345" name="テキスト ボックス 12"/>
          <p:cNvSpPr txBox="1">
            <a:spLocks noChangeArrowheads="1"/>
          </p:cNvSpPr>
          <p:nvPr/>
        </p:nvSpPr>
        <p:spPr bwMode="auto">
          <a:xfrm>
            <a:off x="7235825" y="5732463"/>
            <a:ext cx="14541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目的地：東京</a:t>
            </a:r>
          </a:p>
        </p:txBody>
      </p:sp>
      <p:sp>
        <p:nvSpPr>
          <p:cNvPr id="14346" name="テキスト ボックス 13"/>
          <p:cNvSpPr txBox="1">
            <a:spLocks noChangeArrowheads="1"/>
          </p:cNvSpPr>
          <p:nvPr/>
        </p:nvSpPr>
        <p:spPr bwMode="auto">
          <a:xfrm>
            <a:off x="4572000" y="3284538"/>
            <a:ext cx="1041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御茶ノ水</a:t>
            </a:r>
          </a:p>
        </p:txBody>
      </p:sp>
      <p:sp>
        <p:nvSpPr>
          <p:cNvPr id="14347" name="テキスト ボックス 14"/>
          <p:cNvSpPr txBox="1">
            <a:spLocks noChangeArrowheads="1"/>
          </p:cNvSpPr>
          <p:nvPr/>
        </p:nvSpPr>
        <p:spPr bwMode="auto">
          <a:xfrm>
            <a:off x="7451725" y="2276475"/>
            <a:ext cx="877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秋葉原</a:t>
            </a:r>
          </a:p>
        </p:txBody>
      </p:sp>
      <p:sp>
        <p:nvSpPr>
          <p:cNvPr id="14348" name="テキスト ボックス 15"/>
          <p:cNvSpPr txBox="1">
            <a:spLocks noChangeArrowheads="1"/>
          </p:cNvSpPr>
          <p:nvPr/>
        </p:nvSpPr>
        <p:spPr bwMode="auto">
          <a:xfrm>
            <a:off x="1835150" y="5084763"/>
            <a:ext cx="6461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新宿</a:t>
            </a:r>
          </a:p>
        </p:txBody>
      </p:sp>
      <p:cxnSp>
        <p:nvCxnSpPr>
          <p:cNvPr id="18" name="直線コネクタ 17"/>
          <p:cNvCxnSpPr/>
          <p:nvPr/>
        </p:nvCxnSpPr>
        <p:spPr>
          <a:xfrm rot="16200000" flipH="1">
            <a:off x="4733925" y="169863"/>
            <a:ext cx="534988" cy="5180012"/>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484438" y="2492375"/>
            <a:ext cx="2622550" cy="1482725"/>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rot="10800000" flipV="1">
            <a:off x="5105400" y="2997200"/>
            <a:ext cx="2419350" cy="915988"/>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9" idx="5"/>
          </p:cNvCxnSpPr>
          <p:nvPr/>
        </p:nvCxnSpPr>
        <p:spPr>
          <a:xfrm rot="5400000" flipH="1" flipV="1">
            <a:off x="3455194" y="2817019"/>
            <a:ext cx="554037" cy="2746375"/>
          </a:xfrm>
          <a:prstGeom prst="line">
            <a:avLst/>
          </a:prstGeom>
          <a:ln w="444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0800000" flipV="1">
            <a:off x="2268538" y="2492375"/>
            <a:ext cx="142875" cy="1728788"/>
          </a:xfrm>
          <a:prstGeom prst="line">
            <a:avLst/>
          </a:prstGeom>
          <a:ln w="317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rot="16200000" flipH="1">
            <a:off x="3994944" y="2710657"/>
            <a:ext cx="1266825" cy="4719637"/>
          </a:xfrm>
          <a:prstGeom prst="line">
            <a:avLst/>
          </a:prstGeom>
          <a:ln w="44450">
            <a:solidFill>
              <a:srgbClr val="92D050"/>
            </a:solidFill>
          </a:ln>
        </p:spPr>
        <p:style>
          <a:lnRef idx="1">
            <a:schemeClr val="accent1"/>
          </a:lnRef>
          <a:fillRef idx="0">
            <a:schemeClr val="accent1"/>
          </a:fillRef>
          <a:effectRef idx="0">
            <a:schemeClr val="accent1"/>
          </a:effectRef>
          <a:fontRef idx="minor">
            <a:schemeClr val="tx1"/>
          </a:fontRef>
        </p:style>
      </p:cxnSp>
      <p:sp>
        <p:nvSpPr>
          <p:cNvPr id="14355" name="テキスト ボックス 41"/>
          <p:cNvSpPr txBox="1">
            <a:spLocks noChangeArrowheads="1"/>
          </p:cNvSpPr>
          <p:nvPr/>
        </p:nvSpPr>
        <p:spPr bwMode="auto">
          <a:xfrm>
            <a:off x="1835150" y="3357563"/>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６</a:t>
            </a:r>
          </a:p>
        </p:txBody>
      </p:sp>
      <p:sp>
        <p:nvSpPr>
          <p:cNvPr id="14356" name="テキスト ボックス 42"/>
          <p:cNvSpPr txBox="1">
            <a:spLocks noChangeArrowheads="1"/>
          </p:cNvSpPr>
          <p:nvPr/>
        </p:nvSpPr>
        <p:spPr bwMode="auto">
          <a:xfrm>
            <a:off x="4787900" y="2420938"/>
            <a:ext cx="498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１９</a:t>
            </a:r>
          </a:p>
        </p:txBody>
      </p:sp>
      <p:sp>
        <p:nvSpPr>
          <p:cNvPr id="14357" name="テキスト ボックス 43"/>
          <p:cNvSpPr txBox="1">
            <a:spLocks noChangeArrowheads="1"/>
          </p:cNvSpPr>
          <p:nvPr/>
        </p:nvSpPr>
        <p:spPr bwMode="auto">
          <a:xfrm>
            <a:off x="2843213" y="3068638"/>
            <a:ext cx="500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１１</a:t>
            </a:r>
          </a:p>
        </p:txBody>
      </p:sp>
      <p:sp>
        <p:nvSpPr>
          <p:cNvPr id="14358" name="テキスト ボックス 44"/>
          <p:cNvSpPr txBox="1">
            <a:spLocks noChangeArrowheads="1"/>
          </p:cNvSpPr>
          <p:nvPr/>
        </p:nvSpPr>
        <p:spPr bwMode="auto">
          <a:xfrm>
            <a:off x="6156325" y="4581525"/>
            <a:ext cx="3413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５</a:t>
            </a:r>
          </a:p>
        </p:txBody>
      </p:sp>
      <p:sp>
        <p:nvSpPr>
          <p:cNvPr id="14359" name="テキスト ボックス 45"/>
          <p:cNvSpPr txBox="1">
            <a:spLocks noChangeArrowheads="1"/>
          </p:cNvSpPr>
          <p:nvPr/>
        </p:nvSpPr>
        <p:spPr bwMode="auto">
          <a:xfrm>
            <a:off x="6300788" y="3573463"/>
            <a:ext cx="3413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4360" name="テキスト ボックス 46"/>
          <p:cNvSpPr txBox="1">
            <a:spLocks noChangeArrowheads="1"/>
          </p:cNvSpPr>
          <p:nvPr/>
        </p:nvSpPr>
        <p:spPr bwMode="auto">
          <a:xfrm>
            <a:off x="7667625" y="4221163"/>
            <a:ext cx="342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a:t>
            </a:r>
          </a:p>
        </p:txBody>
      </p:sp>
      <p:sp>
        <p:nvSpPr>
          <p:cNvPr id="14361" name="テキスト ボックス 47"/>
          <p:cNvSpPr txBox="1">
            <a:spLocks noChangeArrowheads="1"/>
          </p:cNvSpPr>
          <p:nvPr/>
        </p:nvSpPr>
        <p:spPr bwMode="auto">
          <a:xfrm>
            <a:off x="4140200" y="5157788"/>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２９</a:t>
            </a:r>
          </a:p>
        </p:txBody>
      </p:sp>
      <p:sp>
        <p:nvSpPr>
          <p:cNvPr id="14362" name="テキスト ボックス 48"/>
          <p:cNvSpPr txBox="1">
            <a:spLocks noChangeArrowheads="1"/>
          </p:cNvSpPr>
          <p:nvPr/>
        </p:nvSpPr>
        <p:spPr bwMode="auto">
          <a:xfrm>
            <a:off x="3779838" y="4149725"/>
            <a:ext cx="498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a:latin typeface="Calibri" pitchFamily="34" charset="0"/>
              </a:rPr>
              <a:t>１５</a:t>
            </a:r>
          </a:p>
        </p:txBody>
      </p:sp>
      <p:sp>
        <p:nvSpPr>
          <p:cNvPr id="9" name="円/楕円 8"/>
          <p:cNvSpPr/>
          <p:nvPr/>
        </p:nvSpPr>
        <p:spPr>
          <a:xfrm>
            <a:off x="2051050" y="4221163"/>
            <a:ext cx="360363" cy="287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円/楕円 6"/>
          <p:cNvSpPr/>
          <p:nvPr/>
        </p:nvSpPr>
        <p:spPr>
          <a:xfrm>
            <a:off x="2124075" y="2205038"/>
            <a:ext cx="576263" cy="431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 name="円/楕円 7"/>
          <p:cNvSpPr/>
          <p:nvPr/>
        </p:nvSpPr>
        <p:spPr>
          <a:xfrm>
            <a:off x="6875463" y="5445125"/>
            <a:ext cx="433387" cy="3603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1" name="円/楕円 60"/>
          <p:cNvSpPr/>
          <p:nvPr/>
        </p:nvSpPr>
        <p:spPr>
          <a:xfrm>
            <a:off x="4859338" y="3789363"/>
            <a:ext cx="360362" cy="287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2" name="円/楕円 61"/>
          <p:cNvSpPr/>
          <p:nvPr/>
        </p:nvSpPr>
        <p:spPr>
          <a:xfrm>
            <a:off x="7451725" y="2852738"/>
            <a:ext cx="360363" cy="288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extLst>
      <p:ext uri="{BB962C8B-B14F-4D97-AF65-F5344CB8AC3E}">
        <p14:creationId xmlns:p14="http://schemas.microsoft.com/office/powerpoint/2010/main" val="26462325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4322</Words>
  <Application>Microsoft Office PowerPoint</Application>
  <PresentationFormat>画面に合わせる (4:3)</PresentationFormat>
  <Paragraphs>893</Paragraphs>
  <Slides>30</Slides>
  <Notes>30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30</vt:i4>
      </vt:variant>
    </vt:vector>
  </HeadingPairs>
  <TitlesOfParts>
    <vt:vector size="32" baseType="lpstr">
      <vt:lpstr>Office ​​テーマ</vt:lpstr>
      <vt:lpstr>数式</vt:lpstr>
      <vt:lpstr>第4章　空間解析 2.ネットワーク分析 (1) 最短経路検索</vt:lpstr>
      <vt:lpstr>最短経路探索</vt:lpstr>
      <vt:lpstr>最短経路探索</vt:lpstr>
      <vt:lpstr>最短経路探索</vt:lpstr>
      <vt:lpstr>グラフ</vt:lpstr>
      <vt:lpstr>グラフ</vt:lpstr>
      <vt:lpstr>単純グラフ</vt:lpstr>
      <vt:lpstr>ダイクストラ法</vt:lpstr>
      <vt:lpstr>グラフ</vt:lpstr>
      <vt:lpstr>グラフ</vt:lpstr>
      <vt:lpstr>グラフ</vt:lpstr>
      <vt:lpstr>グラフ</vt:lpstr>
      <vt:lpstr>グラフ</vt:lpstr>
      <vt:lpstr>グラフ</vt:lpstr>
      <vt:lpstr>グラフ</vt:lpstr>
      <vt:lpstr>ダイクストラ(Dijkstra)法</vt:lpstr>
      <vt:lpstr>ダイクストラ法(アルゴリズム）</vt:lpstr>
      <vt:lpstr>ダイクストラ法に関する性質</vt:lpstr>
      <vt:lpstr>ワーシャル・フロイド法</vt:lpstr>
      <vt:lpstr>ワーシャル・フロイド法</vt:lpstr>
      <vt:lpstr>ワーシャル・フロイド法</vt:lpstr>
      <vt:lpstr>グラフ</vt:lpstr>
      <vt:lpstr>ウォーシャルフロイド法</vt:lpstr>
      <vt:lpstr>ウォーシャルフロイド法</vt:lpstr>
      <vt:lpstr>ウォーシャルフロイド法</vt:lpstr>
      <vt:lpstr>ウォーシャルフロイド法</vt:lpstr>
      <vt:lpstr>ウォーシャルフロイド法</vt:lpstr>
      <vt:lpstr>ウォーシャルフロイド法</vt:lpstr>
      <vt:lpstr>ウォーシャルフロイド法</vt:lpstr>
      <vt:lpstr>2番目に短い最短経路</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2012-04-02T04:29:17Z</dcterms:created>
  <dcterms:modified xsi:type="dcterms:W3CDTF">2012-04-02T04:30:51Z</dcterms:modified>
  <cp:contentStatus/>
</cp:coreProperties>
</file>