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5"/>
  </p:notesMasterIdLst>
  <p:handoutMasterIdLst>
    <p:handoutMasterId r:id="rId26"/>
  </p:handoutMasterIdLst>
  <p:sldIdLst>
    <p:sldId id="257" r:id="rId2"/>
    <p:sldId id="283" r:id="rId3"/>
    <p:sldId id="288" r:id="rId4"/>
    <p:sldId id="289" r:id="rId5"/>
    <p:sldId id="291" r:id="rId6"/>
    <p:sldId id="292" r:id="rId7"/>
    <p:sldId id="290" r:id="rId8"/>
    <p:sldId id="256" r:id="rId9"/>
    <p:sldId id="293" r:id="rId10"/>
    <p:sldId id="297" r:id="rId11"/>
    <p:sldId id="296" r:id="rId12"/>
    <p:sldId id="300" r:id="rId13"/>
    <p:sldId id="299" r:id="rId14"/>
    <p:sldId id="287" r:id="rId15"/>
    <p:sldId id="301" r:id="rId16"/>
    <p:sldId id="303" r:id="rId17"/>
    <p:sldId id="294" r:id="rId18"/>
    <p:sldId id="295" r:id="rId19"/>
    <p:sldId id="306" r:id="rId20"/>
    <p:sldId id="284" r:id="rId21"/>
    <p:sldId id="307" r:id="rId22"/>
    <p:sldId id="286" r:id="rId23"/>
    <p:sldId id="304" r:id="rId24"/>
  </p:sldIdLst>
  <p:sldSz cx="9144000" cy="6858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779" autoAdjust="0"/>
  </p:normalViewPr>
  <p:slideViewPr>
    <p:cSldViewPr>
      <p:cViewPr>
        <p:scale>
          <a:sx n="60" d="100"/>
          <a:sy n="60" d="100"/>
        </p:scale>
        <p:origin x="-1356" y="-120"/>
      </p:cViewPr>
      <p:guideLst>
        <p:guide orient="horz" pos="2160"/>
        <p:guide pos="2880"/>
      </p:guideLst>
    </p:cSldViewPr>
  </p:slideViewPr>
  <p:notesTextViewPr>
    <p:cViewPr>
      <p:scale>
        <a:sx n="100" d="100"/>
        <a:sy n="100" d="100"/>
      </p:scale>
      <p:origin x="0" y="0"/>
    </p:cViewPr>
  </p:notesTextViewPr>
  <p:notesViewPr>
    <p:cSldViewPr>
      <p:cViewPr varScale="1">
        <p:scale>
          <a:sx n="51" d="100"/>
          <a:sy n="51" d="100"/>
        </p:scale>
        <p:origin x="-2568"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364" cy="511730"/>
          </a:xfrm>
          <a:prstGeom prst="rect">
            <a:avLst/>
          </a:prstGeom>
        </p:spPr>
        <p:txBody>
          <a:bodyPr vert="horz" lIns="95445" tIns="47723" rIns="95445" bIns="47723" rtlCol="0"/>
          <a:lstStyle>
            <a:lvl1pPr algn="l">
              <a:defRPr sz="1300"/>
            </a:lvl1pPr>
          </a:lstStyle>
          <a:p>
            <a:endParaRPr kumimoji="1" lang="ja-JP" altLang="en-US"/>
          </a:p>
        </p:txBody>
      </p:sp>
      <p:sp>
        <p:nvSpPr>
          <p:cNvPr id="3" name="日付プレースホルダ 2"/>
          <p:cNvSpPr>
            <a:spLocks noGrp="1"/>
          </p:cNvSpPr>
          <p:nvPr>
            <p:ph type="dt" sz="quarter" idx="1"/>
          </p:nvPr>
        </p:nvSpPr>
        <p:spPr>
          <a:xfrm>
            <a:off x="4021294" y="0"/>
            <a:ext cx="3076364" cy="511730"/>
          </a:xfrm>
          <a:prstGeom prst="rect">
            <a:avLst/>
          </a:prstGeom>
        </p:spPr>
        <p:txBody>
          <a:bodyPr vert="horz" lIns="95445" tIns="47723" rIns="95445" bIns="47723" rtlCol="0"/>
          <a:lstStyle>
            <a:lvl1pPr algn="r">
              <a:defRPr sz="1300"/>
            </a:lvl1pPr>
          </a:lstStyle>
          <a:p>
            <a:fld id="{A5A83365-8B34-4DB1-B74A-7C12D24E9516}" type="datetimeFigureOut">
              <a:rPr kumimoji="1" lang="ja-JP" altLang="en-US" smtClean="0"/>
              <a:pPr/>
              <a:t>2012/4/2</a:t>
            </a:fld>
            <a:endParaRPr kumimoji="1" lang="ja-JP" altLang="en-US"/>
          </a:p>
        </p:txBody>
      </p:sp>
      <p:sp>
        <p:nvSpPr>
          <p:cNvPr id="4" name="フッター プレースホルダ 3"/>
          <p:cNvSpPr>
            <a:spLocks noGrp="1"/>
          </p:cNvSpPr>
          <p:nvPr>
            <p:ph type="ftr" sz="quarter" idx="2"/>
          </p:nvPr>
        </p:nvSpPr>
        <p:spPr>
          <a:xfrm>
            <a:off x="0" y="9721107"/>
            <a:ext cx="3076364" cy="511730"/>
          </a:xfrm>
          <a:prstGeom prst="rect">
            <a:avLst/>
          </a:prstGeom>
        </p:spPr>
        <p:txBody>
          <a:bodyPr vert="horz" lIns="95445" tIns="47723" rIns="95445" bIns="47723" rtlCol="0" anchor="b"/>
          <a:lstStyle>
            <a:lvl1pPr algn="l">
              <a:defRPr sz="1300"/>
            </a:lvl1pPr>
          </a:lstStyle>
          <a:p>
            <a:endParaRPr kumimoji="1" lang="ja-JP" altLang="en-US"/>
          </a:p>
        </p:txBody>
      </p:sp>
      <p:sp>
        <p:nvSpPr>
          <p:cNvPr id="5" name="スライド番号プレースホルダ 4"/>
          <p:cNvSpPr>
            <a:spLocks noGrp="1"/>
          </p:cNvSpPr>
          <p:nvPr>
            <p:ph type="sldNum" sz="quarter" idx="3"/>
          </p:nvPr>
        </p:nvSpPr>
        <p:spPr>
          <a:xfrm>
            <a:off x="4021294" y="9721107"/>
            <a:ext cx="3076364" cy="511730"/>
          </a:xfrm>
          <a:prstGeom prst="rect">
            <a:avLst/>
          </a:prstGeom>
        </p:spPr>
        <p:txBody>
          <a:bodyPr vert="horz" lIns="95445" tIns="47723" rIns="95445" bIns="47723" rtlCol="0" anchor="b"/>
          <a:lstStyle>
            <a:lvl1pPr algn="r">
              <a:defRPr sz="1300"/>
            </a:lvl1pPr>
          </a:lstStyle>
          <a:p>
            <a:fld id="{08080EDE-6B0C-4E27-A49E-181F8D7B7BA6}" type="slidenum">
              <a:rPr kumimoji="1" lang="ja-JP" altLang="en-US" smtClean="0"/>
              <a:pPr/>
              <a:t>‹#›</a:t>
            </a:fld>
            <a:endParaRPr kumimoji="1" lang="ja-JP" altLang="en-US"/>
          </a:p>
        </p:txBody>
      </p:sp>
    </p:spTree>
    <p:extLst>
      <p:ext uri="{BB962C8B-B14F-4D97-AF65-F5344CB8AC3E}">
        <p14:creationId xmlns:p14="http://schemas.microsoft.com/office/powerpoint/2010/main" val="24319745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Text Box 1"/>
          <p:cNvSpPr txBox="1">
            <a:spLocks noChangeArrowheads="1"/>
          </p:cNvSpPr>
          <p:nvPr/>
        </p:nvSpPr>
        <p:spPr bwMode="auto">
          <a:xfrm>
            <a:off x="1029370" y="796826"/>
            <a:ext cx="5086809" cy="3816424"/>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2" name="ヘッダー プレースホルダ 1"/>
          <p:cNvSpPr>
            <a:spLocks noGrp="1"/>
          </p:cNvSpPr>
          <p:nvPr>
            <p:ph type="hdr" sz="quarter"/>
          </p:nvPr>
        </p:nvSpPr>
        <p:spPr>
          <a:xfrm>
            <a:off x="1" y="1"/>
            <a:ext cx="3076977" cy="511978"/>
          </a:xfrm>
          <a:prstGeom prst="rect">
            <a:avLst/>
          </a:prstGeom>
        </p:spPr>
        <p:txBody>
          <a:bodyPr vert="horz" lIns="95445" tIns="47723" rIns="95445" bIns="47723" rtlCol="0"/>
          <a:lstStyle>
            <a:lvl1pPr algn="l">
              <a:defRPr sz="1300"/>
            </a:lvl1pPr>
          </a:lstStyle>
          <a:p>
            <a:endParaRPr kumimoji="1" lang="ja-JP" altLang="en-US"/>
          </a:p>
        </p:txBody>
      </p:sp>
      <p:sp>
        <p:nvSpPr>
          <p:cNvPr id="3" name="日付プレースホルダ 2"/>
          <p:cNvSpPr>
            <a:spLocks noGrp="1"/>
          </p:cNvSpPr>
          <p:nvPr>
            <p:ph type="dt" idx="1"/>
          </p:nvPr>
        </p:nvSpPr>
        <p:spPr>
          <a:xfrm>
            <a:off x="4020650" y="1"/>
            <a:ext cx="3076976" cy="511978"/>
          </a:xfrm>
          <a:prstGeom prst="rect">
            <a:avLst/>
          </a:prstGeom>
        </p:spPr>
        <p:txBody>
          <a:bodyPr vert="horz" lIns="95445" tIns="47723" rIns="95445" bIns="47723" rtlCol="0"/>
          <a:lstStyle>
            <a:lvl1pPr algn="r">
              <a:defRPr sz="1300"/>
            </a:lvl1pPr>
          </a:lstStyle>
          <a:p>
            <a:fld id="{D1083A20-1A80-4678-90F6-9D9727FC1CC3}" type="datetimeFigureOut">
              <a:rPr kumimoji="1" lang="ja-JP" altLang="en-US" smtClean="0"/>
              <a:pPr/>
              <a:t>2012/4/2</a:t>
            </a:fld>
            <a:endParaRPr kumimoji="1" lang="ja-JP" altLang="en-US"/>
          </a:p>
        </p:txBody>
      </p:sp>
      <p:sp>
        <p:nvSpPr>
          <p:cNvPr id="4" name="スライド イメージ プレースホルダ 3"/>
          <p:cNvSpPr>
            <a:spLocks noGrp="1" noRot="1" noChangeAspect="1"/>
          </p:cNvSpPr>
          <p:nvPr>
            <p:ph type="sldImg" idx="2"/>
          </p:nvPr>
        </p:nvSpPr>
        <p:spPr>
          <a:xfrm>
            <a:off x="989013" y="766763"/>
            <a:ext cx="5121275" cy="3840162"/>
          </a:xfrm>
          <a:prstGeom prst="rect">
            <a:avLst/>
          </a:prstGeom>
          <a:noFill/>
          <a:ln w="12700">
            <a:solidFill>
              <a:prstClr val="black"/>
            </a:solidFill>
          </a:ln>
        </p:spPr>
        <p:txBody>
          <a:bodyPr vert="horz" lIns="95445" tIns="47723" rIns="95445" bIns="47723" rtlCol="0" anchor="ctr"/>
          <a:lstStyle/>
          <a:p>
            <a:endParaRPr lang="ja-JP" altLang="en-US"/>
          </a:p>
        </p:txBody>
      </p:sp>
      <p:sp>
        <p:nvSpPr>
          <p:cNvPr id="5" name="ノート プレースホルダ 4"/>
          <p:cNvSpPr>
            <a:spLocks noGrp="1"/>
          </p:cNvSpPr>
          <p:nvPr>
            <p:ph type="body" sz="quarter" idx="3"/>
          </p:nvPr>
        </p:nvSpPr>
        <p:spPr>
          <a:xfrm>
            <a:off x="709429" y="4861318"/>
            <a:ext cx="5680444" cy="4606152"/>
          </a:xfrm>
          <a:prstGeom prst="rect">
            <a:avLst/>
          </a:prstGeom>
        </p:spPr>
        <p:txBody>
          <a:bodyPr vert="horz" lIns="95445" tIns="47723" rIns="95445" bIns="47723"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720989"/>
            <a:ext cx="3076977" cy="511977"/>
          </a:xfrm>
          <a:prstGeom prst="rect">
            <a:avLst/>
          </a:prstGeom>
        </p:spPr>
        <p:txBody>
          <a:bodyPr vert="horz" lIns="95445" tIns="47723" rIns="95445" bIns="47723"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4020650" y="9720989"/>
            <a:ext cx="3076976" cy="511977"/>
          </a:xfrm>
          <a:prstGeom prst="rect">
            <a:avLst/>
          </a:prstGeom>
        </p:spPr>
        <p:txBody>
          <a:bodyPr vert="horz" lIns="95445" tIns="47723" rIns="95445" bIns="47723" rtlCol="0" anchor="b"/>
          <a:lstStyle>
            <a:lvl1pPr algn="r">
              <a:defRPr sz="1300"/>
            </a:lvl1pPr>
          </a:lstStyle>
          <a:p>
            <a:fld id="{7962B046-C334-49A5-8EA3-4D9EDF35E22A}" type="slidenum">
              <a:rPr kumimoji="1" lang="ja-JP" altLang="en-US" smtClean="0"/>
              <a:pPr/>
              <a:t>‹#›</a:t>
            </a:fld>
            <a:endParaRPr kumimoji="1" lang="ja-JP" altLang="en-US"/>
          </a:p>
        </p:txBody>
      </p:sp>
    </p:spTree>
    <p:extLst>
      <p:ext uri="{BB962C8B-B14F-4D97-AF65-F5344CB8AC3E}">
        <p14:creationId xmlns:p14="http://schemas.microsoft.com/office/powerpoint/2010/main" val="6010902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962B046-C334-49A5-8EA3-4D9EDF35E22A}" type="slidenum">
              <a:rPr kumimoji="1" lang="ja-JP" altLang="en-US" smtClean="0"/>
              <a:pPr/>
              <a:t>1</a:t>
            </a:fld>
            <a:endParaRPr kumimoji="1" lang="ja-JP" altLang="en-US"/>
          </a:p>
        </p:txBody>
      </p:sp>
    </p:spTree>
    <p:extLst>
      <p:ext uri="{BB962C8B-B14F-4D97-AF65-F5344CB8AC3E}">
        <p14:creationId xmlns:p14="http://schemas.microsoft.com/office/powerpoint/2010/main" val="37421941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いま，この格子領域の隣接関係を，辺を共有する場合に隣接していると定義しましょう．もちろん対角線上にある頂点を共有する格子を隣接関係にあると定義しても構わないが，今は辺を共有する格子だけを隣接する格子として考えます．</a:t>
            </a:r>
            <a:endParaRPr kumimoji="1" lang="en-US" altLang="ja-JP" dirty="0" smtClean="0"/>
          </a:p>
          <a:p>
            <a:r>
              <a:rPr kumimoji="1" lang="ja-JP" altLang="en-US" dirty="0" smtClean="0"/>
              <a:t>黒と黒の格子が隣接している組合せの数を</a:t>
            </a:r>
            <a:r>
              <a:rPr kumimoji="1" lang="en-US" altLang="ja-JP" dirty="0" smtClean="0"/>
              <a:t>JBB</a:t>
            </a:r>
            <a:r>
              <a:rPr kumimoji="1" lang="ja-JP" altLang="en-US" dirty="0" err="1" smtClean="0"/>
              <a:t>，</a:t>
            </a:r>
            <a:r>
              <a:rPr kumimoji="1" lang="ja-JP" altLang="en-US" dirty="0" smtClean="0"/>
              <a:t>白同士が隣接している組合せの数を</a:t>
            </a:r>
            <a:r>
              <a:rPr kumimoji="1" lang="en-US" altLang="ja-JP" dirty="0" smtClean="0"/>
              <a:t>JWW</a:t>
            </a:r>
            <a:r>
              <a:rPr kumimoji="1" lang="ja-JP" altLang="en-US" dirty="0" err="1" smtClean="0"/>
              <a:t>，</a:t>
            </a:r>
            <a:r>
              <a:rPr kumimoji="1" lang="ja-JP" altLang="en-US" dirty="0" smtClean="0"/>
              <a:t>黒と白の格子が隣接している組合せの数を</a:t>
            </a:r>
            <a:r>
              <a:rPr kumimoji="1" lang="en-US" altLang="ja-JP" dirty="0" smtClean="0"/>
              <a:t>JBW</a:t>
            </a:r>
            <a:r>
              <a:rPr kumimoji="1" lang="ja-JP" altLang="en-US" dirty="0" smtClean="0"/>
              <a:t>と数えると，図に示すとおりの数となります．</a:t>
            </a:r>
            <a:endParaRPr kumimoji="1" lang="en-US" altLang="ja-JP" dirty="0" smtClean="0"/>
          </a:p>
          <a:p>
            <a:endParaRPr kumimoji="1" lang="en-US" altLang="ja-JP" dirty="0" smtClean="0"/>
          </a:p>
          <a:p>
            <a:r>
              <a:rPr kumimoji="1" lang="ja-JP" altLang="en-US" dirty="0" smtClean="0"/>
              <a:t>ここで，黒の格子の発生確率を</a:t>
            </a:r>
            <a:r>
              <a:rPr kumimoji="1" lang="en-US" altLang="ja-JP" dirty="0" smtClean="0"/>
              <a:t>PB</a:t>
            </a:r>
            <a:r>
              <a:rPr kumimoji="1" lang="ja-JP" altLang="en-US" dirty="0" err="1" smtClean="0"/>
              <a:t>，</a:t>
            </a:r>
            <a:r>
              <a:rPr kumimoji="1" lang="ja-JP" altLang="en-US" dirty="0" smtClean="0"/>
              <a:t>白の発生確率を</a:t>
            </a:r>
            <a:r>
              <a:rPr kumimoji="1" lang="en-US" altLang="ja-JP" dirty="0" smtClean="0"/>
              <a:t>PW</a:t>
            </a:r>
            <a:r>
              <a:rPr kumimoji="1" lang="ja-JP" altLang="en-US" dirty="0" err="1" smtClean="0"/>
              <a:t>，</a:t>
            </a:r>
            <a:r>
              <a:rPr kumimoji="1" lang="ja-JP" altLang="en-US" dirty="0" smtClean="0"/>
              <a:t>隣接する格子の組合せの数を</a:t>
            </a:r>
            <a:r>
              <a:rPr kumimoji="1" lang="en-US" altLang="ja-JP" dirty="0" smtClean="0"/>
              <a:t>k</a:t>
            </a:r>
            <a:r>
              <a:rPr kumimoji="1" lang="ja-JP" altLang="en-US" dirty="0" smtClean="0"/>
              <a:t>とすると，</a:t>
            </a:r>
            <a:endParaRPr kumimoji="1" lang="en-US" altLang="ja-JP" dirty="0" smtClean="0"/>
          </a:p>
          <a:p>
            <a:r>
              <a:rPr kumimoji="1" lang="ja-JP" altLang="en-US" dirty="0" smtClean="0"/>
              <a:t>ランダムに発生した空間的自己相関が無い場合の隣接する格子の組合せ数の期待値はここに示す式のようになります．</a:t>
            </a:r>
            <a:endParaRPr kumimoji="1" lang="en-US" altLang="ja-JP" dirty="0" smtClean="0"/>
          </a:p>
          <a:p>
            <a:endParaRPr kumimoji="1" lang="en-US" altLang="ja-JP" dirty="0" smtClean="0"/>
          </a:p>
          <a:p>
            <a:r>
              <a:rPr kumimoji="1" lang="ja-JP" altLang="en-US" dirty="0" smtClean="0"/>
              <a:t>図の場合，</a:t>
            </a:r>
            <a:r>
              <a:rPr kumimoji="1" lang="en-US" altLang="ja-JP" dirty="0" smtClean="0"/>
              <a:t>16</a:t>
            </a:r>
            <a:r>
              <a:rPr kumimoji="1" lang="ja-JP" altLang="en-US" dirty="0" smtClean="0"/>
              <a:t>個の格子のうち黒が</a:t>
            </a:r>
            <a:r>
              <a:rPr kumimoji="1" lang="en-US" altLang="ja-JP" dirty="0" smtClean="0"/>
              <a:t>8</a:t>
            </a:r>
            <a:r>
              <a:rPr kumimoji="1" lang="ja-JP" altLang="en-US" dirty="0" err="1" smtClean="0"/>
              <a:t>，</a:t>
            </a:r>
            <a:r>
              <a:rPr kumimoji="1" lang="ja-JP" altLang="en-US" dirty="0" smtClean="0"/>
              <a:t>白も</a:t>
            </a:r>
            <a:r>
              <a:rPr kumimoji="1" lang="en-US" altLang="ja-JP" dirty="0" smtClean="0"/>
              <a:t>8</a:t>
            </a:r>
            <a:r>
              <a:rPr kumimoji="1" lang="ja-JP" altLang="en-US" dirty="0" smtClean="0"/>
              <a:t>なので，発生確率はどちらも</a:t>
            </a:r>
            <a:r>
              <a:rPr kumimoji="1" lang="en-US" altLang="ja-JP" dirty="0" smtClean="0"/>
              <a:t>0.5</a:t>
            </a:r>
            <a:r>
              <a:rPr kumimoji="1" lang="ja-JP" altLang="en-US" dirty="0" err="1" smtClean="0"/>
              <a:t>，</a:t>
            </a:r>
            <a:r>
              <a:rPr kumimoji="1" lang="ja-JP" altLang="en-US" dirty="0" smtClean="0"/>
              <a:t>また，隣接格子の組合せは</a:t>
            </a:r>
            <a:r>
              <a:rPr kumimoji="1" lang="en-US" altLang="ja-JP" dirty="0" smtClean="0"/>
              <a:t>24</a:t>
            </a:r>
            <a:r>
              <a:rPr kumimoji="1" lang="ja-JP" altLang="en-US" dirty="0" smtClean="0"/>
              <a:t>なので，式に代入すると期待値はここに示すとおりとなります．</a:t>
            </a:r>
            <a:endParaRPr kumimoji="1" lang="en-US" altLang="ja-JP" dirty="0" smtClean="0"/>
          </a:p>
          <a:p>
            <a:r>
              <a:rPr kumimoji="1" lang="ja-JP" altLang="en-US" dirty="0" smtClean="0"/>
              <a:t>この期待値と中央の配置を使って数えた数を比較すると，ほぼ同じ値を示しており，中央の図に示された配置はほぼ無相関だと考えられるでしょう．</a:t>
            </a:r>
            <a:endParaRPr kumimoji="1" lang="en-US" altLang="ja-JP" dirty="0" smtClean="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また，この</a:t>
            </a:r>
            <a:r>
              <a:rPr kumimoji="1" lang="en-US" altLang="ja-JP" dirty="0" smtClean="0"/>
              <a:t>JBB</a:t>
            </a:r>
            <a:r>
              <a:rPr kumimoji="1" lang="ja-JP" altLang="en-US" dirty="0" err="1" smtClean="0"/>
              <a:t>，</a:t>
            </a:r>
            <a:r>
              <a:rPr kumimoji="1" lang="en-US" altLang="ja-JP" dirty="0" smtClean="0"/>
              <a:t>JWW</a:t>
            </a:r>
            <a:r>
              <a:rPr kumimoji="1" lang="ja-JP" altLang="en-US" dirty="0" err="1" smtClean="0"/>
              <a:t>，</a:t>
            </a:r>
            <a:r>
              <a:rPr kumimoji="1" lang="en-US" altLang="ja-JP" dirty="0" smtClean="0"/>
              <a:t>JBW</a:t>
            </a:r>
            <a:r>
              <a:rPr kumimoji="1" lang="ja-JP" altLang="en-US" dirty="0" smtClean="0"/>
              <a:t>の分散</a:t>
            </a:r>
            <a:r>
              <a:rPr kumimoji="1" lang="en-US" altLang="ja-JP" dirty="0" smtClean="0"/>
              <a:t>SBB2,</a:t>
            </a:r>
            <a:r>
              <a:rPr kumimoji="1" lang="en-US" altLang="ja-JP" baseline="0" dirty="0" smtClean="0"/>
              <a:t> SWW2, SBW2</a:t>
            </a:r>
            <a:r>
              <a:rPr kumimoji="1" lang="ja-JP" altLang="en-US" baseline="0" dirty="0" smtClean="0"/>
              <a:t>の期待値は，次の式のように表せます．</a:t>
            </a:r>
            <a:endParaRPr kumimoji="1" lang="en-US" altLang="ja-JP" baseline="0" dirty="0" smtClean="0"/>
          </a:p>
          <a:p>
            <a:r>
              <a:rPr kumimoji="1" lang="ja-JP" altLang="en-US" baseline="0" dirty="0" smtClean="0"/>
              <a:t>上図の場合についてこの計算を行うと，</a:t>
            </a:r>
            <a:r>
              <a:rPr kumimoji="1" lang="en-US" altLang="ja-JP" baseline="0" dirty="0" smtClean="0"/>
              <a:t>SBB2</a:t>
            </a:r>
            <a:r>
              <a:rPr kumimoji="1" lang="ja-JP" altLang="en-US" baseline="0" dirty="0" err="1" smtClean="0"/>
              <a:t>，</a:t>
            </a:r>
            <a:r>
              <a:rPr kumimoji="1" lang="en-US" altLang="ja-JP" baseline="0" dirty="0" smtClean="0"/>
              <a:t>SWW2</a:t>
            </a:r>
            <a:r>
              <a:rPr kumimoji="1" lang="ja-JP" altLang="en-US" baseline="0" dirty="0" smtClean="0"/>
              <a:t>の期待値は</a:t>
            </a:r>
            <a:r>
              <a:rPr kumimoji="1" lang="en-US" altLang="ja-JP" baseline="0" dirty="0" smtClean="0"/>
              <a:t>11</a:t>
            </a:r>
            <a:r>
              <a:rPr kumimoji="1" lang="ja-JP" altLang="en-US" baseline="0" dirty="0" err="1" smtClean="0"/>
              <a:t>，</a:t>
            </a:r>
            <a:r>
              <a:rPr kumimoji="1" lang="en-US" altLang="ja-JP" baseline="0" dirty="0" smtClean="0"/>
              <a:t>SBW2</a:t>
            </a:r>
            <a:r>
              <a:rPr kumimoji="1" lang="ja-JP" altLang="en-US" baseline="0" dirty="0" smtClean="0"/>
              <a:t>の期待値は</a:t>
            </a:r>
            <a:r>
              <a:rPr kumimoji="1" lang="en-US" altLang="ja-JP" baseline="0" dirty="0" smtClean="0"/>
              <a:t>6</a:t>
            </a:r>
            <a:r>
              <a:rPr kumimoji="1" lang="ja-JP" altLang="en-US" baseline="0" dirty="0" smtClean="0"/>
              <a:t>となります．</a:t>
            </a:r>
            <a:endParaRPr kumimoji="1" lang="en-US" altLang="ja-JP" baseline="0" dirty="0" smtClean="0"/>
          </a:p>
          <a:p>
            <a:endParaRPr kumimoji="1" lang="en-US" altLang="ja-JP" baseline="0" dirty="0" smtClean="0"/>
          </a:p>
          <a:p>
            <a:r>
              <a:rPr kumimoji="1" lang="ja-JP" altLang="en-US" baseline="0" dirty="0" smtClean="0"/>
              <a:t>このことから，左図の状況は正の空間的自己相関があるといえるでしょうが，右図の状況は必ずしも負の空間的自己相関があるとはいえないように思われます</a:t>
            </a:r>
            <a:endParaRPr kumimoji="1" lang="en-US" altLang="ja-JP" baseline="0" dirty="0" smtClean="0"/>
          </a:p>
          <a:p>
            <a:r>
              <a:rPr kumimoji="1" lang="ja-JP" altLang="en-US" baseline="0" dirty="0" smtClean="0"/>
              <a:t>この例の場合は</a:t>
            </a:r>
            <a:r>
              <a:rPr kumimoji="1" lang="en-US" altLang="ja-JP" baseline="0" dirty="0" smtClean="0"/>
              <a:t>4×4</a:t>
            </a:r>
            <a:r>
              <a:rPr kumimoji="1" lang="ja-JP" altLang="en-US" baseline="0" dirty="0" smtClean="0"/>
              <a:t>という小さな格子を用いた例なので，統計的な検定を行うことはできませんが，領域数が多ければ統計的検定を行うことも可能です．</a:t>
            </a:r>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なお，この</a:t>
            </a:r>
            <a:r>
              <a:rPr kumimoji="1" lang="en-US" altLang="ja-JP" dirty="0" smtClean="0"/>
              <a:t>Join</a:t>
            </a:r>
            <a:r>
              <a:rPr kumimoji="1" lang="ja-JP" altLang="en-US" dirty="0" smtClean="0"/>
              <a:t>統計量は，領域</a:t>
            </a:r>
            <a:r>
              <a:rPr kumimoji="1" lang="en-US" altLang="ja-JP" dirty="0" err="1" smtClean="0"/>
              <a:t>i</a:t>
            </a:r>
            <a:r>
              <a:rPr kumimoji="1" lang="ja-JP" altLang="en-US" dirty="0" smtClean="0"/>
              <a:t>の二値データの値をｚｉ，そのベクトルを</a:t>
            </a:r>
            <a:r>
              <a:rPr kumimoji="1" lang="en-US" altLang="ja-JP" b="1" dirty="0" smtClean="0"/>
              <a:t>z</a:t>
            </a:r>
            <a:r>
              <a:rPr kumimoji="1" lang="ja-JP" altLang="en-US" dirty="0" err="1" smtClean="0"/>
              <a:t>，</a:t>
            </a:r>
            <a:r>
              <a:rPr kumimoji="1" lang="ja-JP" altLang="en-US" dirty="0" smtClean="0"/>
              <a:t>また，</a:t>
            </a:r>
            <a:r>
              <a:rPr kumimoji="1" lang="en-US" altLang="ja-JP" dirty="0" err="1" smtClean="0"/>
              <a:t>wij</a:t>
            </a:r>
            <a:r>
              <a:rPr kumimoji="1" lang="ja-JP" altLang="en-US" dirty="0" smtClean="0"/>
              <a:t>を隣接関係を表す</a:t>
            </a:r>
            <a:r>
              <a:rPr kumimoji="1" lang="en-US" altLang="ja-JP" dirty="0" smtClean="0"/>
              <a:t>0/1</a:t>
            </a:r>
            <a:r>
              <a:rPr kumimoji="1" lang="ja-JP" altLang="en-US" dirty="0" smtClean="0"/>
              <a:t>の値とし，その値を要素とする隣接行列</a:t>
            </a:r>
            <a:r>
              <a:rPr kumimoji="1" lang="en-US" altLang="ja-JP" dirty="0" smtClean="0"/>
              <a:t>W</a:t>
            </a:r>
            <a:r>
              <a:rPr kumimoji="1" lang="ja-JP" altLang="en-US" dirty="0" smtClean="0"/>
              <a:t>を定義すると，下記の式で表現することができます．</a:t>
            </a:r>
            <a:endParaRPr kumimoji="1" lang="ja-JP" altLang="en-US" dirty="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この</a:t>
            </a:r>
            <a:r>
              <a:rPr kumimoji="1" lang="en-US" altLang="ja-JP" dirty="0" smtClean="0"/>
              <a:t>Join</a:t>
            </a:r>
            <a:r>
              <a:rPr kumimoji="1" lang="ja-JP" altLang="en-US" dirty="0" smtClean="0"/>
              <a:t>統計量の限界について説明しましょう．</a:t>
            </a:r>
            <a:endParaRPr kumimoji="1" lang="en-US" altLang="ja-JP" dirty="0" smtClean="0"/>
          </a:p>
          <a:p>
            <a:endParaRPr kumimoji="1" lang="en-US" altLang="ja-JP" dirty="0" smtClean="0"/>
          </a:p>
          <a:p>
            <a:r>
              <a:rPr kumimoji="1" lang="ja-JP" altLang="en-US" dirty="0" smtClean="0"/>
              <a:t>この方法では，格子領域や行政界で区切られた地域のように，離散的な空間領域にもとづく隣接関係を通してしか空間的自己相関の有無を判断できません．</a:t>
            </a:r>
            <a:endParaRPr kumimoji="1" lang="en-US" altLang="ja-JP" dirty="0" smtClean="0"/>
          </a:p>
          <a:p>
            <a:r>
              <a:rPr kumimoji="1" lang="ja-JP" altLang="en-US" dirty="0" smtClean="0"/>
              <a:t>そのため，点データへの応用ができないことや，距離を反映させて隣接関係を定義することができないなど，柔軟性に欠けます．</a:t>
            </a:r>
            <a:endParaRPr kumimoji="1" lang="en-US" altLang="ja-JP" dirty="0" smtClean="0"/>
          </a:p>
          <a:p>
            <a:endParaRPr kumimoji="1" lang="en-US" altLang="ja-JP" dirty="0" smtClean="0"/>
          </a:p>
          <a:p>
            <a:r>
              <a:rPr kumimoji="1" lang="ja-JP" altLang="en-US" dirty="0" smtClean="0"/>
              <a:t>また，扱える属性はカテゴリデータのみであり，連続量の属性データを扱う時にはカテゴリデータに変換しないと</a:t>
            </a:r>
            <a:r>
              <a:rPr kumimoji="1" lang="en-US" altLang="ja-JP" dirty="0" smtClean="0"/>
              <a:t>Join</a:t>
            </a:r>
            <a:r>
              <a:rPr kumimoji="1" lang="ja-JP" altLang="en-US" dirty="0" smtClean="0"/>
              <a:t>統計量を用いることができません．</a:t>
            </a:r>
            <a:endParaRPr kumimoji="1" lang="en-US" altLang="ja-JP" dirty="0" smtClean="0"/>
          </a:p>
          <a:p>
            <a:endParaRPr kumimoji="1" lang="en-US" altLang="ja-JP" dirty="0" smtClean="0"/>
          </a:p>
          <a:p>
            <a:r>
              <a:rPr kumimoji="1" lang="ja-JP" altLang="en-US" dirty="0" smtClean="0"/>
              <a:t>しかし，例えば，点における連続量の属性データの空間的自己相関を調べたい，という場合は多くあります．</a:t>
            </a:r>
            <a:endParaRPr kumimoji="1" lang="en-US" altLang="ja-JP" dirty="0" smtClean="0"/>
          </a:p>
          <a:p>
            <a:r>
              <a:rPr kumimoji="1" lang="ja-JP" altLang="en-US" dirty="0" smtClean="0"/>
              <a:t>離散的な空間領域を前提とせず，点データにも適用が可能で，ユークリッド距離やネットワーク距離，あるいは所要時間など寄り柔軟に空間的な近さを考慮できる</a:t>
            </a:r>
            <a:endParaRPr kumimoji="1" lang="en-US" altLang="ja-JP" dirty="0" smtClean="0"/>
          </a:p>
          <a:p>
            <a:r>
              <a:rPr kumimoji="1" lang="ja-JP" altLang="en-US" dirty="0" smtClean="0"/>
              <a:t>連続量の属性を扱うことができる統計量が必要でしょう．</a:t>
            </a:r>
            <a:endParaRPr kumimoji="1" lang="ja-JP" altLang="en-US" dirty="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そこで提案されているのが</a:t>
            </a:r>
            <a:r>
              <a:rPr kumimoji="1" lang="en-US" altLang="ja-JP" dirty="0" smtClean="0"/>
              <a:t>Moran</a:t>
            </a:r>
            <a:r>
              <a:rPr kumimoji="1" lang="ja-JP" altLang="en-US" dirty="0" smtClean="0"/>
              <a:t>の</a:t>
            </a:r>
            <a:r>
              <a:rPr kumimoji="1" lang="en-US" altLang="ja-JP" dirty="0" smtClean="0"/>
              <a:t>I</a:t>
            </a:r>
            <a:r>
              <a:rPr kumimoji="1" lang="ja-JP" altLang="en-US" dirty="0" smtClean="0"/>
              <a:t>統計量です．</a:t>
            </a:r>
            <a:endParaRPr kumimoji="1" lang="en-US" altLang="ja-JP" dirty="0" smtClean="0"/>
          </a:p>
          <a:p>
            <a:endParaRPr kumimoji="1" lang="en-US" altLang="ja-JP" dirty="0" smtClean="0"/>
          </a:p>
          <a:p>
            <a:r>
              <a:rPr kumimoji="1" lang="ja-JP" altLang="en-US" dirty="0" smtClean="0"/>
              <a:t>いま，</a:t>
            </a:r>
            <a:r>
              <a:rPr kumimoji="1" lang="en-US" altLang="ja-JP" dirty="0" smtClean="0"/>
              <a:t>n</a:t>
            </a:r>
            <a:r>
              <a:rPr kumimoji="1" lang="ja-JP" altLang="en-US" dirty="0" smtClean="0"/>
              <a:t>個のデータがあるとし，その</a:t>
            </a:r>
            <a:r>
              <a:rPr kumimoji="1" lang="en-US" altLang="ja-JP" dirty="0" err="1" smtClean="0"/>
              <a:t>i</a:t>
            </a:r>
            <a:r>
              <a:rPr kumimoji="1" lang="ja-JP" altLang="en-US" dirty="0" smtClean="0"/>
              <a:t>番目の領域，あるいは点における属性値を</a:t>
            </a:r>
            <a:r>
              <a:rPr kumimoji="1" lang="en-US" altLang="ja-JP" dirty="0" err="1" smtClean="0"/>
              <a:t>zi</a:t>
            </a:r>
            <a:r>
              <a:rPr kumimoji="1" lang="ja-JP" altLang="en-US" dirty="0" smtClean="0"/>
              <a:t>とし，そのベクトルを</a:t>
            </a:r>
            <a:r>
              <a:rPr kumimoji="1" lang="en-US" altLang="ja-JP" b="1" dirty="0" smtClean="0"/>
              <a:t>z</a:t>
            </a:r>
            <a:r>
              <a:rPr kumimoji="1" lang="ja-JP" altLang="en-US" dirty="0" smtClean="0"/>
              <a:t>とします．また，属性値の平均値を</a:t>
            </a:r>
            <a:r>
              <a:rPr kumimoji="1" lang="en-US" altLang="ja-JP" dirty="0" smtClean="0"/>
              <a:t>z</a:t>
            </a:r>
            <a:r>
              <a:rPr kumimoji="1" lang="ja-JP" altLang="en-US" dirty="0" smtClean="0"/>
              <a:t>バーと記し，属性値の平均値ベクトルを</a:t>
            </a:r>
            <a:r>
              <a:rPr kumimoji="1" lang="en-US" altLang="ja-JP" b="1" dirty="0" smtClean="0"/>
              <a:t>z</a:t>
            </a:r>
            <a:r>
              <a:rPr kumimoji="1" lang="ja-JP" altLang="en-US" b="1" dirty="0" smtClean="0"/>
              <a:t>バー</a:t>
            </a:r>
            <a:r>
              <a:rPr kumimoji="1" lang="ja-JP" altLang="en-US" dirty="0" smtClean="0"/>
              <a:t>と表します．</a:t>
            </a:r>
            <a:endParaRPr kumimoji="1" lang="en-US" altLang="ja-JP" dirty="0" smtClean="0"/>
          </a:p>
          <a:p>
            <a:r>
              <a:rPr kumimoji="1" lang="ja-JP" altLang="en-US" dirty="0" smtClean="0"/>
              <a:t>さらに，</a:t>
            </a:r>
            <a:r>
              <a:rPr kumimoji="1" lang="en-US" altLang="ja-JP" dirty="0" smtClean="0"/>
              <a:t>Join</a:t>
            </a:r>
            <a:r>
              <a:rPr kumimoji="1" lang="ja-JP" altLang="en-US" dirty="0" smtClean="0"/>
              <a:t>統計量の時には隣接関係を表していた行列</a:t>
            </a:r>
            <a:r>
              <a:rPr kumimoji="1" lang="en-US" altLang="ja-JP" b="1" dirty="0" smtClean="0"/>
              <a:t>W</a:t>
            </a:r>
            <a:r>
              <a:rPr kumimoji="1" lang="ja-JP" altLang="en-US" dirty="0" smtClean="0"/>
              <a:t>ですが，</a:t>
            </a:r>
            <a:r>
              <a:rPr kumimoji="1" lang="en-US" altLang="ja-JP" dirty="0" smtClean="0"/>
              <a:t>Moran</a:t>
            </a:r>
            <a:r>
              <a:rPr kumimoji="1" lang="ja-JP" altLang="en-US" dirty="0" err="1" smtClean="0"/>
              <a:t>の統</a:t>
            </a:r>
            <a:r>
              <a:rPr kumimoji="1" lang="ja-JP" altLang="en-US" dirty="0" smtClean="0"/>
              <a:t>計量の場合には，距離を使った定義も可能なものとして，空間重み行列と呼ぶことにします．</a:t>
            </a:r>
            <a:endParaRPr kumimoji="1" lang="en-US" altLang="ja-JP" dirty="0" smtClean="0"/>
          </a:p>
          <a:p>
            <a:r>
              <a:rPr kumimoji="1" lang="ja-JP" altLang="en-US" dirty="0" smtClean="0"/>
              <a:t>もちろん領域に対して得られたデータの分析をする場合は，</a:t>
            </a:r>
            <a:r>
              <a:rPr kumimoji="1" lang="en-US" altLang="ja-JP" dirty="0" smtClean="0"/>
              <a:t>Join</a:t>
            </a:r>
            <a:r>
              <a:rPr kumimoji="1" lang="ja-JP" altLang="en-US" dirty="0" smtClean="0"/>
              <a:t>統計量と同様に隣接関係を表す行列として定義しても構いませんが，</a:t>
            </a:r>
            <a:r>
              <a:rPr kumimoji="1" lang="en-US" altLang="ja-JP" dirty="0" smtClean="0"/>
              <a:t>Moran</a:t>
            </a:r>
            <a:r>
              <a:rPr kumimoji="1" lang="ja-JP" altLang="en-US" dirty="0" smtClean="0"/>
              <a:t>の</a:t>
            </a:r>
            <a:r>
              <a:rPr kumimoji="1" lang="en-US" altLang="ja-JP" dirty="0" smtClean="0"/>
              <a:t>I</a:t>
            </a:r>
            <a:r>
              <a:rPr kumimoji="1" lang="ja-JP" altLang="en-US" dirty="0" smtClean="0"/>
              <a:t>統計量の場合には，距離の逆数の定数乗などを用いても構いません．</a:t>
            </a:r>
            <a:endParaRPr kumimoji="1" lang="en-US" altLang="ja-JP" dirty="0" smtClean="0"/>
          </a:p>
          <a:p>
            <a:r>
              <a:rPr kumimoji="1" lang="ja-JP" altLang="en-US" dirty="0" smtClean="0"/>
              <a:t>このように隣接関係だけではなく，距離も用いて「空間的な近さ」を柔軟に表現することが可能です．</a:t>
            </a:r>
            <a:endParaRPr kumimoji="1" lang="en-US" altLang="ja-JP" dirty="0" smtClean="0"/>
          </a:p>
          <a:p>
            <a:endParaRPr kumimoji="1" lang="en-US" altLang="ja-JP" dirty="0" smtClean="0"/>
          </a:p>
          <a:p>
            <a:r>
              <a:rPr kumimoji="1" lang="ja-JP" altLang="en-US" dirty="0" smtClean="0"/>
              <a:t>これらの記号を用いると，統計量の値はこの式のように表されます．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この統計量の解釈を行うため式を書き換えてみましょう．</a:t>
            </a:r>
            <a:endParaRPr kumimoji="1" lang="en-US" altLang="ja-JP" dirty="0" smtClean="0"/>
          </a:p>
          <a:p>
            <a:endParaRPr kumimoji="1" lang="en-US" altLang="ja-JP" dirty="0" smtClean="0"/>
          </a:p>
          <a:p>
            <a:r>
              <a:rPr kumimoji="1" lang="ja-JP" altLang="en-US" dirty="0" smtClean="0"/>
              <a:t>まず分子は，</a:t>
            </a:r>
            <a:r>
              <a:rPr kumimoji="1" lang="en-US" altLang="ja-JP" dirty="0" smtClean="0"/>
              <a:t>Join</a:t>
            </a:r>
            <a:r>
              <a:rPr kumimoji="1" lang="ja-JP" altLang="en-US" dirty="0" smtClean="0"/>
              <a:t>統計量と類似の形をしていることが分かります．空間重み行列</a:t>
            </a:r>
            <a:r>
              <a:rPr kumimoji="1" lang="en-US" altLang="ja-JP" b="1" dirty="0" smtClean="0"/>
              <a:t>W</a:t>
            </a:r>
            <a:r>
              <a:rPr kumimoji="1" lang="ja-JP" altLang="en-US" dirty="0" smtClean="0"/>
              <a:t>に隣接行列を使った場合を考えると，</a:t>
            </a:r>
            <a:endParaRPr kumimoji="1" lang="en-US" altLang="ja-JP" dirty="0" smtClean="0"/>
          </a:p>
          <a:p>
            <a:r>
              <a:rPr kumimoji="1" lang="ja-JP" altLang="en-US" dirty="0" smtClean="0"/>
              <a:t>正の空間相関があり隣接する領域</a:t>
            </a:r>
            <a:r>
              <a:rPr kumimoji="1" lang="en-US" altLang="ja-JP" dirty="0" err="1" smtClean="0"/>
              <a:t>i</a:t>
            </a:r>
            <a:r>
              <a:rPr kumimoji="1" lang="ja-JP" altLang="en-US" dirty="0" smtClean="0"/>
              <a:t>と</a:t>
            </a:r>
            <a:r>
              <a:rPr kumimoji="1" lang="en-US" altLang="ja-JP" dirty="0" smtClean="0"/>
              <a:t>j</a:t>
            </a:r>
            <a:r>
              <a:rPr kumimoji="1" lang="ja-JP" altLang="en-US" dirty="0" smtClean="0"/>
              <a:t>の値が類似の値，すなわち共に平均値より大きい，あるいは共に平均値より小さい値をとる場合，正の大きな値をとります．</a:t>
            </a:r>
            <a:endParaRPr kumimoji="1" lang="en-US" altLang="ja-JP" dirty="0" smtClean="0"/>
          </a:p>
          <a:p>
            <a:r>
              <a:rPr kumimoji="1" lang="ja-JP" altLang="en-US" dirty="0" smtClean="0"/>
              <a:t>一方，負の空間相関があり隣接する領域</a:t>
            </a:r>
            <a:r>
              <a:rPr kumimoji="1" lang="en-US" altLang="ja-JP" dirty="0" err="1" smtClean="0"/>
              <a:t>i</a:t>
            </a:r>
            <a:r>
              <a:rPr kumimoji="1" lang="ja-JP" altLang="en-US" dirty="0" smtClean="0"/>
              <a:t>と</a:t>
            </a:r>
            <a:r>
              <a:rPr kumimoji="1" lang="en-US" altLang="ja-JP" dirty="0" smtClean="0"/>
              <a:t>j</a:t>
            </a:r>
            <a:r>
              <a:rPr kumimoji="1" lang="ja-JP" altLang="en-US" dirty="0" smtClean="0"/>
              <a:t>の値が正反対の傾向を持っている，すなわち片方が平均値より大きければもう片方は平均値より小さいという場合，負の大きな値をとります．</a:t>
            </a:r>
            <a:endParaRPr kumimoji="1" lang="en-US" altLang="ja-JP" dirty="0" smtClean="0"/>
          </a:p>
          <a:p>
            <a:r>
              <a:rPr kumimoji="1" lang="ja-JP" altLang="en-US" dirty="0" smtClean="0"/>
              <a:t>また，相関がなければ，いろいろな隣接領域の組合せから計算される値がキャンセルアウトして</a:t>
            </a:r>
            <a:r>
              <a:rPr kumimoji="1" lang="en-US" altLang="ja-JP" dirty="0" smtClean="0"/>
              <a:t>0</a:t>
            </a:r>
            <a:r>
              <a:rPr kumimoji="1" lang="ja-JP" altLang="en-US" dirty="0" smtClean="0"/>
              <a:t>に近い値をとると考えられます．</a:t>
            </a:r>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分母の第一項は，空間重み行列の要素の和となっています．空間重み行列の要素の和が大きくなれば必然的に分子の値も大きくなってしまうので，そのような効果を防ぐため基準化しています．</a:t>
            </a:r>
          </a:p>
          <a:p>
            <a:r>
              <a:rPr kumimoji="1" lang="ja-JP" altLang="en-US" dirty="0" smtClean="0"/>
              <a:t>分母の第二項は，属性値の分散に相当する値であることが分かり，第一項と同様に属性値の分散が大きくなれば分母が大きくなってしまうので，分散に類する値で基準化していることが分かります．</a:t>
            </a:r>
            <a:endParaRPr kumimoji="1" lang="en-US" altLang="ja-JP" dirty="0" smtClean="0"/>
          </a:p>
          <a:p>
            <a:endParaRPr kumimoji="1" lang="en-US" altLang="ja-JP" dirty="0" smtClean="0"/>
          </a:p>
          <a:p>
            <a:r>
              <a:rPr kumimoji="1" lang="ja-JP" altLang="en-US" dirty="0" smtClean="0"/>
              <a:t>このような基準化を行っているため，</a:t>
            </a:r>
            <a:r>
              <a:rPr kumimoji="1" lang="en-US" altLang="ja-JP" dirty="0" smtClean="0"/>
              <a:t>Moran</a:t>
            </a:r>
            <a:r>
              <a:rPr kumimoji="1" lang="ja-JP" altLang="en-US" dirty="0" smtClean="0"/>
              <a:t>の</a:t>
            </a:r>
            <a:r>
              <a:rPr kumimoji="1" lang="en-US" altLang="ja-JP" dirty="0" smtClean="0"/>
              <a:t>I</a:t>
            </a:r>
            <a:r>
              <a:rPr kumimoji="1" lang="ja-JP" altLang="en-US" dirty="0" smtClean="0"/>
              <a:t>統計量は，</a:t>
            </a:r>
            <a:r>
              <a:rPr kumimoji="1" lang="en-US" altLang="ja-JP" dirty="0" smtClean="0"/>
              <a:t>-1≦I</a:t>
            </a:r>
            <a:r>
              <a:rPr kumimoji="1" lang="ja-JP" altLang="en-US" dirty="0" smtClean="0"/>
              <a:t>≦</a:t>
            </a:r>
            <a:r>
              <a:rPr kumimoji="1" lang="en-US" altLang="ja-JP" dirty="0" smtClean="0"/>
              <a:t>1</a:t>
            </a:r>
            <a:r>
              <a:rPr kumimoji="1" lang="ja-JP" altLang="en-US" dirty="0" smtClean="0"/>
              <a:t>の値を取り，</a:t>
            </a:r>
            <a:r>
              <a:rPr kumimoji="1" lang="en-US" altLang="ja-JP" dirty="0" smtClean="0"/>
              <a:t>1</a:t>
            </a:r>
            <a:r>
              <a:rPr kumimoji="1" lang="ja-JP" altLang="en-US" dirty="0" smtClean="0"/>
              <a:t>に近ければ正の空間的自己相関，</a:t>
            </a:r>
            <a:r>
              <a:rPr kumimoji="1" lang="en-US" altLang="ja-JP" dirty="0" smtClean="0"/>
              <a:t>-1</a:t>
            </a:r>
            <a:r>
              <a:rPr kumimoji="1" lang="ja-JP" altLang="en-US" dirty="0" smtClean="0"/>
              <a:t>に近ければ負の空間的自己相関を持っていることが分かります．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en-US" altLang="ja-JP" dirty="0" smtClean="0"/>
              <a:t>Moran</a:t>
            </a:r>
            <a:r>
              <a:rPr kumimoji="1" lang="ja-JP" altLang="en-US" dirty="0" smtClean="0"/>
              <a:t>の</a:t>
            </a:r>
            <a:r>
              <a:rPr kumimoji="1" lang="en-US" altLang="ja-JP" dirty="0" smtClean="0"/>
              <a:t>I</a:t>
            </a:r>
            <a:r>
              <a:rPr kumimoji="1" lang="ja-JP" altLang="en-US" dirty="0" smtClean="0"/>
              <a:t>統計量は，属性値が正規分布に従い，空間的自己相関がないと仮定すると，このような期待値と分散を持ちます．</a:t>
            </a:r>
            <a:endParaRPr kumimoji="1" lang="en-US" altLang="ja-JP" dirty="0" smtClean="0"/>
          </a:p>
          <a:p>
            <a:r>
              <a:rPr kumimoji="1" lang="ja-JP" altLang="en-US" dirty="0" smtClean="0"/>
              <a:t>さらに，データ数が多い場合には，近似的に正規分布に従うことが知られており，空間的自己相関の有無を検定することが可能です．</a:t>
            </a:r>
            <a:endParaRPr kumimoji="1" lang="ja-JP" altLang="en-US" dirty="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16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en-US" altLang="ja-JP" dirty="0" smtClean="0"/>
              <a:t>Geary</a:t>
            </a:r>
            <a:r>
              <a:rPr kumimoji="1" lang="ja-JP" altLang="en-US" dirty="0" smtClean="0"/>
              <a:t>の</a:t>
            </a:r>
            <a:r>
              <a:rPr kumimoji="1" lang="en-US" altLang="ja-JP" dirty="0" smtClean="0"/>
              <a:t>C</a:t>
            </a:r>
            <a:r>
              <a:rPr kumimoji="1" lang="ja-JP" altLang="en-US" dirty="0" smtClean="0"/>
              <a:t>統計量は</a:t>
            </a:r>
            <a:r>
              <a:rPr kumimoji="1" lang="en-US" altLang="ja-JP" dirty="0" smtClean="0"/>
              <a:t>Moran</a:t>
            </a:r>
            <a:r>
              <a:rPr kumimoji="1" lang="ja-JP" altLang="en-US" dirty="0" smtClean="0"/>
              <a:t>の</a:t>
            </a:r>
            <a:r>
              <a:rPr kumimoji="1" lang="en-US" altLang="ja-JP" dirty="0" smtClean="0"/>
              <a:t>I</a:t>
            </a:r>
            <a:r>
              <a:rPr kumimoji="1" lang="ja-JP" altLang="en-US" dirty="0" smtClean="0"/>
              <a:t>統計量とほぼ類似の統計量です．ある点</a:t>
            </a:r>
            <a:r>
              <a:rPr kumimoji="1" lang="en-US" altLang="ja-JP" dirty="0" err="1" smtClean="0"/>
              <a:t>i</a:t>
            </a:r>
            <a:r>
              <a:rPr kumimoji="1" lang="ja-JP" altLang="en-US" dirty="0" smtClean="0"/>
              <a:t>の値に対して，</a:t>
            </a:r>
            <a:r>
              <a:rPr kumimoji="1" lang="en-US" altLang="ja-JP" dirty="0" smtClean="0"/>
              <a:t>j</a:t>
            </a:r>
            <a:r>
              <a:rPr kumimoji="1" lang="ja-JP" altLang="en-US" dirty="0" smtClean="0"/>
              <a:t>が類似性を持っているかを評価する形となっています．</a:t>
            </a:r>
            <a:endParaRPr kumimoji="1" lang="en-US" altLang="ja-JP" dirty="0" smtClean="0"/>
          </a:p>
          <a:p>
            <a:r>
              <a:rPr kumimoji="1" lang="ja-JP" altLang="en-US" dirty="0" smtClean="0"/>
              <a:t>この値が</a:t>
            </a:r>
            <a:r>
              <a:rPr kumimoji="1" lang="en-US" altLang="ja-JP" dirty="0" smtClean="0"/>
              <a:t>1</a:t>
            </a:r>
            <a:r>
              <a:rPr kumimoji="1" lang="ja-JP" altLang="en-US" dirty="0" smtClean="0"/>
              <a:t>に近ければ相関がなく，</a:t>
            </a:r>
            <a:r>
              <a:rPr kumimoji="1" lang="en-US" altLang="ja-JP" dirty="0" smtClean="0"/>
              <a:t>0</a:t>
            </a:r>
            <a:r>
              <a:rPr kumimoji="1" lang="ja-JP" altLang="en-US" dirty="0" smtClean="0"/>
              <a:t>に近いと正の空間的自己相関，</a:t>
            </a:r>
            <a:r>
              <a:rPr kumimoji="1" lang="en-US" altLang="ja-JP" dirty="0" smtClean="0"/>
              <a:t>2</a:t>
            </a:r>
            <a:r>
              <a:rPr kumimoji="1" lang="ja-JP" altLang="en-US" dirty="0" smtClean="0"/>
              <a:t>に近づくと負の空間的自己相関があると言えます．</a:t>
            </a:r>
            <a:endParaRPr kumimoji="1" lang="ja-JP" altLang="en-US" dirty="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17</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en-US" altLang="ja-JP" dirty="0" err="1" smtClean="0"/>
              <a:t>Getis-Ord</a:t>
            </a:r>
            <a:r>
              <a:rPr kumimoji="1" lang="ja-JP" altLang="en-US" dirty="0" smtClean="0"/>
              <a:t>の</a:t>
            </a:r>
            <a:r>
              <a:rPr kumimoji="1" lang="en-US" altLang="ja-JP" dirty="0" smtClean="0"/>
              <a:t>G</a:t>
            </a:r>
            <a:r>
              <a:rPr kumimoji="1" lang="ja-JP" altLang="en-US" dirty="0" smtClean="0"/>
              <a:t>統計量は，より局所的な空間的自己相関の傾向を見る統計量です．個々の領域や点毎に値が算出されます．自己相関が無い場合の期待値や分散はここに示すとおりですが，</a:t>
            </a:r>
            <a:endParaRPr kumimoji="1" lang="en-US" altLang="ja-JP" dirty="0" smtClean="0"/>
          </a:p>
          <a:p>
            <a:r>
              <a:rPr kumimoji="1" lang="ja-JP" altLang="en-US" dirty="0" smtClean="0"/>
              <a:t>ある場所の周りに属性値の大きなものが集積している場合，期待値よりも大きな値となり，周りに属性値の小さなものが集積している場合，期待値よりも小さな値を示すことになります．</a:t>
            </a:r>
            <a:endParaRPr kumimoji="1" lang="ja-JP" altLang="en-US" dirty="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18</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これまでは，空間的自己相関の有無を検定する統計量について見てきましたが，空間的自己相関のモデル化の方法について見てみましょう．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この講義では，バリオグラムやコバリオグラムによるモデル化について紹介します．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まず，バリオグラムによる空間的自己相関のモデル化について見てみましょう．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最初に，空間データは空間確率場</a:t>
            </a:r>
            <a:r>
              <a:rPr kumimoji="1" lang="en-US" altLang="ja-JP" dirty="0" smtClean="0"/>
              <a:t>Z</a:t>
            </a:r>
            <a:r>
              <a:rPr kumimoji="1" lang="ja-JP" altLang="en-US" dirty="0" smtClean="0"/>
              <a:t>上で得られる確率変数だとします．その上で，空間確率場に対して本質的定常性を仮定します．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本質的定常性とは，空間的確率場</a:t>
            </a:r>
            <a:r>
              <a:rPr kumimoji="1" lang="en-US" altLang="ja-JP" dirty="0" smtClean="0"/>
              <a:t>Z</a:t>
            </a:r>
            <a:r>
              <a:rPr kumimoji="1" lang="ja-JP" altLang="en-US" dirty="0" smtClean="0"/>
              <a:t>上で得られる確率変数は，空間的な相対位置だけで決まるとの仮定です．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点</a:t>
            </a:r>
            <a:r>
              <a:rPr kumimoji="1" lang="en-US" altLang="ja-JP" dirty="0" err="1" smtClean="0"/>
              <a:t>i</a:t>
            </a:r>
            <a:r>
              <a:rPr kumimoji="1" lang="ja-JP" altLang="en-US" dirty="0" smtClean="0"/>
              <a:t>の場所を</a:t>
            </a:r>
            <a:r>
              <a:rPr kumimoji="1" lang="en-US" altLang="ja-JP" dirty="0" err="1" smtClean="0"/>
              <a:t>si</a:t>
            </a:r>
            <a:r>
              <a:rPr kumimoji="1" lang="ja-JP" altLang="en-US" dirty="0" smtClean="0"/>
              <a:t>というベクトルで表すとしましょう．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本質的定常性を持った空間確率場から得られる確率変数は，異なる</a:t>
            </a:r>
            <a:r>
              <a:rPr kumimoji="1" lang="en-US" altLang="ja-JP" dirty="0" smtClean="0"/>
              <a:t>2</a:t>
            </a:r>
            <a:r>
              <a:rPr kumimoji="1" lang="ja-JP" altLang="en-US" dirty="0" smtClean="0"/>
              <a:t>地点での値の差の期待値は</a:t>
            </a:r>
            <a:r>
              <a:rPr kumimoji="1" lang="en-US" altLang="ja-JP" dirty="0" smtClean="0"/>
              <a:t>0</a:t>
            </a:r>
            <a:r>
              <a:rPr kumimoji="1" lang="ja-JP" altLang="en-US" dirty="0" err="1" smtClean="0"/>
              <a:t>，</a:t>
            </a:r>
            <a:r>
              <a:rPr kumimoji="1" lang="ja-JP" altLang="en-US" dirty="0" smtClean="0"/>
              <a:t>分散は二地点の位置の違いを表すベクトルの関数として表すことができます．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更に，方向によって空間相関の影響が変わらないという</a:t>
            </a:r>
            <a:r>
              <a:rPr kumimoji="1" lang="ja-JP" altLang="en-US" dirty="0" err="1" smtClean="0"/>
              <a:t>等</a:t>
            </a:r>
            <a:r>
              <a:rPr kumimoji="1" lang="ja-JP" altLang="en-US" dirty="0" smtClean="0"/>
              <a:t>方性を仮定すると，異なる</a:t>
            </a:r>
            <a:r>
              <a:rPr kumimoji="1" lang="en-US" altLang="ja-JP" dirty="0" smtClean="0"/>
              <a:t>2</a:t>
            </a:r>
            <a:r>
              <a:rPr kumimoji="1" lang="ja-JP" altLang="en-US" dirty="0" smtClean="0"/>
              <a:t>地点における確率変数</a:t>
            </a:r>
            <a:r>
              <a:rPr kumimoji="1" lang="en-US" altLang="ja-JP" dirty="0" smtClean="0"/>
              <a:t>Z</a:t>
            </a:r>
            <a:r>
              <a:rPr kumimoji="1" lang="ja-JP" altLang="en-US" dirty="0" smtClean="0"/>
              <a:t>の分散は，</a:t>
            </a:r>
            <a:r>
              <a:rPr kumimoji="1" lang="en-US" altLang="ja-JP" dirty="0" smtClean="0"/>
              <a:t>2</a:t>
            </a:r>
            <a:r>
              <a:rPr kumimoji="1" lang="ja-JP" altLang="en-US" dirty="0" smtClean="0"/>
              <a:t>地点間の距離だけの関数として表されることになります．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a:t>
            </a:r>
            <a:r>
              <a:rPr kumimoji="1" lang="en-US" altLang="ja-JP" dirty="0" smtClean="0"/>
              <a:t>2γ</a:t>
            </a:r>
            <a:r>
              <a:rPr kumimoji="1" lang="ja-JP" altLang="en-US" dirty="0" smtClean="0"/>
              <a:t>で表される関数のことをバリオグラムと呼びます．また，</a:t>
            </a:r>
            <a:r>
              <a:rPr kumimoji="1" lang="en-US" altLang="ja-JP" dirty="0" smtClean="0"/>
              <a:t>γ</a:t>
            </a:r>
            <a:r>
              <a:rPr kumimoji="1" lang="ja-JP" altLang="en-US" dirty="0" smtClean="0"/>
              <a:t>をセミバリオグラムと呼びます．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このように，本質的定常性と等方性を仮定することによって，</a:t>
            </a:r>
            <a:r>
              <a:rPr kumimoji="1" lang="en-US" altLang="ja-JP" dirty="0" smtClean="0"/>
              <a:t>2</a:t>
            </a:r>
            <a:r>
              <a:rPr kumimoji="1" lang="ja-JP" altLang="en-US" dirty="0" smtClean="0"/>
              <a:t>地点間で得られるデータの空間的自己相関の影響は，バリオグラムで表されるようになります．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19</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sz="1200" b="0" i="0" u="none" strike="noStrike" kern="1200" dirty="0" smtClean="0">
                <a:solidFill>
                  <a:schemeClr val="tx1"/>
                </a:solidFill>
                <a:latin typeface="+mn-lt"/>
                <a:ea typeface="+mn-ea"/>
                <a:cs typeface="+mn-cs"/>
              </a:rPr>
              <a:t>ここでは，空間的自己相関について学びます．</a:t>
            </a:r>
            <a:endParaRPr kumimoji="1" lang="en-US" altLang="ja-JP" sz="1200" b="0" i="0" u="none" strike="noStrike" kern="1200" dirty="0" smtClean="0">
              <a:solidFill>
                <a:schemeClr val="tx1"/>
              </a:solidFill>
              <a:latin typeface="+mn-lt"/>
              <a:ea typeface="+mn-ea"/>
              <a:cs typeface="+mn-cs"/>
            </a:endParaRPr>
          </a:p>
          <a:p>
            <a:r>
              <a:rPr kumimoji="1" lang="ja-JP" altLang="en-US" sz="1200" b="0" i="0" u="none" strike="noStrike" kern="1200" dirty="0" smtClean="0">
                <a:solidFill>
                  <a:schemeClr val="tx1"/>
                </a:solidFill>
                <a:latin typeface="+mn-lt"/>
                <a:ea typeface="+mn-ea"/>
                <a:cs typeface="+mn-cs"/>
              </a:rPr>
              <a:t>まず，空間的自己相関とは何か，</a:t>
            </a:r>
            <a:endParaRPr kumimoji="1" lang="en-US" altLang="ja-JP" sz="1200" b="0" i="0" u="none" strike="noStrike" kern="1200" dirty="0" smtClean="0">
              <a:solidFill>
                <a:schemeClr val="tx1"/>
              </a:solidFill>
              <a:latin typeface="+mn-lt"/>
              <a:ea typeface="+mn-ea"/>
              <a:cs typeface="+mn-cs"/>
            </a:endParaRPr>
          </a:p>
          <a:p>
            <a:r>
              <a:rPr kumimoji="1" lang="ja-JP" altLang="en-US" sz="1200" b="0" i="0" u="none" strike="noStrike" kern="1200" dirty="0" smtClean="0">
                <a:solidFill>
                  <a:schemeClr val="tx1"/>
                </a:solidFill>
                <a:latin typeface="+mn-lt"/>
                <a:ea typeface="+mn-ea"/>
                <a:cs typeface="+mn-cs"/>
              </a:rPr>
              <a:t>次に，空間的自己相関の統計量として</a:t>
            </a:r>
            <a:r>
              <a:rPr kumimoji="1" lang="en-US" altLang="ja-JP" sz="1200" b="0" i="0" u="none" strike="noStrike" kern="1200" dirty="0" smtClean="0">
                <a:solidFill>
                  <a:schemeClr val="tx1"/>
                </a:solidFill>
                <a:latin typeface="+mn-lt"/>
                <a:ea typeface="+mn-ea"/>
                <a:cs typeface="+mn-cs"/>
              </a:rPr>
              <a:t>4</a:t>
            </a:r>
            <a:r>
              <a:rPr kumimoji="1" lang="ja-JP" altLang="en-US" sz="1200" b="0" i="0" u="none" strike="noStrike" kern="1200" dirty="0" smtClean="0">
                <a:solidFill>
                  <a:schemeClr val="tx1"/>
                </a:solidFill>
                <a:latin typeface="+mn-lt"/>
                <a:ea typeface="+mn-ea"/>
                <a:cs typeface="+mn-cs"/>
              </a:rPr>
              <a:t>種類の統計量を紹介し，</a:t>
            </a:r>
            <a:endParaRPr kumimoji="1" lang="en-US" altLang="ja-JP" sz="1200" b="0" i="0" u="none" strike="noStrike" kern="1200" dirty="0" smtClean="0">
              <a:solidFill>
                <a:schemeClr val="tx1"/>
              </a:solidFill>
              <a:latin typeface="+mn-lt"/>
              <a:ea typeface="+mn-ea"/>
              <a:cs typeface="+mn-cs"/>
            </a:endParaRPr>
          </a:p>
          <a:p>
            <a:r>
              <a:rPr kumimoji="1" lang="ja-JP" altLang="en-US" sz="1200" b="0" i="0" u="none" strike="noStrike" kern="1200" dirty="0" smtClean="0">
                <a:solidFill>
                  <a:schemeClr val="tx1"/>
                </a:solidFill>
                <a:latin typeface="+mn-lt"/>
                <a:ea typeface="+mn-ea"/>
                <a:cs typeface="+mn-cs"/>
              </a:rPr>
              <a:t>最後に，空間的自己相関のモデル化法であるバリオグラム・コバリオグラム</a:t>
            </a:r>
            <a:endParaRPr kumimoji="1" lang="en-US" altLang="ja-JP" sz="1200" b="0" i="0" u="none" strike="noStrike" kern="1200" dirty="0" smtClean="0">
              <a:solidFill>
                <a:schemeClr val="tx1"/>
              </a:solidFill>
              <a:latin typeface="+mn-lt"/>
              <a:ea typeface="+mn-ea"/>
              <a:cs typeface="+mn-cs"/>
            </a:endParaRPr>
          </a:p>
          <a:p>
            <a:r>
              <a:rPr kumimoji="1" lang="ja-JP" altLang="en-US" sz="1200" b="0" i="0" u="none" strike="noStrike" kern="1200" dirty="0" smtClean="0">
                <a:solidFill>
                  <a:schemeClr val="tx1"/>
                </a:solidFill>
                <a:latin typeface="+mn-lt"/>
                <a:ea typeface="+mn-ea"/>
                <a:cs typeface="+mn-cs"/>
              </a:rPr>
              <a:t>について学びます</a:t>
            </a:r>
            <a:r>
              <a:rPr lang="ja-JP" altLang="en-US" dirty="0" smtClean="0"/>
              <a:t> ．</a:t>
            </a:r>
            <a:endParaRPr kumimoji="1" lang="ja-JP" altLang="en-US" dirty="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また，バリオグラムと類似の方法ですが，よく利用されるコバリオグラムについて見てみましょう．</a:t>
            </a:r>
            <a:endParaRPr kumimoji="1" lang="en-US" altLang="ja-JP" dirty="0" smtClean="0"/>
          </a:p>
          <a:p>
            <a:endParaRPr kumimoji="1" lang="en-US" altLang="ja-JP" dirty="0" smtClean="0"/>
          </a:p>
          <a:p>
            <a:r>
              <a:rPr kumimoji="1" lang="ja-JP" altLang="en-US" dirty="0" smtClean="0"/>
              <a:t>こちらでは，本質的定常性の代わりに二次定常性という仮定を置きます．二次定常性の方が多少強い仮定となります．</a:t>
            </a:r>
            <a:endParaRPr kumimoji="1" lang="en-US" altLang="ja-JP" dirty="0" smtClean="0"/>
          </a:p>
          <a:p>
            <a:r>
              <a:rPr kumimoji="1" lang="ja-JP" altLang="en-US" dirty="0" smtClean="0"/>
              <a:t>こちらでは，場所に寄らず期待値がある値</a:t>
            </a:r>
            <a:r>
              <a:rPr kumimoji="1" lang="en-US" altLang="ja-JP" dirty="0" smtClean="0"/>
              <a:t>μ</a:t>
            </a:r>
            <a:r>
              <a:rPr kumimoji="1" lang="ja-JP" altLang="en-US" dirty="0" smtClean="0"/>
              <a:t>をとり，二地点での確率変数の共分散が相対的な位置のみで決まると仮定します．</a:t>
            </a:r>
            <a:endParaRPr kumimoji="1" lang="en-US" altLang="ja-JP" dirty="0" smtClean="0"/>
          </a:p>
          <a:p>
            <a:r>
              <a:rPr kumimoji="1" lang="ja-JP" altLang="en-US" dirty="0" smtClean="0"/>
              <a:t>更に先ほどと同様に等方性を仮定すると，共分散を</a:t>
            </a:r>
            <a:r>
              <a:rPr kumimoji="1" lang="en-US" altLang="ja-JP" dirty="0" smtClean="0"/>
              <a:t>2</a:t>
            </a:r>
            <a:r>
              <a:rPr kumimoji="1" lang="ja-JP" altLang="en-US" dirty="0" smtClean="0"/>
              <a:t>点間の距離だけで表すコバリオグラム（共分散関数）が得られます．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20</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より強い仮定である二次定常性を仮定している時には，このような関係があります．</a:t>
            </a:r>
            <a:endParaRPr kumimoji="1" lang="en-US" altLang="ja-JP" dirty="0" smtClean="0"/>
          </a:p>
          <a:p>
            <a:endParaRPr kumimoji="1" lang="en-US" altLang="ja-JP" dirty="0" smtClean="0"/>
          </a:p>
          <a:p>
            <a:r>
              <a:rPr kumimoji="1" lang="ja-JP" altLang="en-US" dirty="0" smtClean="0"/>
              <a:t>バリオグラムは，距離が</a:t>
            </a:r>
            <a:r>
              <a:rPr kumimoji="1" lang="en-US" altLang="ja-JP" dirty="0" smtClean="0"/>
              <a:t>0</a:t>
            </a:r>
            <a:r>
              <a:rPr kumimoji="1" lang="ja-JP" altLang="en-US" dirty="0" smtClean="0"/>
              <a:t>の場合は，同じ確率変数となるので分散は</a:t>
            </a:r>
            <a:r>
              <a:rPr kumimoji="1" lang="en-US" altLang="ja-JP" dirty="0" smtClean="0"/>
              <a:t>0</a:t>
            </a:r>
            <a:r>
              <a:rPr kumimoji="1" lang="ja-JP" altLang="en-US" dirty="0" err="1" smtClean="0"/>
              <a:t>，</a:t>
            </a:r>
            <a:r>
              <a:rPr kumimoji="1" lang="ja-JP" altLang="en-US" dirty="0" smtClean="0"/>
              <a:t>しかし少しでも離れると正の値をとり，距離</a:t>
            </a:r>
            <a:r>
              <a:rPr kumimoji="1" lang="en-US" altLang="ja-JP" dirty="0" smtClean="0"/>
              <a:t>0</a:t>
            </a:r>
            <a:r>
              <a:rPr kumimoji="1" lang="ja-JP" altLang="en-US" dirty="0" smtClean="0"/>
              <a:t>では不連続になります．また，距離が離れるにつれて</a:t>
            </a:r>
            <a:r>
              <a:rPr kumimoji="1" lang="en-US" altLang="ja-JP" dirty="0" smtClean="0"/>
              <a:t>2</a:t>
            </a:r>
            <a:r>
              <a:rPr kumimoji="1" lang="ja-JP" altLang="en-US" dirty="0" smtClean="0"/>
              <a:t>点での値は異なる値をとる傾向が増えますから，分散の値は増加します．</a:t>
            </a:r>
            <a:endParaRPr kumimoji="1" lang="en-US" altLang="ja-JP" dirty="0" smtClean="0"/>
          </a:p>
          <a:p>
            <a:r>
              <a:rPr kumimoji="1" lang="ja-JP" altLang="en-US" dirty="0" smtClean="0"/>
              <a:t>コバリオグラムは，同様に距離</a:t>
            </a:r>
            <a:r>
              <a:rPr kumimoji="1" lang="en-US" altLang="ja-JP" dirty="0" smtClean="0"/>
              <a:t>0</a:t>
            </a:r>
            <a:r>
              <a:rPr kumimoji="1" lang="ja-JP" altLang="en-US" dirty="0" smtClean="0"/>
              <a:t>では不連続になります．距離</a:t>
            </a:r>
            <a:r>
              <a:rPr kumimoji="1" lang="en-US" altLang="ja-JP" dirty="0" smtClean="0"/>
              <a:t>0</a:t>
            </a:r>
            <a:r>
              <a:rPr kumimoji="1" lang="ja-JP" altLang="en-US" dirty="0" smtClean="0"/>
              <a:t>の値は確率変数の分散になるのに対して，少しでも離れると異なる</a:t>
            </a:r>
            <a:r>
              <a:rPr kumimoji="1" lang="en-US" altLang="ja-JP" dirty="0" smtClean="0"/>
              <a:t>2</a:t>
            </a:r>
            <a:r>
              <a:rPr kumimoji="1" lang="ja-JP" altLang="en-US" dirty="0" smtClean="0"/>
              <a:t>点でとられた確率変数の共分散になり，通常，不連続になります．また，距離が離れるにつれ相関は小さくなりますので</a:t>
            </a:r>
            <a:endParaRPr kumimoji="1" lang="en-US" altLang="ja-JP" dirty="0" smtClean="0"/>
          </a:p>
          <a:p>
            <a:r>
              <a:rPr kumimoji="1" lang="ja-JP" altLang="en-US" dirty="0" smtClean="0"/>
              <a:t>共分散は小さくなり，距離減衰関数となります．</a:t>
            </a:r>
            <a:endParaRPr kumimoji="1" lang="ja-JP" altLang="en-US" dirty="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21</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バリオグラムとコバリオグラムは以上の性質を持っているので，実際のデータを用いて空間的自己相関をモデル化する場合には，図のような関数を当てはめます．</a:t>
            </a:r>
            <a:endParaRPr kumimoji="1" lang="en-US" altLang="ja-JP" dirty="0" smtClean="0"/>
          </a:p>
          <a:p>
            <a:endParaRPr kumimoji="1" lang="en-US" altLang="ja-JP" dirty="0" smtClean="0"/>
          </a:p>
          <a:p>
            <a:r>
              <a:rPr kumimoji="1" lang="ja-JP" altLang="en-US" dirty="0" smtClean="0"/>
              <a:t>ここで，レンジとは，空間的自己相関の影響が及ぶ範囲，シルは，確率変数の分散，ナゲットは距離</a:t>
            </a:r>
            <a:r>
              <a:rPr kumimoji="1" lang="en-US" altLang="ja-JP" dirty="0" smtClean="0"/>
              <a:t>0</a:t>
            </a:r>
            <a:r>
              <a:rPr kumimoji="1" lang="ja-JP" altLang="en-US" dirty="0" smtClean="0"/>
              <a:t>の分散と共分散の違いを表している．</a:t>
            </a:r>
            <a:endParaRPr kumimoji="1" lang="en-US" altLang="ja-JP" dirty="0" smtClean="0"/>
          </a:p>
          <a:p>
            <a:endParaRPr kumimoji="1" lang="en-US" altLang="ja-JP" dirty="0" smtClean="0"/>
          </a:p>
          <a:p>
            <a:r>
              <a:rPr kumimoji="1" lang="ja-JP" altLang="en-US" dirty="0" smtClean="0"/>
              <a:t>実際のデータからバリオグラムやコバリオグラムの関数形状を推定することによって，任意の地点間の空間的自己相関の影響の大きさをモデル化することができます．</a:t>
            </a:r>
            <a:endParaRPr kumimoji="1" lang="en-US" altLang="ja-JP" dirty="0" smtClean="0"/>
          </a:p>
          <a:p>
            <a:r>
              <a:rPr kumimoji="1" lang="ja-JP" altLang="en-US" dirty="0" smtClean="0"/>
              <a:t>このバリオグラムやコバリオグラムを活用した空間補間については</a:t>
            </a:r>
            <a:r>
              <a:rPr kumimoji="1" lang="en-US" altLang="ja-JP" dirty="0" smtClean="0"/>
              <a:t>4-8</a:t>
            </a:r>
            <a:r>
              <a:rPr kumimoji="1" lang="ja-JP" altLang="en-US" dirty="0" smtClean="0"/>
              <a:t>で学習します．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22</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962B046-C334-49A5-8EA3-4D9EDF35E22A}" type="slidenum">
              <a:rPr kumimoji="1" lang="ja-JP" altLang="en-US" smtClean="0"/>
              <a:pPr/>
              <a:t>23</a:t>
            </a:fld>
            <a:endParaRPr kumimoji="1" lang="ja-JP" altLang="en-US"/>
          </a:p>
        </p:txBody>
      </p:sp>
    </p:spTree>
    <p:extLst>
      <p:ext uri="{BB962C8B-B14F-4D97-AF65-F5344CB8AC3E}">
        <p14:creationId xmlns:p14="http://schemas.microsoft.com/office/powerpoint/2010/main" val="1700900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まず空間的自己相関とは何かについて説明しましょう．</a:t>
            </a:r>
            <a:endParaRPr kumimoji="1" lang="en-US" altLang="ja-JP" dirty="0" smtClean="0"/>
          </a:p>
          <a:p>
            <a:r>
              <a:rPr kumimoji="1" lang="ja-JP" altLang="en-US" dirty="0" smtClean="0"/>
              <a:t>あるデータに「空間的自己相関がある」ということは，「空間的に近い点における属性の類似度が大きく（相関が強い），遠くなるにつれて属性の類似度が小さく（相関が弱く）なる」ことを意味します．</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例えば，気温の観測データを考えた場合，遠く離れた場所で観測した気温よりも，近い場所で測定した気温の方が類似度が高い，正の相関が強いということは容易に想像がつくと思います．</a:t>
            </a:r>
            <a:endParaRPr kumimoji="1" lang="en-US" altLang="ja-JP" dirty="0" smtClean="0"/>
          </a:p>
          <a:p>
            <a:r>
              <a:rPr kumimoji="1" lang="ja-JP" altLang="en-US" dirty="0" smtClean="0"/>
              <a:t>日照や風向き，土地被覆や標高など気温に影響を与える要因が近い点では類似していることが多いため，結果として近い点の気温の観測値がよく似ることになります．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一般に，空間データには空間的自己相関が存在することが多く，</a:t>
            </a:r>
            <a:r>
              <a:rPr kumimoji="1" lang="en-US" altLang="ja-JP" dirty="0" err="1" smtClean="0"/>
              <a:t>Tobler</a:t>
            </a:r>
            <a:r>
              <a:rPr kumimoji="1" lang="en-US" altLang="ja-JP" dirty="0" smtClean="0"/>
              <a:t>(1970)</a:t>
            </a:r>
            <a:r>
              <a:rPr kumimoji="1" lang="ja-JP" altLang="en-US" dirty="0" smtClean="0"/>
              <a:t>では，地理学の第一法則としてこの空間的自己相関の存在を述べています．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なお，概念的には，「負の空間的自己相関」，空間的に近い点ほど属性は負の相関を持つという関係も考えられます．</a:t>
            </a:r>
            <a:endParaRPr kumimoji="1" lang="en-US" altLang="ja-JP" dirty="0" smtClean="0"/>
          </a:p>
          <a:p>
            <a:endParaRPr kumimoji="1" lang="en-US" altLang="ja-JP" dirty="0" smtClean="0"/>
          </a:p>
          <a:p>
            <a:r>
              <a:rPr kumimoji="1" lang="ja-JP" altLang="en-US" dirty="0" smtClean="0"/>
              <a:t>例えば格子状に区切られた離散的な空間を考える場合，隣り合う面が負の相関を持つことは可能で，負の空間的自己相関を考えることができます．</a:t>
            </a:r>
            <a:endParaRPr kumimoji="1" lang="en-US" altLang="ja-JP" dirty="0" smtClean="0"/>
          </a:p>
          <a:p>
            <a:endParaRPr kumimoji="1" lang="en-US" altLang="ja-JP" dirty="0" smtClean="0"/>
          </a:p>
          <a:p>
            <a:r>
              <a:rPr kumimoji="1" lang="ja-JP" altLang="en-US" dirty="0" smtClean="0"/>
              <a:t>しかし，連続的な空間上では，負の空間的相関は距離無限小の極限で「二点の属性が負の相関を持つ」ことになり，また，その距離無限小の</a:t>
            </a:r>
            <a:r>
              <a:rPr kumimoji="1" lang="en-US" altLang="ja-JP" dirty="0" smtClean="0"/>
              <a:t>2</a:t>
            </a:r>
            <a:r>
              <a:rPr kumimoji="1" lang="ja-JP" altLang="en-US" dirty="0" smtClean="0"/>
              <a:t>点から距離無限小の位置にあるもう</a:t>
            </a:r>
            <a:r>
              <a:rPr kumimoji="1" lang="en-US" altLang="ja-JP" dirty="0" smtClean="0"/>
              <a:t>1</a:t>
            </a:r>
            <a:r>
              <a:rPr kumimoji="1" lang="ja-JP" altLang="en-US" dirty="0" smtClean="0"/>
              <a:t>点との相関を</a:t>
            </a:r>
            <a:r>
              <a:rPr kumimoji="1" lang="en-US" altLang="ja-JP" dirty="0" smtClean="0"/>
              <a:t/>
            </a:r>
            <a:br>
              <a:rPr kumimoji="1" lang="en-US" altLang="ja-JP" dirty="0" smtClean="0"/>
            </a:br>
            <a:r>
              <a:rPr kumimoji="1" lang="ja-JP" altLang="en-US" dirty="0" smtClean="0"/>
              <a:t>考えると，その点を介した元の</a:t>
            </a:r>
            <a:r>
              <a:rPr kumimoji="1" lang="en-US" altLang="ja-JP" dirty="0" smtClean="0"/>
              <a:t>2</a:t>
            </a:r>
            <a:r>
              <a:rPr kumimoji="1" lang="ja-JP" altLang="en-US" dirty="0" smtClean="0"/>
              <a:t>点の関係は正の相関となってしまい，矛盾が生じてしまいます．そのため，連続的な空間上では正の空間的自己相関のみを考えるのが自然でしょう．</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kumimoji="1" lang="ja-JP" altLang="en-US" dirty="0" smtClean="0"/>
              <a:t>次に，空間的自己相関を定量化する方法について考えて見ましょう．</a:t>
            </a:r>
            <a:endParaRPr kumimoji="1" lang="en-US" altLang="ja-JP" dirty="0" smtClean="0"/>
          </a:p>
          <a:p>
            <a:r>
              <a:rPr kumimoji="1" lang="ja-JP" altLang="en-US" dirty="0" smtClean="0"/>
              <a:t>ここに示した模式図は，空間的自己相関が強い空間情報，弱い空間情報，自己相関がない空間情報のイメージを表しています．</a:t>
            </a:r>
            <a:endParaRPr kumimoji="1" lang="en-US" altLang="ja-JP" dirty="0" smtClean="0"/>
          </a:p>
          <a:p>
            <a:r>
              <a:rPr kumimoji="1" lang="ja-JP" altLang="en-US" dirty="0" smtClean="0"/>
              <a:t>空間的自己相関が強い状況をイメージした左図では，距離が近い点では属性が類似していますが，右図ではランダムに属性が分布しています．</a:t>
            </a:r>
            <a:endParaRPr kumimoji="1" lang="en-US" altLang="ja-JP" dirty="0" smtClean="0"/>
          </a:p>
          <a:p>
            <a:r>
              <a:rPr kumimoji="1" lang="ja-JP" altLang="en-US" dirty="0" smtClean="0"/>
              <a:t>それでは，このような空間的自己相関の強さはどのように評価すればよいのでしょうか．</a:t>
            </a:r>
            <a:endParaRPr kumimoji="1" lang="en-US" altLang="ja-JP" dirty="0" smtClean="0"/>
          </a:p>
          <a:p>
            <a:endParaRPr kumimoji="1" lang="en-US" altLang="ja-JP" dirty="0" smtClean="0"/>
          </a:p>
          <a:p>
            <a:r>
              <a:rPr kumimoji="1" lang="ja-JP" altLang="en-US" dirty="0" smtClean="0"/>
              <a:t>空間的自己相関を定量化する統計量がいろいろ提案されています．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この講義では，ここに示す</a:t>
            </a:r>
            <a:r>
              <a:rPr kumimoji="1" lang="en-US" altLang="ja-JP" dirty="0" smtClean="0"/>
              <a:t>4</a:t>
            </a:r>
            <a:r>
              <a:rPr kumimoji="1" lang="ja-JP" altLang="en-US" dirty="0" smtClean="0"/>
              <a:t>種類の統計量についてこれから紹介をします．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 2"/>
          <p:cNvSpPr>
            <a:spLocks noGrp="1"/>
          </p:cNvSpPr>
          <p:nvPr>
            <p:ph type="body" idx="1"/>
          </p:nvPr>
        </p:nvSpPr>
        <p:spPr/>
        <p:txBody>
          <a:bodyPr>
            <a:normAutofit/>
          </a:bodyPr>
          <a:lstStyle/>
          <a:p>
            <a:r>
              <a:rPr lang="ja-JP" altLang="en-US" sz="1200" dirty="0" smtClean="0"/>
              <a:t>まず，</a:t>
            </a:r>
            <a:r>
              <a:rPr lang="en-US" altLang="ja-JP" sz="1200" dirty="0" smtClean="0"/>
              <a:t>Join</a:t>
            </a:r>
            <a:r>
              <a:rPr lang="ja-JP" altLang="en-US" sz="1200" dirty="0" smtClean="0"/>
              <a:t>統計量について示します．</a:t>
            </a:r>
            <a:endParaRPr lang="en-US" altLang="ja-JP" sz="1200" dirty="0" smtClean="0"/>
          </a:p>
          <a:p>
            <a:endParaRPr lang="en-US" altLang="ja-JP" sz="1200" dirty="0" smtClean="0"/>
          </a:p>
          <a:p>
            <a:r>
              <a:rPr lang="en-US" altLang="ja-JP" sz="1200" dirty="0" smtClean="0"/>
              <a:t>Join</a:t>
            </a:r>
            <a:r>
              <a:rPr lang="ja-JP" altLang="en-US" sz="1200" dirty="0" smtClean="0"/>
              <a:t>統計量は，格子領域や面データの用に離散的な領域に与えられた，カテゴリデータの空間的自己相関を表す統計量です．</a:t>
            </a:r>
            <a:endParaRPr lang="en-US" altLang="ja-JP" sz="1200" dirty="0" smtClean="0"/>
          </a:p>
          <a:p>
            <a:endParaRPr lang="en-US" altLang="ja-JP" sz="1200" dirty="0" smtClean="0"/>
          </a:p>
          <a:p>
            <a:r>
              <a:rPr lang="ja-JP" altLang="en-US" sz="1200" dirty="0" smtClean="0"/>
              <a:t>ここでは，最も単純な場合として，</a:t>
            </a:r>
            <a:r>
              <a:rPr lang="en-US" altLang="ja-JP" sz="1200" dirty="0" smtClean="0"/>
              <a:t>4×4</a:t>
            </a:r>
            <a:r>
              <a:rPr lang="ja-JP" altLang="en-US" sz="1200" dirty="0" smtClean="0"/>
              <a:t>の格子領域に二値データが与えられている場合を考えます．今は，この二値データを黒と白で表すとします．二値データは，例えば，属性の平均値や中央値で分類する場合を想定しても構いません．</a:t>
            </a:r>
            <a:endParaRPr lang="en-US" altLang="ja-JP" sz="1200" dirty="0" smtClean="0"/>
          </a:p>
          <a:p>
            <a:r>
              <a:rPr kumimoji="1" lang="en-US" altLang="ja-JP" dirty="0" smtClean="0"/>
              <a:t>3</a:t>
            </a:r>
            <a:r>
              <a:rPr kumimoji="1" lang="ja-JP" altLang="en-US" dirty="0" err="1" smtClean="0"/>
              <a:t>つの</a:t>
            </a:r>
            <a:r>
              <a:rPr kumimoji="1" lang="ja-JP" altLang="en-US" dirty="0" smtClean="0"/>
              <a:t>図を示していますが，左の図は白と黒にくっきり分かれており，正の空間的自己相関の存在が疑われます．中央の図は，白と黒が混在しており，はっきりとしたパターンは見えず，どうやら空間的自己相関は弱いようです．</a:t>
            </a:r>
            <a:endParaRPr kumimoji="1" lang="en-US" altLang="ja-JP" dirty="0" smtClean="0"/>
          </a:p>
          <a:p>
            <a:r>
              <a:rPr kumimoji="1" lang="ja-JP" altLang="en-US" dirty="0" smtClean="0"/>
              <a:t>一方，右の図は白と黒が交互に出現しており，負の空間的自己相関の存在が疑われます．</a:t>
            </a:r>
            <a:endParaRPr kumimoji="1" lang="en-US" altLang="ja-JP" dirty="0" smtClean="0"/>
          </a:p>
          <a:p>
            <a:endParaRPr kumimoji="1" lang="en-US" altLang="ja-JP" dirty="0" smtClean="0"/>
          </a:p>
          <a:p>
            <a:r>
              <a:rPr kumimoji="1" lang="ja-JP" altLang="en-US" dirty="0" smtClean="0"/>
              <a:t>このようなデータから，空間的自己相関の有無について評価をするのが，</a:t>
            </a:r>
            <a:r>
              <a:rPr kumimoji="1" lang="en-US" altLang="ja-JP" dirty="0" smtClean="0"/>
              <a:t>Join</a:t>
            </a:r>
            <a:r>
              <a:rPr kumimoji="1" lang="ja-JP" altLang="en-US" dirty="0" smtClean="0"/>
              <a:t>統計量です．</a:t>
            </a:r>
            <a:endParaRPr kumimoji="1" lang="ja-JP" altLang="en-US" dirty="0"/>
          </a:p>
        </p:txBody>
      </p:sp>
      <p:sp>
        <p:nvSpPr>
          <p:cNvPr id="4" name="スライド番号プレースホルダ 3"/>
          <p:cNvSpPr>
            <a:spLocks noGrp="1"/>
          </p:cNvSpPr>
          <p:nvPr>
            <p:ph type="sldNum" sz="quarter" idx="10"/>
          </p:nvPr>
        </p:nvSpPr>
        <p:spPr/>
        <p:txBody>
          <a:bodyPr/>
          <a:lstStyle/>
          <a:p>
            <a:fld id="{7962B046-C334-49A5-8EA3-4D9EDF35E22A}"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9EB17A5C-3A9B-4293-A277-9C0ACFAED9D8}" type="datetimeFigureOut">
              <a:rPr kumimoji="1" lang="ja-JP" altLang="en-US" smtClean="0"/>
              <a:pPr/>
              <a:t>2012/4/2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51ECDF-AA44-4C88-A937-10768B057A29}"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EB17A5C-3A9B-4293-A277-9C0ACFAED9D8}" type="datetimeFigureOut">
              <a:rPr kumimoji="1" lang="ja-JP" altLang="en-US" smtClean="0"/>
              <a:pPr/>
              <a:t>2012/4/2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51ECDF-AA44-4C88-A937-10768B057A29}"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EB17A5C-3A9B-4293-A277-9C0ACFAED9D8}" type="datetimeFigureOut">
              <a:rPr kumimoji="1" lang="ja-JP" altLang="en-US" smtClean="0"/>
              <a:pPr/>
              <a:t>2012/4/2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51ECDF-AA44-4C88-A937-10768B057A29}"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EB17A5C-3A9B-4293-A277-9C0ACFAED9D8}" type="datetimeFigureOut">
              <a:rPr kumimoji="1" lang="ja-JP" altLang="en-US" smtClean="0"/>
              <a:pPr/>
              <a:t>2012/4/2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51ECDF-AA44-4C88-A937-10768B057A29}"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9EB17A5C-3A9B-4293-A277-9C0ACFAED9D8}" type="datetimeFigureOut">
              <a:rPr kumimoji="1" lang="ja-JP" altLang="en-US" smtClean="0"/>
              <a:pPr/>
              <a:t>2012/4/2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AB51ECDF-AA44-4C88-A937-10768B057A29}"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9EB17A5C-3A9B-4293-A277-9C0ACFAED9D8}" type="datetimeFigureOut">
              <a:rPr kumimoji="1" lang="ja-JP" altLang="en-US" smtClean="0"/>
              <a:pPr/>
              <a:t>2012/4/2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B51ECDF-AA44-4C88-A937-10768B057A29}"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9EB17A5C-3A9B-4293-A277-9C0ACFAED9D8}" type="datetimeFigureOut">
              <a:rPr kumimoji="1" lang="ja-JP" altLang="en-US" smtClean="0"/>
              <a:pPr/>
              <a:t>2012/4/2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AB51ECDF-AA44-4C88-A937-10768B057A29}"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9EB17A5C-3A9B-4293-A277-9C0ACFAED9D8}" type="datetimeFigureOut">
              <a:rPr kumimoji="1" lang="ja-JP" altLang="en-US" smtClean="0"/>
              <a:pPr/>
              <a:t>2012/4/2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AB51ECDF-AA44-4C88-A937-10768B057A29}"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EB17A5C-3A9B-4293-A277-9C0ACFAED9D8}" type="datetimeFigureOut">
              <a:rPr kumimoji="1" lang="ja-JP" altLang="en-US" smtClean="0"/>
              <a:pPr/>
              <a:t>2012/4/2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AB51ECDF-AA44-4C88-A937-10768B057A29}"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9EB17A5C-3A9B-4293-A277-9C0ACFAED9D8}" type="datetimeFigureOut">
              <a:rPr kumimoji="1" lang="ja-JP" altLang="en-US" smtClean="0"/>
              <a:pPr/>
              <a:t>2012/4/2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B51ECDF-AA44-4C88-A937-10768B057A29}"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9EB17A5C-3A9B-4293-A277-9C0ACFAED9D8}" type="datetimeFigureOut">
              <a:rPr kumimoji="1" lang="ja-JP" altLang="en-US" smtClean="0"/>
              <a:pPr/>
              <a:t>2012/4/2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AB51ECDF-AA44-4C88-A937-10768B057A29}"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B17A5C-3A9B-4293-A277-9C0ACFAED9D8}" type="datetimeFigureOut">
              <a:rPr kumimoji="1" lang="ja-JP" altLang="en-US" smtClean="0"/>
              <a:pPr/>
              <a:t>2012/4/2</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51ECDF-AA44-4C88-A937-10768B057A29}" type="slidenum">
              <a:rPr kumimoji="1" lang="ja-JP" altLang="en-US" smtClean="0"/>
              <a:pPr/>
              <a:t>‹#›</a:t>
            </a:fld>
            <a:endParaRPr kumimoji="1" lang="ja-JP" altLang="en-US"/>
          </a:p>
        </p:txBody>
      </p:sp>
      <p:sp>
        <p:nvSpPr>
          <p:cNvPr id="7" name="テキスト ボックス 1"/>
          <p:cNvSpPr txBox="1">
            <a:spLocks noChangeArrowheads="1"/>
          </p:cNvSpPr>
          <p:nvPr userDrawn="1"/>
        </p:nvSpPr>
        <p:spPr bwMode="auto">
          <a:xfrm>
            <a:off x="3405655" y="6639163"/>
            <a:ext cx="233269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eaLnBrk="1" hangingPunct="1"/>
            <a:r>
              <a:rPr lang="ja-JP" altLang="ja-JP" sz="1000" dirty="0" smtClean="0">
                <a:solidFill>
                  <a:srgbClr val="7F7F7F"/>
                </a:solidFill>
              </a:rPr>
              <a:t>地理情報科学教育用スライド</a:t>
            </a:r>
            <a:r>
              <a:rPr lang="ja-JP" altLang="en-US" sz="1000" dirty="0" smtClean="0">
                <a:solidFill>
                  <a:srgbClr val="7F7F7F"/>
                </a:solidFill>
              </a:rPr>
              <a:t>　</a:t>
            </a:r>
            <a:r>
              <a:rPr lang="en-US" altLang="ja-JP" sz="1000" dirty="0" smtClean="0">
                <a:solidFill>
                  <a:srgbClr val="7F7F7F"/>
                </a:solidFill>
              </a:rPr>
              <a:t>©</a:t>
            </a:r>
            <a:r>
              <a:rPr lang="ja-JP" altLang="en-US" sz="1000" dirty="0" smtClean="0">
                <a:solidFill>
                  <a:srgbClr val="7F7F7F"/>
                </a:solidFill>
              </a:rPr>
              <a:t>井上亮</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1.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9.wmf"/><Relationship Id="rId5" Type="http://schemas.openxmlformats.org/officeDocument/2006/relationships/image" Target="../media/image6.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8.w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0.wmf"/><Relationship Id="rId4" Type="http://schemas.openxmlformats.org/officeDocument/2006/relationships/oleObject" Target="../embeddings/oleObject5.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notesSlide" Target="../notesSlides/notesSlide14.xml"/><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7.bin"/><Relationship Id="rId11" Type="http://schemas.openxmlformats.org/officeDocument/2006/relationships/image" Target="../media/image14.wmf"/><Relationship Id="rId5" Type="http://schemas.openxmlformats.org/officeDocument/2006/relationships/image" Target="../media/image11.w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13.wm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1.bin"/><Relationship Id="rId5" Type="http://schemas.openxmlformats.org/officeDocument/2006/relationships/image" Target="../media/image15.wmf"/><Relationship Id="rId4" Type="http://schemas.openxmlformats.org/officeDocument/2006/relationships/oleObject" Target="../embeddings/oleObject10.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image" Target="../media/image11.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3.bin"/><Relationship Id="rId5" Type="http://schemas.openxmlformats.org/officeDocument/2006/relationships/image" Target="../media/image17.wmf"/><Relationship Id="rId4" Type="http://schemas.openxmlformats.org/officeDocument/2006/relationships/oleObject" Target="../embeddings/oleObject12.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8.wmf"/><Relationship Id="rId4" Type="http://schemas.openxmlformats.org/officeDocument/2006/relationships/oleObject" Target="../embeddings/oleObject14.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notesSlide" Target="../notesSlides/notesSlide18.xml"/><Relationship Id="rId7"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6.bin"/><Relationship Id="rId11" Type="http://schemas.openxmlformats.org/officeDocument/2006/relationships/image" Target="../media/image22.wmf"/><Relationship Id="rId5" Type="http://schemas.openxmlformats.org/officeDocument/2006/relationships/image" Target="../media/image19.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21.wmf"/></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21.bin"/><Relationship Id="rId3" Type="http://schemas.openxmlformats.org/officeDocument/2006/relationships/notesSlide" Target="../notesSlides/notesSlide19.xml"/><Relationship Id="rId7"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20.bin"/><Relationship Id="rId5" Type="http://schemas.openxmlformats.org/officeDocument/2006/relationships/image" Target="../media/image23.wmf"/><Relationship Id="rId4" Type="http://schemas.openxmlformats.org/officeDocument/2006/relationships/oleObject" Target="../embeddings/oleObject19.bin"/><Relationship Id="rId9" Type="http://schemas.openxmlformats.org/officeDocument/2006/relationships/image" Target="../media/image25.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notesSlide" Target="../notesSlides/notesSlide20.xml"/><Relationship Id="rId7"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3.bin"/><Relationship Id="rId5" Type="http://schemas.openxmlformats.org/officeDocument/2006/relationships/image" Target="../media/image26.wmf"/><Relationship Id="rId4" Type="http://schemas.openxmlformats.org/officeDocument/2006/relationships/oleObject" Target="../embeddings/oleObject22.bin"/><Relationship Id="rId9" Type="http://schemas.openxmlformats.org/officeDocument/2006/relationships/image" Target="../media/image28.wmf"/></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29.wmf"/><Relationship Id="rId4" Type="http://schemas.openxmlformats.org/officeDocument/2006/relationships/oleObject" Target="../embeddings/oleObject25.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9552" y="2130425"/>
            <a:ext cx="8064896" cy="1470025"/>
          </a:xfrm>
        </p:spPr>
        <p:txBody>
          <a:bodyPr>
            <a:normAutofit/>
          </a:bodyPr>
          <a:lstStyle/>
          <a:p>
            <a:r>
              <a:rPr lang="ja-JP" altLang="ja-JP" dirty="0" smtClean="0"/>
              <a:t>第</a:t>
            </a:r>
            <a:r>
              <a:rPr lang="en-US" altLang="ja-JP" dirty="0" smtClean="0"/>
              <a:t>4</a:t>
            </a:r>
            <a:r>
              <a:rPr lang="ja-JP" altLang="ja-JP" dirty="0" smtClean="0"/>
              <a:t>章　空間</a:t>
            </a:r>
            <a:r>
              <a:rPr lang="ja-JP" altLang="en-US" dirty="0" smtClean="0"/>
              <a:t>解析</a:t>
            </a:r>
            <a:r>
              <a:rPr lang="en-US" altLang="ja-JP" dirty="0" smtClean="0"/>
              <a:t/>
            </a:r>
            <a:br>
              <a:rPr lang="en-US" altLang="ja-JP" dirty="0" smtClean="0"/>
            </a:br>
            <a:r>
              <a:rPr lang="en-US" altLang="ja-JP" dirty="0" smtClean="0"/>
              <a:t>7.</a:t>
            </a:r>
            <a:r>
              <a:rPr lang="ja-JP" altLang="ja-JP" dirty="0" smtClean="0"/>
              <a:t>　</a:t>
            </a:r>
            <a:r>
              <a:rPr lang="ja-JP" altLang="en-US" dirty="0" smtClean="0"/>
              <a:t>空間的自己相関</a:t>
            </a:r>
            <a:endParaRPr kumimoji="1" lang="ja-JP" altLang="en-US" dirty="0"/>
          </a:p>
        </p:txBody>
      </p:sp>
      <p:sp>
        <p:nvSpPr>
          <p:cNvPr id="3" name="サブタイトル 2"/>
          <p:cNvSpPr>
            <a:spLocks noGrp="1"/>
          </p:cNvSpPr>
          <p:nvPr>
            <p:ph type="subTitle" idx="1"/>
          </p:nvPr>
        </p:nvSpPr>
        <p:spPr>
          <a:xfrm>
            <a:off x="1371600" y="4653136"/>
            <a:ext cx="6400800" cy="985664"/>
          </a:xfrm>
        </p:spPr>
        <p:txBody>
          <a:bodyPr>
            <a:normAutofit/>
          </a:bodyPr>
          <a:lstStyle/>
          <a:p>
            <a:r>
              <a:rPr lang="ja-JP" altLang="en-US" sz="2800" dirty="0" smtClean="0"/>
              <a:t>井上 亮</a:t>
            </a:r>
            <a:r>
              <a:rPr lang="en-US" altLang="ja-JP" sz="2800" dirty="0" smtClean="0"/>
              <a:t/>
            </a:r>
            <a:br>
              <a:rPr lang="en-US" altLang="ja-JP" sz="2800" dirty="0" smtClean="0"/>
            </a:br>
            <a:r>
              <a:rPr lang="en-US" altLang="ja-JP" sz="2800" dirty="0" smtClean="0"/>
              <a:t>rinoue@plan.civil.tohoku.ac.jp</a:t>
            </a:r>
            <a:endParaRPr kumimoji="1" lang="ja-JP" altLang="en-US" sz="2800" dirty="0"/>
          </a:p>
        </p:txBody>
      </p:sp>
      <p:sp>
        <p:nvSpPr>
          <p:cNvPr id="4" name="テキスト ボックス 3"/>
          <p:cNvSpPr txBox="1"/>
          <p:nvPr/>
        </p:nvSpPr>
        <p:spPr>
          <a:xfrm>
            <a:off x="7020272" y="260648"/>
            <a:ext cx="1696298" cy="369332"/>
          </a:xfrm>
          <a:prstGeom prst="rect">
            <a:avLst/>
          </a:prstGeom>
          <a:noFill/>
        </p:spPr>
        <p:txBody>
          <a:bodyPr wrap="none" rtlCol="0">
            <a:spAutoFit/>
          </a:bodyPr>
          <a:lstStyle/>
          <a:p>
            <a:r>
              <a:rPr kumimoji="1" lang="en-US" altLang="ja-JP" dirty="0" smtClean="0"/>
              <a:t>2011</a:t>
            </a:r>
            <a:r>
              <a:rPr kumimoji="1" lang="ja-JP" altLang="en-US" dirty="0" smtClean="0"/>
              <a:t>年</a:t>
            </a:r>
            <a:r>
              <a:rPr kumimoji="1" lang="en-US" altLang="ja-JP" dirty="0" smtClean="0"/>
              <a:t>1</a:t>
            </a:r>
            <a:r>
              <a:rPr kumimoji="1" lang="ja-JP" altLang="en-US" dirty="0" smtClean="0"/>
              <a:t>月</a:t>
            </a:r>
            <a:r>
              <a:rPr kumimoji="1" lang="en-US" altLang="ja-JP" dirty="0" smtClean="0"/>
              <a:t>28</a:t>
            </a:r>
            <a:r>
              <a:rPr kumimoji="1" lang="ja-JP" altLang="en-US" dirty="0" smtClean="0"/>
              <a:t>日</a:t>
            </a:r>
            <a:endParaRPr kumimoji="1"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表 21"/>
          <p:cNvGraphicFramePr>
            <a:graphicFrameLocks noGrp="1"/>
          </p:cNvGraphicFramePr>
          <p:nvPr/>
        </p:nvGraphicFramePr>
        <p:xfrm>
          <a:off x="1331800" y="1772816"/>
          <a:ext cx="1440000" cy="1440000"/>
        </p:xfrm>
        <a:graphic>
          <a:graphicData uri="http://schemas.openxmlformats.org/drawingml/2006/table">
            <a:tbl>
              <a:tblPr firstRow="1" bandRow="1">
                <a:tableStyleId>{5C22544A-7EE6-4342-B048-85BDC9FD1C3A}</a:tableStyleId>
              </a:tblPr>
              <a:tblGrid>
                <a:gridCol w="360000"/>
                <a:gridCol w="360000"/>
                <a:gridCol w="360000"/>
                <a:gridCol w="360000"/>
              </a:tblGrid>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23" name="表 22"/>
          <p:cNvGraphicFramePr>
            <a:graphicFrameLocks noGrp="1"/>
          </p:cNvGraphicFramePr>
          <p:nvPr/>
        </p:nvGraphicFramePr>
        <p:xfrm>
          <a:off x="6372400" y="1772816"/>
          <a:ext cx="1440000" cy="1440000"/>
        </p:xfrm>
        <a:graphic>
          <a:graphicData uri="http://schemas.openxmlformats.org/drawingml/2006/table">
            <a:tbl>
              <a:tblPr firstRow="1" bandRow="1">
                <a:tableStyleId>{5C22544A-7EE6-4342-B048-85BDC9FD1C3A}</a:tableStyleId>
              </a:tblPr>
              <a:tblGrid>
                <a:gridCol w="360000"/>
                <a:gridCol w="360000"/>
                <a:gridCol w="360000"/>
                <a:gridCol w="360000"/>
              </a:tblGrid>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bl>
          </a:graphicData>
        </a:graphic>
      </p:graphicFrame>
      <p:graphicFrame>
        <p:nvGraphicFramePr>
          <p:cNvPr id="24" name="表 23"/>
          <p:cNvGraphicFramePr>
            <a:graphicFrameLocks noGrp="1"/>
          </p:cNvGraphicFramePr>
          <p:nvPr/>
        </p:nvGraphicFramePr>
        <p:xfrm>
          <a:off x="3852000" y="1772816"/>
          <a:ext cx="1440000" cy="1440000"/>
        </p:xfrm>
        <a:graphic>
          <a:graphicData uri="http://schemas.openxmlformats.org/drawingml/2006/table">
            <a:tbl>
              <a:tblPr firstRow="1" bandRow="1">
                <a:tableStyleId>{5C22544A-7EE6-4342-B048-85BDC9FD1C3A}</a:tableStyleId>
              </a:tblPr>
              <a:tblGrid>
                <a:gridCol w="360000"/>
                <a:gridCol w="360000"/>
                <a:gridCol w="360000"/>
                <a:gridCol w="360000"/>
              </a:tblGrid>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bl>
          </a:graphicData>
        </a:graphic>
      </p:graphicFrame>
      <p:sp>
        <p:nvSpPr>
          <p:cNvPr id="2" name="タイトル 1"/>
          <p:cNvSpPr>
            <a:spLocks noGrp="1"/>
          </p:cNvSpPr>
          <p:nvPr>
            <p:ph type="title"/>
          </p:nvPr>
        </p:nvSpPr>
        <p:spPr>
          <a:xfrm>
            <a:off x="457200" y="44624"/>
            <a:ext cx="8229600" cy="1143000"/>
          </a:xfrm>
        </p:spPr>
        <p:txBody>
          <a:bodyPr>
            <a:normAutofit/>
          </a:bodyPr>
          <a:lstStyle/>
          <a:p>
            <a:r>
              <a:rPr lang="en-US" altLang="ja-JP" dirty="0" smtClean="0"/>
              <a:t>Join</a:t>
            </a:r>
            <a:r>
              <a:rPr lang="ja-JP" altLang="en-US" dirty="0" smtClean="0"/>
              <a:t>統計量</a:t>
            </a:r>
            <a:endParaRPr kumimoji="1" lang="ja-JP" altLang="en-US" dirty="0"/>
          </a:p>
        </p:txBody>
      </p:sp>
      <p:sp>
        <p:nvSpPr>
          <p:cNvPr id="14" name="テキスト ボックス 13"/>
          <p:cNvSpPr txBox="1"/>
          <p:nvPr/>
        </p:nvSpPr>
        <p:spPr>
          <a:xfrm>
            <a:off x="827584" y="980728"/>
            <a:ext cx="7777257" cy="646331"/>
          </a:xfrm>
          <a:prstGeom prst="rect">
            <a:avLst/>
          </a:prstGeom>
          <a:noFill/>
        </p:spPr>
        <p:txBody>
          <a:bodyPr wrap="none" rtlCol="0">
            <a:spAutoFit/>
          </a:bodyPr>
          <a:lstStyle/>
          <a:p>
            <a:r>
              <a:rPr kumimoji="1" lang="ja-JP" altLang="en-US" dirty="0" smtClean="0"/>
              <a:t>「格子領域の隣接関係を辺を共有する関係」と</a:t>
            </a:r>
            <a:r>
              <a:rPr lang="ja-JP" altLang="en-US" dirty="0" smtClean="0"/>
              <a:t>定義した場合，</a:t>
            </a:r>
            <a:r>
              <a:rPr kumimoji="1" lang="en-US" altLang="ja-JP" dirty="0" smtClean="0"/>
              <a:t/>
            </a:r>
            <a:br>
              <a:rPr kumimoji="1" lang="en-US" altLang="ja-JP" dirty="0" smtClean="0"/>
            </a:br>
            <a:r>
              <a:rPr kumimoji="1" lang="ja-JP" altLang="en-US" dirty="0" smtClean="0"/>
              <a:t>黒黒の隣接ペア数 </a:t>
            </a:r>
            <a:r>
              <a:rPr kumimoji="1" lang="en-US" altLang="ja-JP" i="1" dirty="0" smtClean="0"/>
              <a:t>J</a:t>
            </a:r>
            <a:r>
              <a:rPr kumimoji="1" lang="en-US" altLang="ja-JP" i="1" baseline="-25000" dirty="0" smtClean="0"/>
              <a:t>BB</a:t>
            </a:r>
            <a:r>
              <a:rPr kumimoji="1" lang="en-US" altLang="ja-JP" dirty="0" smtClean="0"/>
              <a:t>, </a:t>
            </a:r>
            <a:r>
              <a:rPr kumimoji="1" lang="ja-JP" altLang="en-US" dirty="0" smtClean="0"/>
              <a:t>白白の隣接ペア数</a:t>
            </a:r>
            <a:r>
              <a:rPr kumimoji="1" lang="en-US" altLang="ja-JP" i="1" dirty="0" smtClean="0"/>
              <a:t>J</a:t>
            </a:r>
            <a:r>
              <a:rPr kumimoji="1" lang="en-US" altLang="ja-JP" i="1" baseline="-25000" dirty="0" smtClean="0"/>
              <a:t>WW</a:t>
            </a:r>
            <a:r>
              <a:rPr kumimoji="1" lang="en-US" altLang="ja-JP" dirty="0" smtClean="0"/>
              <a:t>, </a:t>
            </a:r>
            <a:r>
              <a:rPr kumimoji="1" lang="ja-JP" altLang="en-US" dirty="0" smtClean="0"/>
              <a:t>黒白の隣接ペア数</a:t>
            </a:r>
            <a:r>
              <a:rPr kumimoji="1" lang="en-US" altLang="ja-JP" i="1" dirty="0" smtClean="0"/>
              <a:t>J</a:t>
            </a:r>
            <a:r>
              <a:rPr kumimoji="1" lang="en-US" altLang="ja-JP" i="1" baseline="-25000" dirty="0" smtClean="0"/>
              <a:t>BW</a:t>
            </a:r>
            <a:r>
              <a:rPr lang="ja-JP" altLang="en-US" dirty="0" smtClean="0"/>
              <a:t>を数える</a:t>
            </a:r>
            <a:endParaRPr kumimoji="1" lang="ja-JP" altLang="en-US" i="1" baseline="-25000" dirty="0"/>
          </a:p>
        </p:txBody>
      </p:sp>
      <p:cxnSp>
        <p:nvCxnSpPr>
          <p:cNvPr id="15" name="曲線コネクタ 14"/>
          <p:cNvCxnSpPr/>
          <p:nvPr/>
        </p:nvCxnSpPr>
        <p:spPr>
          <a:xfrm flipV="1">
            <a:off x="1519089" y="2291770"/>
            <a:ext cx="360040" cy="1588"/>
          </a:xfrm>
          <a:prstGeom prst="curvedConnector3">
            <a:avLst>
              <a:gd name="adj1" fmla="val 50000"/>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6" name="曲線コネクタ 15"/>
          <p:cNvCxnSpPr/>
          <p:nvPr/>
        </p:nvCxnSpPr>
        <p:spPr>
          <a:xfrm flipV="1">
            <a:off x="1879129" y="2291770"/>
            <a:ext cx="0" cy="360000"/>
          </a:xfrm>
          <a:prstGeom prst="curvedConnector3">
            <a:avLst>
              <a:gd name="adj1" fmla="val 50000"/>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7" name="曲線コネクタ 16"/>
          <p:cNvCxnSpPr/>
          <p:nvPr/>
        </p:nvCxnSpPr>
        <p:spPr>
          <a:xfrm flipV="1">
            <a:off x="1907704" y="2290142"/>
            <a:ext cx="360040" cy="1588"/>
          </a:xfrm>
          <a:prstGeom prst="curvedConnector3">
            <a:avLst>
              <a:gd name="adj1" fmla="val 50000"/>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8" name="曲線コネクタ 17"/>
          <p:cNvCxnSpPr/>
          <p:nvPr/>
        </p:nvCxnSpPr>
        <p:spPr>
          <a:xfrm flipV="1">
            <a:off x="1888654" y="1916832"/>
            <a:ext cx="0" cy="360000"/>
          </a:xfrm>
          <a:prstGeom prst="curvedConnector3">
            <a:avLst>
              <a:gd name="adj1" fmla="val 50000"/>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1553579" y="3344218"/>
            <a:ext cx="1002197" cy="92333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tabLst>
                <a:tab pos="809625" algn="r"/>
              </a:tabLst>
            </a:pPr>
            <a:r>
              <a:rPr lang="en-US" altLang="ja-JP" i="1" dirty="0" smtClean="0"/>
              <a:t>J</a:t>
            </a:r>
            <a:r>
              <a:rPr lang="en-US" altLang="ja-JP" i="1" baseline="-25000" dirty="0" smtClean="0"/>
              <a:t>BB</a:t>
            </a:r>
            <a:r>
              <a:rPr lang="en-US" altLang="ja-JP" dirty="0" smtClean="0"/>
              <a:t> 	</a:t>
            </a:r>
            <a:r>
              <a:rPr kumimoji="1" lang="en-US" altLang="ja-JP" dirty="0" smtClean="0"/>
              <a:t>10</a:t>
            </a:r>
          </a:p>
          <a:p>
            <a:pPr>
              <a:tabLst>
                <a:tab pos="809625" algn="r"/>
              </a:tabLst>
            </a:pPr>
            <a:r>
              <a:rPr lang="en-US" altLang="ja-JP" i="1" dirty="0" smtClean="0"/>
              <a:t>J</a:t>
            </a:r>
            <a:r>
              <a:rPr lang="en-US" altLang="ja-JP" i="1" baseline="-25000" dirty="0" smtClean="0"/>
              <a:t>WW</a:t>
            </a:r>
            <a:r>
              <a:rPr lang="en-US" altLang="ja-JP" dirty="0" smtClean="0"/>
              <a:t> 	10</a:t>
            </a:r>
          </a:p>
          <a:p>
            <a:pPr>
              <a:tabLst>
                <a:tab pos="809625" algn="r"/>
              </a:tabLst>
            </a:pPr>
            <a:r>
              <a:rPr lang="en-US" altLang="ja-JP" i="1" dirty="0" smtClean="0"/>
              <a:t>J</a:t>
            </a:r>
            <a:r>
              <a:rPr lang="en-US" altLang="ja-JP" i="1" baseline="-25000" dirty="0" smtClean="0"/>
              <a:t>BW 	</a:t>
            </a:r>
            <a:r>
              <a:rPr kumimoji="1" lang="en-US" altLang="ja-JP" dirty="0" smtClean="0"/>
              <a:t>4</a:t>
            </a:r>
            <a:endParaRPr kumimoji="1" lang="ja-JP" altLang="en-US" dirty="0"/>
          </a:p>
        </p:txBody>
      </p:sp>
      <p:sp>
        <p:nvSpPr>
          <p:cNvPr id="28" name="テキスト ボックス 27"/>
          <p:cNvSpPr txBox="1"/>
          <p:nvPr/>
        </p:nvSpPr>
        <p:spPr>
          <a:xfrm>
            <a:off x="4073859" y="3344218"/>
            <a:ext cx="1002197" cy="92333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tabLst>
                <a:tab pos="809625" algn="r"/>
              </a:tabLst>
            </a:pPr>
            <a:r>
              <a:rPr lang="en-US" altLang="ja-JP" i="1" dirty="0" smtClean="0"/>
              <a:t>J</a:t>
            </a:r>
            <a:r>
              <a:rPr lang="en-US" altLang="ja-JP" i="1" baseline="-25000" dirty="0" smtClean="0"/>
              <a:t>BB</a:t>
            </a:r>
            <a:r>
              <a:rPr lang="en-US" altLang="ja-JP" dirty="0" smtClean="0"/>
              <a:t> 	</a:t>
            </a:r>
            <a:r>
              <a:rPr kumimoji="1" lang="en-US" altLang="ja-JP" dirty="0" smtClean="0"/>
              <a:t>3</a:t>
            </a:r>
          </a:p>
          <a:p>
            <a:pPr>
              <a:tabLst>
                <a:tab pos="809625" algn="r"/>
              </a:tabLst>
            </a:pPr>
            <a:r>
              <a:rPr lang="en-US" altLang="ja-JP" i="1" dirty="0" smtClean="0"/>
              <a:t>J</a:t>
            </a:r>
            <a:r>
              <a:rPr lang="en-US" altLang="ja-JP" i="1" baseline="-25000" dirty="0" smtClean="0"/>
              <a:t>WW</a:t>
            </a:r>
            <a:r>
              <a:rPr lang="en-US" altLang="ja-JP" dirty="0" smtClean="0"/>
              <a:t> 	4</a:t>
            </a:r>
          </a:p>
          <a:p>
            <a:pPr>
              <a:tabLst>
                <a:tab pos="809625" algn="r"/>
              </a:tabLst>
            </a:pPr>
            <a:r>
              <a:rPr lang="en-US" altLang="ja-JP" i="1" dirty="0" smtClean="0"/>
              <a:t>J</a:t>
            </a:r>
            <a:r>
              <a:rPr lang="en-US" altLang="ja-JP" i="1" baseline="-25000" dirty="0" smtClean="0"/>
              <a:t>BW 	</a:t>
            </a:r>
            <a:r>
              <a:rPr kumimoji="1" lang="en-US" altLang="ja-JP" dirty="0" smtClean="0"/>
              <a:t>17</a:t>
            </a:r>
            <a:endParaRPr kumimoji="1" lang="ja-JP" altLang="en-US" dirty="0"/>
          </a:p>
        </p:txBody>
      </p:sp>
      <p:sp>
        <p:nvSpPr>
          <p:cNvPr id="29" name="テキスト ボックス 28"/>
          <p:cNvSpPr txBox="1"/>
          <p:nvPr/>
        </p:nvSpPr>
        <p:spPr>
          <a:xfrm>
            <a:off x="6594139" y="3344218"/>
            <a:ext cx="1002197" cy="92333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tabLst>
                <a:tab pos="809625" algn="r"/>
              </a:tabLst>
            </a:pPr>
            <a:r>
              <a:rPr lang="en-US" altLang="ja-JP" i="1" dirty="0" smtClean="0"/>
              <a:t>J</a:t>
            </a:r>
            <a:r>
              <a:rPr lang="en-US" altLang="ja-JP" i="1" baseline="-25000" dirty="0" smtClean="0"/>
              <a:t>BB</a:t>
            </a:r>
            <a:r>
              <a:rPr lang="en-US" altLang="ja-JP" dirty="0" smtClean="0"/>
              <a:t> 	</a:t>
            </a:r>
            <a:r>
              <a:rPr kumimoji="1" lang="en-US" altLang="ja-JP" dirty="0" smtClean="0"/>
              <a:t>0</a:t>
            </a:r>
          </a:p>
          <a:p>
            <a:pPr>
              <a:tabLst>
                <a:tab pos="809625" algn="r"/>
              </a:tabLst>
            </a:pPr>
            <a:r>
              <a:rPr lang="en-US" altLang="ja-JP" i="1" dirty="0" smtClean="0"/>
              <a:t>J</a:t>
            </a:r>
            <a:r>
              <a:rPr lang="en-US" altLang="ja-JP" i="1" baseline="-25000" dirty="0" smtClean="0"/>
              <a:t>WW</a:t>
            </a:r>
            <a:r>
              <a:rPr lang="en-US" altLang="ja-JP" dirty="0" smtClean="0"/>
              <a:t> 	0</a:t>
            </a:r>
          </a:p>
          <a:p>
            <a:pPr>
              <a:tabLst>
                <a:tab pos="809625" algn="r"/>
              </a:tabLst>
            </a:pPr>
            <a:r>
              <a:rPr lang="en-US" altLang="ja-JP" i="1" dirty="0" smtClean="0"/>
              <a:t>J</a:t>
            </a:r>
            <a:r>
              <a:rPr lang="en-US" altLang="ja-JP" i="1" baseline="-25000" dirty="0" smtClean="0"/>
              <a:t>BW 	</a:t>
            </a:r>
            <a:r>
              <a:rPr lang="en-US" altLang="ja-JP" dirty="0" smtClean="0"/>
              <a:t>2</a:t>
            </a:r>
            <a:r>
              <a:rPr kumimoji="1" lang="en-US" altLang="ja-JP" dirty="0" smtClean="0"/>
              <a:t>4</a:t>
            </a:r>
            <a:endParaRPr kumimoji="1" lang="ja-JP" altLang="en-US" dirty="0"/>
          </a:p>
        </p:txBody>
      </p:sp>
      <p:sp>
        <p:nvSpPr>
          <p:cNvPr id="30" name="テキスト ボックス 29"/>
          <p:cNvSpPr txBox="1"/>
          <p:nvPr/>
        </p:nvSpPr>
        <p:spPr>
          <a:xfrm>
            <a:off x="1130137" y="4437112"/>
            <a:ext cx="6875600" cy="2031325"/>
          </a:xfrm>
          <a:prstGeom prst="rect">
            <a:avLst/>
          </a:prstGeom>
          <a:noFill/>
        </p:spPr>
        <p:txBody>
          <a:bodyPr wrap="none" rtlCol="0">
            <a:spAutoFit/>
          </a:bodyPr>
          <a:lstStyle/>
          <a:p>
            <a:r>
              <a:rPr kumimoji="1" lang="ja-JP" altLang="en-US" dirty="0" smtClean="0"/>
              <a:t>黒の発生確率</a:t>
            </a:r>
            <a:r>
              <a:rPr lang="ja-JP" altLang="en-US" dirty="0" smtClean="0"/>
              <a:t>を</a:t>
            </a:r>
            <a:r>
              <a:rPr kumimoji="1" lang="ja-JP" altLang="en-US" dirty="0" smtClean="0"/>
              <a:t> </a:t>
            </a:r>
            <a:r>
              <a:rPr lang="en-US" altLang="ja-JP" i="1" dirty="0" err="1" smtClean="0"/>
              <a:t>p</a:t>
            </a:r>
            <a:r>
              <a:rPr lang="en-US" altLang="ja-JP" i="1" baseline="-25000" dirty="0" err="1" smtClean="0"/>
              <a:t>B</a:t>
            </a:r>
            <a:r>
              <a:rPr lang="en-US" altLang="ja-JP" i="1" baseline="-25000" dirty="0" smtClean="0"/>
              <a:t> </a:t>
            </a:r>
            <a:r>
              <a:rPr kumimoji="1" lang="ja-JP" altLang="en-US" dirty="0" err="1" smtClean="0"/>
              <a:t>，</a:t>
            </a:r>
            <a:r>
              <a:rPr kumimoji="1" lang="ja-JP" altLang="en-US" dirty="0" smtClean="0"/>
              <a:t>白</a:t>
            </a:r>
            <a:r>
              <a:rPr lang="ja-JP" altLang="en-US" dirty="0" smtClean="0"/>
              <a:t>の発生確率を </a:t>
            </a:r>
            <a:r>
              <a:rPr lang="en-US" altLang="ja-JP" i="1" dirty="0" err="1" smtClean="0"/>
              <a:t>p</a:t>
            </a:r>
            <a:r>
              <a:rPr lang="en-US" altLang="ja-JP" i="1" baseline="-25000" dirty="0" err="1" smtClean="0"/>
              <a:t>W</a:t>
            </a:r>
            <a:r>
              <a:rPr lang="ja-JP" altLang="en-US" dirty="0" smtClean="0"/>
              <a:t> </a:t>
            </a:r>
            <a:r>
              <a:rPr lang="ja-JP" altLang="en-US" dirty="0" err="1" smtClean="0"/>
              <a:t>，</a:t>
            </a:r>
            <a:r>
              <a:rPr lang="ja-JP" altLang="en-US" dirty="0" smtClean="0"/>
              <a:t>総隣接ペア数を</a:t>
            </a:r>
            <a:r>
              <a:rPr lang="en-US" altLang="ja-JP" i="1" dirty="0" smtClean="0"/>
              <a:t>k</a:t>
            </a:r>
            <a:r>
              <a:rPr lang="ja-JP" altLang="en-US" dirty="0" smtClean="0"/>
              <a:t>とすると</a:t>
            </a:r>
            <a:r>
              <a:rPr kumimoji="1" lang="en-US" altLang="ja-JP" dirty="0" smtClean="0"/>
              <a:t/>
            </a:r>
            <a:br>
              <a:rPr kumimoji="1" lang="en-US" altLang="ja-JP" dirty="0" smtClean="0"/>
            </a:br>
            <a:r>
              <a:rPr kumimoji="1" lang="ja-JP" altLang="en-US" dirty="0" smtClean="0"/>
              <a:t>ランダムに発生した</a:t>
            </a:r>
            <a:r>
              <a:rPr kumimoji="1" lang="en-US" altLang="ja-JP" dirty="0" smtClean="0"/>
              <a:t>(</a:t>
            </a:r>
            <a:r>
              <a:rPr kumimoji="1" lang="ja-JP" altLang="en-US" dirty="0" smtClean="0"/>
              <a:t>無相関の</a:t>
            </a:r>
            <a:r>
              <a:rPr kumimoji="1" lang="en-US" altLang="ja-JP" dirty="0" smtClean="0"/>
              <a:t>)</a:t>
            </a:r>
            <a:r>
              <a:rPr kumimoji="1" lang="ja-JP" altLang="en-US" dirty="0" smtClean="0"/>
              <a:t>場合の隣接ペア数の期待値は</a:t>
            </a:r>
            <a:endParaRPr kumimoji="1" lang="en-US" altLang="ja-JP" dirty="0" smtClean="0"/>
          </a:p>
          <a:p>
            <a:pPr>
              <a:tabLst>
                <a:tab pos="1524000" algn="r"/>
                <a:tab pos="1619250" algn="l"/>
              </a:tabLst>
            </a:pPr>
            <a:r>
              <a:rPr lang="en-US" altLang="ja-JP" dirty="0" smtClean="0"/>
              <a:t>	</a:t>
            </a:r>
            <a:r>
              <a:rPr lang="en-US" altLang="ja-JP" i="1" dirty="0" smtClean="0"/>
              <a:t>E</a:t>
            </a:r>
            <a:r>
              <a:rPr lang="en-US" altLang="ja-JP" dirty="0" smtClean="0"/>
              <a:t>(</a:t>
            </a:r>
            <a:r>
              <a:rPr lang="en-US" altLang="ja-JP" i="1" dirty="0" smtClean="0"/>
              <a:t>J</a:t>
            </a:r>
            <a:r>
              <a:rPr lang="en-US" altLang="ja-JP" i="1" baseline="-25000" dirty="0" smtClean="0"/>
              <a:t>BB</a:t>
            </a:r>
            <a:r>
              <a:rPr lang="en-US" altLang="ja-JP" dirty="0" smtClean="0"/>
              <a:t>)	=</a:t>
            </a:r>
            <a:r>
              <a:rPr lang="en-US" altLang="ja-JP" i="1" dirty="0" smtClean="0"/>
              <a:t>k p</a:t>
            </a:r>
            <a:r>
              <a:rPr lang="en-US" altLang="ja-JP" i="1" baseline="-25000" dirty="0" smtClean="0"/>
              <a:t>B</a:t>
            </a:r>
            <a:r>
              <a:rPr lang="en-US" altLang="ja-JP" i="1" baseline="30000" dirty="0" smtClean="0"/>
              <a:t>2</a:t>
            </a:r>
            <a:r>
              <a:rPr lang="en-US" altLang="ja-JP" dirty="0" smtClean="0"/>
              <a:t> </a:t>
            </a:r>
            <a:endParaRPr lang="en-US" altLang="ja-JP" i="1" baseline="30000" dirty="0" smtClean="0"/>
          </a:p>
          <a:p>
            <a:pPr>
              <a:tabLst>
                <a:tab pos="1524000" algn="r"/>
                <a:tab pos="1619250" algn="l"/>
              </a:tabLst>
            </a:pPr>
            <a:r>
              <a:rPr lang="en-US" altLang="ja-JP" dirty="0" smtClean="0"/>
              <a:t>	</a:t>
            </a:r>
            <a:r>
              <a:rPr lang="en-US" altLang="ja-JP" i="1" dirty="0" smtClean="0"/>
              <a:t>E</a:t>
            </a:r>
            <a:r>
              <a:rPr lang="en-US" altLang="ja-JP" dirty="0" smtClean="0"/>
              <a:t>(</a:t>
            </a:r>
            <a:r>
              <a:rPr lang="en-US" altLang="ja-JP" i="1" dirty="0" smtClean="0"/>
              <a:t>J</a:t>
            </a:r>
            <a:r>
              <a:rPr lang="en-US" altLang="ja-JP" i="1" baseline="-25000" dirty="0" smtClean="0"/>
              <a:t>WW</a:t>
            </a:r>
            <a:r>
              <a:rPr lang="en-US" altLang="ja-JP" dirty="0" smtClean="0"/>
              <a:t>)	=</a:t>
            </a:r>
            <a:r>
              <a:rPr lang="en-US" altLang="ja-JP" i="1" dirty="0" smtClean="0"/>
              <a:t>k p</a:t>
            </a:r>
            <a:r>
              <a:rPr lang="en-US" altLang="ja-JP" i="1" baseline="-25000" dirty="0" smtClean="0"/>
              <a:t>W</a:t>
            </a:r>
            <a:r>
              <a:rPr lang="en-US" altLang="ja-JP" i="1" baseline="30000" dirty="0" smtClean="0"/>
              <a:t>2</a:t>
            </a:r>
          </a:p>
          <a:p>
            <a:pPr>
              <a:tabLst>
                <a:tab pos="1524000" algn="r"/>
                <a:tab pos="1619250" algn="l"/>
              </a:tabLst>
            </a:pPr>
            <a:r>
              <a:rPr lang="en-US" altLang="ja-JP" dirty="0" smtClean="0"/>
              <a:t>	</a:t>
            </a:r>
            <a:r>
              <a:rPr lang="en-US" altLang="ja-JP" i="1" dirty="0" smtClean="0"/>
              <a:t>E</a:t>
            </a:r>
            <a:r>
              <a:rPr lang="en-US" altLang="ja-JP" dirty="0" smtClean="0"/>
              <a:t>(</a:t>
            </a:r>
            <a:r>
              <a:rPr lang="en-US" altLang="ja-JP" i="1" dirty="0" smtClean="0"/>
              <a:t>J</a:t>
            </a:r>
            <a:r>
              <a:rPr lang="en-US" altLang="ja-JP" i="1" baseline="-25000" dirty="0" smtClean="0"/>
              <a:t>BW</a:t>
            </a:r>
            <a:r>
              <a:rPr lang="en-US" altLang="ja-JP" dirty="0" smtClean="0"/>
              <a:t>)	=2</a:t>
            </a:r>
            <a:r>
              <a:rPr lang="en-US" altLang="ja-JP" i="1" dirty="0" smtClean="0"/>
              <a:t>k </a:t>
            </a:r>
            <a:r>
              <a:rPr lang="en-US" altLang="ja-JP" i="1" dirty="0" err="1" smtClean="0"/>
              <a:t>p</a:t>
            </a:r>
            <a:r>
              <a:rPr lang="en-US" altLang="ja-JP" i="1" baseline="-25000" dirty="0" err="1" smtClean="0"/>
              <a:t>B</a:t>
            </a:r>
            <a:r>
              <a:rPr lang="en-US" altLang="ja-JP" i="1" baseline="-25000" dirty="0" smtClean="0"/>
              <a:t> </a:t>
            </a:r>
            <a:r>
              <a:rPr lang="en-US" altLang="ja-JP" i="1" dirty="0" err="1" smtClean="0"/>
              <a:t>p</a:t>
            </a:r>
            <a:r>
              <a:rPr lang="en-US" altLang="ja-JP" i="1" baseline="-25000" dirty="0" err="1" smtClean="0"/>
              <a:t>W</a:t>
            </a:r>
            <a:endParaRPr lang="en-US" altLang="ja-JP" i="1" baseline="-25000" dirty="0" smtClean="0"/>
          </a:p>
          <a:p>
            <a:pPr>
              <a:tabLst>
                <a:tab pos="1524000" algn="r"/>
                <a:tab pos="1619250" algn="l"/>
              </a:tabLst>
            </a:pPr>
            <a:r>
              <a:rPr lang="ja-JP" altLang="en-US" dirty="0" smtClean="0"/>
              <a:t>上図の場合，</a:t>
            </a:r>
            <a:r>
              <a:rPr lang="en-US" altLang="ja-JP" dirty="0" smtClean="0"/>
              <a:t> </a:t>
            </a:r>
            <a:r>
              <a:rPr lang="en-US" altLang="ja-JP" i="1" dirty="0" err="1" smtClean="0"/>
              <a:t>p</a:t>
            </a:r>
            <a:r>
              <a:rPr lang="en-US" altLang="ja-JP" i="1" baseline="-25000" dirty="0" err="1" smtClean="0"/>
              <a:t>B</a:t>
            </a:r>
            <a:r>
              <a:rPr lang="en-US" altLang="ja-JP" i="1" baseline="-25000" dirty="0" smtClean="0"/>
              <a:t> </a:t>
            </a:r>
            <a:r>
              <a:rPr lang="en-US" altLang="ja-JP" dirty="0" smtClean="0"/>
              <a:t>=</a:t>
            </a:r>
            <a:r>
              <a:rPr lang="en-US" altLang="ja-JP" i="1" dirty="0" smtClean="0"/>
              <a:t> </a:t>
            </a:r>
            <a:r>
              <a:rPr lang="en-US" altLang="ja-JP" i="1" dirty="0" err="1" smtClean="0"/>
              <a:t>p</a:t>
            </a:r>
            <a:r>
              <a:rPr lang="en-US" altLang="ja-JP" i="1" baseline="-25000" dirty="0" err="1" smtClean="0"/>
              <a:t>W</a:t>
            </a:r>
            <a:r>
              <a:rPr lang="en-US" altLang="ja-JP" i="1" baseline="-25000" dirty="0" smtClean="0"/>
              <a:t> </a:t>
            </a:r>
            <a:r>
              <a:rPr lang="en-US" altLang="ja-JP" dirty="0" smtClean="0"/>
              <a:t>=</a:t>
            </a:r>
            <a:r>
              <a:rPr lang="en-US" altLang="ja-JP" i="1" dirty="0" smtClean="0"/>
              <a:t> </a:t>
            </a:r>
            <a:r>
              <a:rPr lang="en-US" altLang="ja-JP" dirty="0" smtClean="0"/>
              <a:t>0.5, </a:t>
            </a:r>
            <a:r>
              <a:rPr lang="en-US" altLang="ja-JP" i="1" dirty="0" smtClean="0"/>
              <a:t>k</a:t>
            </a:r>
            <a:r>
              <a:rPr lang="en-US" altLang="ja-JP" dirty="0" smtClean="0"/>
              <a:t>=24</a:t>
            </a:r>
            <a:r>
              <a:rPr lang="ja-JP" altLang="en-US" dirty="0" smtClean="0"/>
              <a:t>なので，</a:t>
            </a:r>
            <a:r>
              <a:rPr lang="en-US" altLang="ja-JP" dirty="0" smtClean="0"/>
              <a:t> </a:t>
            </a:r>
            <a:r>
              <a:rPr lang="en-US" altLang="ja-JP" i="1" dirty="0" smtClean="0"/>
              <a:t>E</a:t>
            </a:r>
            <a:r>
              <a:rPr lang="en-US" altLang="ja-JP" dirty="0" smtClean="0"/>
              <a:t>(</a:t>
            </a:r>
            <a:r>
              <a:rPr lang="en-US" altLang="ja-JP" i="1" dirty="0" smtClean="0"/>
              <a:t>J</a:t>
            </a:r>
            <a:r>
              <a:rPr lang="en-US" altLang="ja-JP" i="1" baseline="-25000" dirty="0" smtClean="0"/>
              <a:t>BB</a:t>
            </a:r>
            <a:r>
              <a:rPr lang="en-US" altLang="ja-JP" dirty="0" smtClean="0"/>
              <a:t>)= </a:t>
            </a:r>
            <a:r>
              <a:rPr lang="en-US" altLang="ja-JP" i="1" dirty="0" smtClean="0"/>
              <a:t>E</a:t>
            </a:r>
            <a:r>
              <a:rPr lang="en-US" altLang="ja-JP" dirty="0" smtClean="0"/>
              <a:t>(</a:t>
            </a:r>
            <a:r>
              <a:rPr lang="en-US" altLang="ja-JP" i="1" dirty="0" smtClean="0"/>
              <a:t>J</a:t>
            </a:r>
            <a:r>
              <a:rPr lang="en-US" altLang="ja-JP" i="1" baseline="-25000" dirty="0" smtClean="0"/>
              <a:t>WW</a:t>
            </a:r>
            <a:r>
              <a:rPr lang="en-US" altLang="ja-JP" dirty="0" smtClean="0"/>
              <a:t>)=3, </a:t>
            </a:r>
            <a:r>
              <a:rPr lang="en-US" altLang="ja-JP" i="1" dirty="0" smtClean="0"/>
              <a:t>E</a:t>
            </a:r>
            <a:r>
              <a:rPr lang="en-US" altLang="ja-JP" dirty="0" smtClean="0"/>
              <a:t>(</a:t>
            </a:r>
            <a:r>
              <a:rPr lang="en-US" altLang="ja-JP" i="1" dirty="0" smtClean="0"/>
              <a:t>J</a:t>
            </a:r>
            <a:r>
              <a:rPr lang="en-US" altLang="ja-JP" i="1" baseline="-25000" dirty="0" smtClean="0"/>
              <a:t>BW</a:t>
            </a:r>
            <a:r>
              <a:rPr lang="en-US" altLang="ja-JP" dirty="0" smtClean="0"/>
              <a:t>)=18.</a:t>
            </a:r>
          </a:p>
          <a:p>
            <a:pPr>
              <a:tabLst>
                <a:tab pos="1524000" algn="r"/>
                <a:tab pos="1619250" algn="l"/>
              </a:tabLst>
            </a:pPr>
            <a:r>
              <a:rPr lang="ja-JP" altLang="en-US" dirty="0" smtClean="0"/>
              <a:t>中央は「ほぼ無相関」といえる．</a:t>
            </a:r>
            <a:endParaRPr lang="en-US" altLang="ja-JP" dirty="0" smtClean="0"/>
          </a:p>
        </p:txBody>
      </p:sp>
      <p:sp>
        <p:nvSpPr>
          <p:cNvPr id="20" name="テキスト ボックス 19"/>
          <p:cNvSpPr txBox="1"/>
          <p:nvPr/>
        </p:nvSpPr>
        <p:spPr>
          <a:xfrm>
            <a:off x="7812360" y="3356992"/>
            <a:ext cx="1002197" cy="92333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tabLst>
                <a:tab pos="809625" algn="r"/>
              </a:tabLst>
            </a:pPr>
            <a:r>
              <a:rPr lang="en-US" altLang="ja-JP" i="1" dirty="0" smtClean="0"/>
              <a:t>E</a:t>
            </a:r>
            <a:r>
              <a:rPr lang="en-US" altLang="ja-JP" dirty="0" smtClean="0"/>
              <a:t>(</a:t>
            </a:r>
            <a:r>
              <a:rPr lang="en-US" altLang="ja-JP" i="1" dirty="0" smtClean="0"/>
              <a:t>J</a:t>
            </a:r>
            <a:r>
              <a:rPr lang="en-US" altLang="ja-JP" i="1" baseline="-25000" dirty="0" smtClean="0"/>
              <a:t>BB</a:t>
            </a:r>
            <a:r>
              <a:rPr lang="en-US" altLang="ja-JP" dirty="0" smtClean="0"/>
              <a:t>) 	</a:t>
            </a:r>
            <a:r>
              <a:rPr kumimoji="1" lang="en-US" altLang="ja-JP" dirty="0" smtClean="0"/>
              <a:t>3</a:t>
            </a:r>
          </a:p>
          <a:p>
            <a:pPr>
              <a:tabLst>
                <a:tab pos="809625" algn="r"/>
              </a:tabLst>
            </a:pPr>
            <a:r>
              <a:rPr lang="en-US" altLang="ja-JP" i="1" dirty="0" smtClean="0"/>
              <a:t>E</a:t>
            </a:r>
            <a:r>
              <a:rPr lang="en-US" altLang="ja-JP" dirty="0" smtClean="0"/>
              <a:t>(</a:t>
            </a:r>
            <a:r>
              <a:rPr lang="en-US" altLang="ja-JP" i="1" dirty="0" smtClean="0"/>
              <a:t>J</a:t>
            </a:r>
            <a:r>
              <a:rPr lang="en-US" altLang="ja-JP" i="1" baseline="-25000" dirty="0" smtClean="0"/>
              <a:t>WW</a:t>
            </a:r>
            <a:r>
              <a:rPr lang="en-US" altLang="ja-JP" dirty="0" smtClean="0"/>
              <a:t>) 	3</a:t>
            </a:r>
          </a:p>
          <a:p>
            <a:pPr>
              <a:tabLst>
                <a:tab pos="809625" algn="r"/>
              </a:tabLst>
            </a:pPr>
            <a:r>
              <a:rPr lang="en-US" altLang="ja-JP" i="1" dirty="0" smtClean="0"/>
              <a:t>E</a:t>
            </a:r>
            <a:r>
              <a:rPr lang="en-US" altLang="ja-JP" dirty="0" smtClean="0"/>
              <a:t>(</a:t>
            </a:r>
            <a:r>
              <a:rPr lang="en-US" altLang="ja-JP" i="1" dirty="0" smtClean="0"/>
              <a:t>J</a:t>
            </a:r>
            <a:r>
              <a:rPr lang="en-US" altLang="ja-JP" i="1" baseline="-25000" dirty="0" smtClean="0"/>
              <a:t>BW</a:t>
            </a:r>
            <a:r>
              <a:rPr lang="en-US" altLang="ja-JP" dirty="0" smtClean="0"/>
              <a:t>)</a:t>
            </a:r>
            <a:r>
              <a:rPr lang="en-US" altLang="ja-JP" i="1" baseline="-25000" dirty="0" smtClean="0"/>
              <a:t> 	</a:t>
            </a:r>
            <a:r>
              <a:rPr lang="en-US" altLang="ja-JP" dirty="0" smtClean="0"/>
              <a:t>18</a:t>
            </a:r>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表 21"/>
          <p:cNvGraphicFramePr>
            <a:graphicFrameLocks noGrp="1"/>
          </p:cNvGraphicFramePr>
          <p:nvPr/>
        </p:nvGraphicFramePr>
        <p:xfrm>
          <a:off x="1331800" y="1124744"/>
          <a:ext cx="1440000" cy="1440000"/>
        </p:xfrm>
        <a:graphic>
          <a:graphicData uri="http://schemas.openxmlformats.org/drawingml/2006/table">
            <a:tbl>
              <a:tblPr firstRow="1" bandRow="1">
                <a:tableStyleId>{5C22544A-7EE6-4342-B048-85BDC9FD1C3A}</a:tableStyleId>
              </a:tblPr>
              <a:tblGrid>
                <a:gridCol w="360000"/>
                <a:gridCol w="360000"/>
                <a:gridCol w="360000"/>
                <a:gridCol w="360000"/>
              </a:tblGrid>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23" name="表 22"/>
          <p:cNvGraphicFramePr>
            <a:graphicFrameLocks noGrp="1"/>
          </p:cNvGraphicFramePr>
          <p:nvPr/>
        </p:nvGraphicFramePr>
        <p:xfrm>
          <a:off x="5004048" y="1124744"/>
          <a:ext cx="1440000" cy="1440000"/>
        </p:xfrm>
        <a:graphic>
          <a:graphicData uri="http://schemas.openxmlformats.org/drawingml/2006/table">
            <a:tbl>
              <a:tblPr firstRow="1" bandRow="1">
                <a:tableStyleId>{5C22544A-7EE6-4342-B048-85BDC9FD1C3A}</a:tableStyleId>
              </a:tblPr>
              <a:tblGrid>
                <a:gridCol w="360000"/>
                <a:gridCol w="360000"/>
                <a:gridCol w="360000"/>
                <a:gridCol w="360000"/>
              </a:tblGrid>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bl>
          </a:graphicData>
        </a:graphic>
      </p:graphicFrame>
      <p:graphicFrame>
        <p:nvGraphicFramePr>
          <p:cNvPr id="24" name="表 23"/>
          <p:cNvGraphicFramePr>
            <a:graphicFrameLocks noGrp="1"/>
          </p:cNvGraphicFramePr>
          <p:nvPr/>
        </p:nvGraphicFramePr>
        <p:xfrm>
          <a:off x="3203848" y="1124744"/>
          <a:ext cx="1440000" cy="1440000"/>
        </p:xfrm>
        <a:graphic>
          <a:graphicData uri="http://schemas.openxmlformats.org/drawingml/2006/table">
            <a:tbl>
              <a:tblPr firstRow="1" bandRow="1">
                <a:tableStyleId>{5C22544A-7EE6-4342-B048-85BDC9FD1C3A}</a:tableStyleId>
              </a:tblPr>
              <a:tblGrid>
                <a:gridCol w="360000"/>
                <a:gridCol w="360000"/>
                <a:gridCol w="360000"/>
                <a:gridCol w="360000"/>
              </a:tblGrid>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bl>
          </a:graphicData>
        </a:graphic>
      </p:graphicFrame>
      <p:sp>
        <p:nvSpPr>
          <p:cNvPr id="2" name="タイトル 1"/>
          <p:cNvSpPr>
            <a:spLocks noGrp="1"/>
          </p:cNvSpPr>
          <p:nvPr>
            <p:ph type="title"/>
          </p:nvPr>
        </p:nvSpPr>
        <p:spPr>
          <a:xfrm>
            <a:off x="457200" y="44624"/>
            <a:ext cx="8229600" cy="1143000"/>
          </a:xfrm>
        </p:spPr>
        <p:txBody>
          <a:bodyPr>
            <a:normAutofit/>
          </a:bodyPr>
          <a:lstStyle/>
          <a:p>
            <a:r>
              <a:rPr lang="en-US" altLang="ja-JP" dirty="0" smtClean="0"/>
              <a:t>Join</a:t>
            </a:r>
            <a:r>
              <a:rPr lang="ja-JP" altLang="en-US" dirty="0" smtClean="0"/>
              <a:t>統計量</a:t>
            </a:r>
            <a:endParaRPr kumimoji="1" lang="ja-JP" altLang="en-US" dirty="0"/>
          </a:p>
        </p:txBody>
      </p:sp>
      <p:cxnSp>
        <p:nvCxnSpPr>
          <p:cNvPr id="15" name="曲線コネクタ 14"/>
          <p:cNvCxnSpPr/>
          <p:nvPr/>
        </p:nvCxnSpPr>
        <p:spPr>
          <a:xfrm flipV="1">
            <a:off x="1519089" y="1643698"/>
            <a:ext cx="360040" cy="1588"/>
          </a:xfrm>
          <a:prstGeom prst="curvedConnector3">
            <a:avLst>
              <a:gd name="adj1" fmla="val 50000"/>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6" name="曲線コネクタ 15"/>
          <p:cNvCxnSpPr/>
          <p:nvPr/>
        </p:nvCxnSpPr>
        <p:spPr>
          <a:xfrm flipV="1">
            <a:off x="1879129" y="1643698"/>
            <a:ext cx="0" cy="360000"/>
          </a:xfrm>
          <a:prstGeom prst="curvedConnector3">
            <a:avLst>
              <a:gd name="adj1" fmla="val 50000"/>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7" name="曲線コネクタ 16"/>
          <p:cNvCxnSpPr/>
          <p:nvPr/>
        </p:nvCxnSpPr>
        <p:spPr>
          <a:xfrm flipV="1">
            <a:off x="1907704" y="1642070"/>
            <a:ext cx="360040" cy="1588"/>
          </a:xfrm>
          <a:prstGeom prst="curvedConnector3">
            <a:avLst>
              <a:gd name="adj1" fmla="val 50000"/>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8" name="曲線コネクタ 17"/>
          <p:cNvCxnSpPr/>
          <p:nvPr/>
        </p:nvCxnSpPr>
        <p:spPr>
          <a:xfrm flipV="1">
            <a:off x="1888654" y="1268760"/>
            <a:ext cx="0" cy="360000"/>
          </a:xfrm>
          <a:prstGeom prst="curvedConnector3">
            <a:avLst>
              <a:gd name="adj1" fmla="val 50000"/>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467544" y="3645024"/>
            <a:ext cx="5955476" cy="1754326"/>
          </a:xfrm>
          <a:prstGeom prst="rect">
            <a:avLst/>
          </a:prstGeom>
          <a:noFill/>
        </p:spPr>
        <p:txBody>
          <a:bodyPr wrap="none" rtlCol="0">
            <a:spAutoFit/>
          </a:bodyPr>
          <a:lstStyle/>
          <a:p>
            <a:r>
              <a:rPr lang="ja-JP" altLang="en-US" dirty="0" smtClean="0"/>
              <a:t>また，　　　　　　　　　　　　　　　ただし</a:t>
            </a:r>
            <a:r>
              <a:rPr lang="en-US" altLang="ja-JP" i="1" dirty="0" err="1" smtClean="0"/>
              <a:t>k</a:t>
            </a:r>
            <a:r>
              <a:rPr lang="en-US" altLang="ja-JP" i="1" baseline="-25000" dirty="0" err="1" smtClean="0"/>
              <a:t>i</a:t>
            </a:r>
            <a:r>
              <a:rPr lang="ja-JP" altLang="en-US" dirty="0" smtClean="0"/>
              <a:t>は </a:t>
            </a:r>
            <a:r>
              <a:rPr lang="en-US" altLang="ja-JP" i="1" dirty="0" err="1" smtClean="0"/>
              <a:t>i</a:t>
            </a:r>
            <a:r>
              <a:rPr lang="ja-JP" altLang="en-US" dirty="0" smtClean="0"/>
              <a:t>番目領域の隣接数</a:t>
            </a:r>
            <a:endParaRPr lang="en-US" altLang="ja-JP" dirty="0" smtClean="0"/>
          </a:p>
          <a:p>
            <a:endParaRPr lang="en-US" altLang="ja-JP" dirty="0" smtClean="0"/>
          </a:p>
          <a:p>
            <a:r>
              <a:rPr lang="ja-JP" altLang="en-US" dirty="0" smtClean="0"/>
              <a:t>とすると，</a:t>
            </a:r>
            <a:r>
              <a:rPr lang="en-US" altLang="ja-JP" i="1" dirty="0" smtClean="0"/>
              <a:t>J</a:t>
            </a:r>
            <a:r>
              <a:rPr lang="en-US" altLang="ja-JP" i="1" baseline="-25000" dirty="0" smtClean="0"/>
              <a:t>BB</a:t>
            </a:r>
            <a:r>
              <a:rPr lang="en-US" altLang="ja-JP" dirty="0" smtClean="0"/>
              <a:t>, </a:t>
            </a:r>
            <a:r>
              <a:rPr lang="en-US" altLang="ja-JP" i="1" dirty="0" smtClean="0"/>
              <a:t>J</a:t>
            </a:r>
            <a:r>
              <a:rPr lang="en-US" altLang="ja-JP" i="1" baseline="-25000" dirty="0" smtClean="0"/>
              <a:t>WW</a:t>
            </a:r>
            <a:r>
              <a:rPr lang="en-US" altLang="ja-JP" dirty="0" smtClean="0"/>
              <a:t>, </a:t>
            </a:r>
            <a:r>
              <a:rPr lang="en-US" altLang="ja-JP" i="1" dirty="0" smtClean="0"/>
              <a:t>J</a:t>
            </a:r>
            <a:r>
              <a:rPr lang="en-US" altLang="ja-JP" i="1" baseline="-25000" dirty="0" smtClean="0"/>
              <a:t>BW</a:t>
            </a:r>
            <a:r>
              <a:rPr lang="ja-JP" altLang="en-US" dirty="0" smtClean="0"/>
              <a:t>の分散</a:t>
            </a:r>
            <a:r>
              <a:rPr lang="ja-JP" altLang="en-US" i="1" dirty="0" smtClean="0"/>
              <a:t>　　　　　　　　　</a:t>
            </a:r>
            <a:r>
              <a:rPr lang="ja-JP" altLang="en-US" dirty="0" smtClean="0"/>
              <a:t>の期待値は</a:t>
            </a:r>
            <a:endParaRPr lang="en-US" altLang="ja-JP" dirty="0" smtClean="0"/>
          </a:p>
          <a:p>
            <a:endParaRPr lang="en-US" altLang="ja-JP" dirty="0" smtClean="0"/>
          </a:p>
          <a:p>
            <a:endParaRPr lang="en-US" altLang="ja-JP" dirty="0" smtClean="0"/>
          </a:p>
          <a:p>
            <a:endParaRPr lang="en-US" altLang="ja-JP" dirty="0" smtClean="0"/>
          </a:p>
        </p:txBody>
      </p:sp>
      <p:graphicFrame>
        <p:nvGraphicFramePr>
          <p:cNvPr id="31" name="オブジェクト 30"/>
          <p:cNvGraphicFramePr>
            <a:graphicFrameLocks noChangeAspect="1"/>
          </p:cNvGraphicFramePr>
          <p:nvPr/>
        </p:nvGraphicFramePr>
        <p:xfrm>
          <a:off x="1184424" y="3573016"/>
          <a:ext cx="1803400" cy="622300"/>
        </p:xfrm>
        <a:graphic>
          <a:graphicData uri="http://schemas.openxmlformats.org/presentationml/2006/ole">
            <mc:AlternateContent xmlns:mc="http://schemas.openxmlformats.org/markup-compatibility/2006">
              <mc:Choice xmlns:v="urn:schemas-microsoft-com:vml" Requires="v">
                <p:oleObj spid="_x0000_s54290" name="Equation" r:id="rId4" imgW="1803240" imgH="622080" progId="Equation.DSMT4">
                  <p:embed/>
                </p:oleObj>
              </mc:Choice>
              <mc:Fallback>
                <p:oleObj name="Equation" r:id="rId4" imgW="1803240" imgH="622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4424" y="3573016"/>
                        <a:ext cx="18034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75" name="Object 3"/>
          <p:cNvGraphicFramePr>
            <a:graphicFrameLocks noChangeAspect="1"/>
          </p:cNvGraphicFramePr>
          <p:nvPr/>
        </p:nvGraphicFramePr>
        <p:xfrm>
          <a:off x="3340100" y="4221088"/>
          <a:ext cx="1231900" cy="330200"/>
        </p:xfrm>
        <a:graphic>
          <a:graphicData uri="http://schemas.openxmlformats.org/presentationml/2006/ole">
            <mc:AlternateContent xmlns:mc="http://schemas.openxmlformats.org/markup-compatibility/2006">
              <mc:Choice xmlns:v="urn:schemas-microsoft-com:vml" Requires="v">
                <p:oleObj spid="_x0000_s54291" name="Equation" r:id="rId6" imgW="1231560" imgH="330120" progId="Equation.DSMT4">
                  <p:embed/>
                </p:oleObj>
              </mc:Choice>
              <mc:Fallback>
                <p:oleObj name="Equation" r:id="rId6" imgW="1231560" imgH="33012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40100" y="4221088"/>
                        <a:ext cx="12319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276" name="Object 4"/>
          <p:cNvGraphicFramePr>
            <a:graphicFrameLocks noChangeAspect="1"/>
          </p:cNvGraphicFramePr>
          <p:nvPr/>
        </p:nvGraphicFramePr>
        <p:xfrm>
          <a:off x="1115616" y="4609882"/>
          <a:ext cx="3818260" cy="1195382"/>
        </p:xfrm>
        <a:graphic>
          <a:graphicData uri="http://schemas.openxmlformats.org/presentationml/2006/ole">
            <mc:AlternateContent xmlns:mc="http://schemas.openxmlformats.org/markup-compatibility/2006">
              <mc:Choice xmlns:v="urn:schemas-microsoft-com:vml" Requires="v">
                <p:oleObj spid="_x0000_s54292" name="Equation" r:id="rId8" imgW="4178160" imgH="1307880" progId="Equation.DSMT4">
                  <p:embed/>
                </p:oleObj>
              </mc:Choice>
              <mc:Fallback>
                <p:oleObj name="Equation" r:id="rId8" imgW="4178160" imgH="130788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15616" y="4609882"/>
                        <a:ext cx="3818260" cy="11953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 name="テキスト ボックス 31"/>
          <p:cNvSpPr txBox="1"/>
          <p:nvPr/>
        </p:nvSpPr>
        <p:spPr>
          <a:xfrm>
            <a:off x="395536" y="5818038"/>
            <a:ext cx="6335389" cy="923330"/>
          </a:xfrm>
          <a:prstGeom prst="rect">
            <a:avLst/>
          </a:prstGeom>
          <a:noFill/>
        </p:spPr>
        <p:txBody>
          <a:bodyPr wrap="none" rtlCol="0">
            <a:spAutoFit/>
          </a:bodyPr>
          <a:lstStyle/>
          <a:p>
            <a:pPr>
              <a:tabLst>
                <a:tab pos="1524000" algn="r"/>
                <a:tab pos="1619250" algn="l"/>
              </a:tabLst>
            </a:pPr>
            <a:r>
              <a:rPr lang="ja-JP" altLang="en-US" dirty="0" smtClean="0"/>
              <a:t>上図の場合，</a:t>
            </a:r>
            <a:r>
              <a:rPr lang="en-US" altLang="ja-JP" dirty="0" smtClean="0"/>
              <a:t> </a:t>
            </a:r>
            <a:r>
              <a:rPr lang="en-US" altLang="ja-JP" i="1" dirty="0" err="1" smtClean="0"/>
              <a:t>p</a:t>
            </a:r>
            <a:r>
              <a:rPr lang="en-US" altLang="ja-JP" i="1" baseline="-25000" dirty="0" err="1" smtClean="0"/>
              <a:t>B</a:t>
            </a:r>
            <a:r>
              <a:rPr lang="en-US" altLang="ja-JP" i="1" baseline="-25000" dirty="0" smtClean="0"/>
              <a:t> </a:t>
            </a:r>
            <a:r>
              <a:rPr lang="en-US" altLang="ja-JP" dirty="0" smtClean="0"/>
              <a:t>=</a:t>
            </a:r>
            <a:r>
              <a:rPr lang="en-US" altLang="ja-JP" i="1" dirty="0" smtClean="0"/>
              <a:t> </a:t>
            </a:r>
            <a:r>
              <a:rPr lang="en-US" altLang="ja-JP" i="1" dirty="0" err="1" smtClean="0"/>
              <a:t>p</a:t>
            </a:r>
            <a:r>
              <a:rPr lang="en-US" altLang="ja-JP" i="1" baseline="-25000" dirty="0" err="1" smtClean="0"/>
              <a:t>W</a:t>
            </a:r>
            <a:r>
              <a:rPr lang="en-US" altLang="ja-JP" i="1" baseline="-25000" dirty="0" smtClean="0"/>
              <a:t> </a:t>
            </a:r>
            <a:r>
              <a:rPr lang="en-US" altLang="ja-JP" dirty="0" smtClean="0"/>
              <a:t>=</a:t>
            </a:r>
            <a:r>
              <a:rPr lang="en-US" altLang="ja-JP" i="1" dirty="0" smtClean="0"/>
              <a:t> </a:t>
            </a:r>
            <a:r>
              <a:rPr lang="en-US" altLang="ja-JP" dirty="0" smtClean="0"/>
              <a:t>0.5, </a:t>
            </a:r>
            <a:r>
              <a:rPr lang="en-US" altLang="ja-JP" i="1" dirty="0" smtClean="0"/>
              <a:t>k</a:t>
            </a:r>
            <a:r>
              <a:rPr lang="en-US" altLang="ja-JP" dirty="0" smtClean="0"/>
              <a:t>=24, </a:t>
            </a:r>
            <a:r>
              <a:rPr lang="en-US" altLang="ja-JP" i="1" dirty="0" smtClean="0"/>
              <a:t>m</a:t>
            </a:r>
            <a:r>
              <a:rPr lang="en-US" altLang="ja-JP" dirty="0" smtClean="0"/>
              <a:t>=52</a:t>
            </a:r>
            <a:r>
              <a:rPr lang="ja-JP" altLang="en-US" dirty="0" smtClean="0"/>
              <a:t>なので，</a:t>
            </a:r>
            <a:endParaRPr lang="en-US" altLang="ja-JP" dirty="0" smtClean="0"/>
          </a:p>
          <a:p>
            <a:pPr>
              <a:tabLst>
                <a:tab pos="1524000" algn="r"/>
                <a:tab pos="1619250" algn="l"/>
              </a:tabLst>
            </a:pPr>
            <a:r>
              <a:rPr lang="ja-JP" altLang="en-US" dirty="0" smtClean="0"/>
              <a:t>左図が「空間的自己相関を持ったデータ」であると言えるだろう．</a:t>
            </a:r>
            <a:endParaRPr lang="en-US" altLang="ja-JP" dirty="0" smtClean="0"/>
          </a:p>
          <a:p>
            <a:pPr>
              <a:tabLst>
                <a:tab pos="1524000" algn="r"/>
                <a:tab pos="1619250" algn="l"/>
              </a:tabLst>
            </a:pPr>
            <a:r>
              <a:rPr lang="ja-JP" altLang="en-US" dirty="0" smtClean="0"/>
              <a:t>領域数が多ければ，統計的検定を行うことが可能．</a:t>
            </a:r>
            <a:endParaRPr lang="en-US" altLang="ja-JP" dirty="0" smtClean="0"/>
          </a:p>
        </p:txBody>
      </p:sp>
      <p:graphicFrame>
        <p:nvGraphicFramePr>
          <p:cNvPr id="54277" name="Object 5"/>
          <p:cNvGraphicFramePr>
            <a:graphicFrameLocks noChangeAspect="1"/>
          </p:cNvGraphicFramePr>
          <p:nvPr>
            <p:extLst>
              <p:ext uri="{D42A27DB-BD31-4B8C-83A1-F6EECF244321}">
                <p14:modId xmlns:p14="http://schemas.microsoft.com/office/powerpoint/2010/main" val="3552841067"/>
              </p:ext>
            </p:extLst>
          </p:nvPr>
        </p:nvGraphicFramePr>
        <p:xfrm>
          <a:off x="4932040" y="5814180"/>
          <a:ext cx="3157692" cy="363898"/>
        </p:xfrm>
        <a:graphic>
          <a:graphicData uri="http://schemas.openxmlformats.org/presentationml/2006/ole">
            <mc:AlternateContent xmlns:mc="http://schemas.openxmlformats.org/markup-compatibility/2006">
              <mc:Choice xmlns:v="urn:schemas-microsoft-com:vml" Requires="v">
                <p:oleObj spid="_x0000_s54293" name="Equation" r:id="rId10" imgW="3416040" imgH="393480" progId="Equation.DSMT4">
                  <p:embed/>
                </p:oleObj>
              </mc:Choice>
              <mc:Fallback>
                <p:oleObj name="Equation" r:id="rId10" imgW="3416040" imgH="3934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32040" y="5814180"/>
                        <a:ext cx="3157692" cy="3638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 name="テキスト ボックス 32"/>
          <p:cNvSpPr txBox="1"/>
          <p:nvPr/>
        </p:nvSpPr>
        <p:spPr>
          <a:xfrm>
            <a:off x="1553579" y="2649686"/>
            <a:ext cx="1002197" cy="92333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tabLst>
                <a:tab pos="809625" algn="r"/>
              </a:tabLst>
            </a:pPr>
            <a:r>
              <a:rPr lang="en-US" altLang="ja-JP" i="1" dirty="0" smtClean="0"/>
              <a:t>J</a:t>
            </a:r>
            <a:r>
              <a:rPr lang="en-US" altLang="ja-JP" i="1" baseline="-25000" dirty="0" smtClean="0"/>
              <a:t>BB</a:t>
            </a:r>
            <a:r>
              <a:rPr lang="en-US" altLang="ja-JP" dirty="0" smtClean="0"/>
              <a:t> 	</a:t>
            </a:r>
            <a:r>
              <a:rPr kumimoji="1" lang="en-US" altLang="ja-JP" dirty="0" smtClean="0"/>
              <a:t>10</a:t>
            </a:r>
          </a:p>
          <a:p>
            <a:pPr>
              <a:tabLst>
                <a:tab pos="809625" algn="r"/>
              </a:tabLst>
            </a:pPr>
            <a:r>
              <a:rPr lang="en-US" altLang="ja-JP" i="1" dirty="0" smtClean="0"/>
              <a:t>J</a:t>
            </a:r>
            <a:r>
              <a:rPr lang="en-US" altLang="ja-JP" i="1" baseline="-25000" dirty="0" smtClean="0"/>
              <a:t>WW</a:t>
            </a:r>
            <a:r>
              <a:rPr lang="en-US" altLang="ja-JP" dirty="0" smtClean="0"/>
              <a:t> 	10</a:t>
            </a:r>
          </a:p>
          <a:p>
            <a:pPr>
              <a:tabLst>
                <a:tab pos="809625" algn="r"/>
              </a:tabLst>
            </a:pPr>
            <a:r>
              <a:rPr lang="en-US" altLang="ja-JP" i="1" dirty="0" smtClean="0"/>
              <a:t>J</a:t>
            </a:r>
            <a:r>
              <a:rPr lang="en-US" altLang="ja-JP" i="1" baseline="-25000" dirty="0" smtClean="0"/>
              <a:t>BW 	</a:t>
            </a:r>
            <a:r>
              <a:rPr kumimoji="1" lang="en-US" altLang="ja-JP" dirty="0" smtClean="0"/>
              <a:t>4</a:t>
            </a:r>
            <a:endParaRPr kumimoji="1" lang="ja-JP" altLang="en-US" dirty="0"/>
          </a:p>
        </p:txBody>
      </p:sp>
      <p:sp>
        <p:nvSpPr>
          <p:cNvPr id="34" name="テキスト ボックス 33"/>
          <p:cNvSpPr txBox="1"/>
          <p:nvPr/>
        </p:nvSpPr>
        <p:spPr>
          <a:xfrm>
            <a:off x="3425707" y="2649686"/>
            <a:ext cx="1002197" cy="92333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tabLst>
                <a:tab pos="809625" algn="r"/>
              </a:tabLst>
            </a:pPr>
            <a:r>
              <a:rPr lang="en-US" altLang="ja-JP" i="1" dirty="0" smtClean="0"/>
              <a:t>J</a:t>
            </a:r>
            <a:r>
              <a:rPr lang="en-US" altLang="ja-JP" i="1" baseline="-25000" dirty="0" smtClean="0"/>
              <a:t>BB</a:t>
            </a:r>
            <a:r>
              <a:rPr lang="en-US" altLang="ja-JP" dirty="0" smtClean="0"/>
              <a:t> 	</a:t>
            </a:r>
            <a:r>
              <a:rPr kumimoji="1" lang="en-US" altLang="ja-JP" dirty="0" smtClean="0"/>
              <a:t>3</a:t>
            </a:r>
          </a:p>
          <a:p>
            <a:pPr>
              <a:tabLst>
                <a:tab pos="809625" algn="r"/>
              </a:tabLst>
            </a:pPr>
            <a:r>
              <a:rPr lang="en-US" altLang="ja-JP" i="1" dirty="0" smtClean="0"/>
              <a:t>J</a:t>
            </a:r>
            <a:r>
              <a:rPr lang="en-US" altLang="ja-JP" i="1" baseline="-25000" dirty="0" smtClean="0"/>
              <a:t>WW</a:t>
            </a:r>
            <a:r>
              <a:rPr lang="en-US" altLang="ja-JP" dirty="0" smtClean="0"/>
              <a:t> 	4</a:t>
            </a:r>
          </a:p>
          <a:p>
            <a:pPr>
              <a:tabLst>
                <a:tab pos="809625" algn="r"/>
              </a:tabLst>
            </a:pPr>
            <a:r>
              <a:rPr lang="en-US" altLang="ja-JP" i="1" dirty="0" smtClean="0"/>
              <a:t>J</a:t>
            </a:r>
            <a:r>
              <a:rPr lang="en-US" altLang="ja-JP" i="1" baseline="-25000" dirty="0" smtClean="0"/>
              <a:t>BW 	</a:t>
            </a:r>
            <a:r>
              <a:rPr kumimoji="1" lang="en-US" altLang="ja-JP" dirty="0" smtClean="0"/>
              <a:t>17</a:t>
            </a:r>
            <a:endParaRPr kumimoji="1" lang="ja-JP" altLang="en-US" dirty="0"/>
          </a:p>
        </p:txBody>
      </p:sp>
      <p:sp>
        <p:nvSpPr>
          <p:cNvPr id="35" name="テキスト ボックス 34"/>
          <p:cNvSpPr txBox="1"/>
          <p:nvPr/>
        </p:nvSpPr>
        <p:spPr>
          <a:xfrm>
            <a:off x="5225787" y="2649686"/>
            <a:ext cx="1002197" cy="92333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tabLst>
                <a:tab pos="809625" algn="r"/>
              </a:tabLst>
            </a:pPr>
            <a:r>
              <a:rPr lang="en-US" altLang="ja-JP" i="1" dirty="0" smtClean="0"/>
              <a:t>J</a:t>
            </a:r>
            <a:r>
              <a:rPr lang="en-US" altLang="ja-JP" i="1" baseline="-25000" dirty="0" smtClean="0"/>
              <a:t>BB</a:t>
            </a:r>
            <a:r>
              <a:rPr lang="en-US" altLang="ja-JP" dirty="0" smtClean="0"/>
              <a:t> 	</a:t>
            </a:r>
            <a:r>
              <a:rPr kumimoji="1" lang="en-US" altLang="ja-JP" dirty="0" smtClean="0"/>
              <a:t>0</a:t>
            </a:r>
          </a:p>
          <a:p>
            <a:pPr>
              <a:tabLst>
                <a:tab pos="809625" algn="r"/>
              </a:tabLst>
            </a:pPr>
            <a:r>
              <a:rPr lang="en-US" altLang="ja-JP" i="1" dirty="0" smtClean="0"/>
              <a:t>J</a:t>
            </a:r>
            <a:r>
              <a:rPr lang="en-US" altLang="ja-JP" i="1" baseline="-25000" dirty="0" smtClean="0"/>
              <a:t>WW</a:t>
            </a:r>
            <a:r>
              <a:rPr lang="en-US" altLang="ja-JP" dirty="0" smtClean="0"/>
              <a:t> 	0</a:t>
            </a:r>
          </a:p>
          <a:p>
            <a:pPr>
              <a:tabLst>
                <a:tab pos="809625" algn="r"/>
              </a:tabLst>
            </a:pPr>
            <a:r>
              <a:rPr lang="en-US" altLang="ja-JP" i="1" dirty="0" smtClean="0"/>
              <a:t>J</a:t>
            </a:r>
            <a:r>
              <a:rPr lang="en-US" altLang="ja-JP" i="1" baseline="-25000" dirty="0" smtClean="0"/>
              <a:t>BW 	</a:t>
            </a:r>
            <a:r>
              <a:rPr lang="en-US" altLang="ja-JP" dirty="0" smtClean="0"/>
              <a:t>2</a:t>
            </a:r>
            <a:r>
              <a:rPr kumimoji="1" lang="en-US" altLang="ja-JP" dirty="0" smtClean="0"/>
              <a:t>4</a:t>
            </a:r>
            <a:endParaRPr kumimoji="1" lang="ja-JP" altLang="en-US" dirty="0"/>
          </a:p>
        </p:txBody>
      </p:sp>
      <p:sp>
        <p:nvSpPr>
          <p:cNvPr id="36" name="テキスト ボックス 35"/>
          <p:cNvSpPr txBox="1"/>
          <p:nvPr/>
        </p:nvSpPr>
        <p:spPr>
          <a:xfrm>
            <a:off x="6876256" y="2646437"/>
            <a:ext cx="1271502" cy="923330"/>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tabLst>
                <a:tab pos="1076325" algn="r"/>
              </a:tabLst>
            </a:pPr>
            <a:r>
              <a:rPr lang="en-US" altLang="ja-JP" i="1" dirty="0" smtClean="0"/>
              <a:t>E</a:t>
            </a:r>
            <a:r>
              <a:rPr lang="en-US" altLang="ja-JP" dirty="0" smtClean="0"/>
              <a:t>(</a:t>
            </a:r>
            <a:r>
              <a:rPr lang="en-US" altLang="ja-JP" i="1" dirty="0" smtClean="0"/>
              <a:t>J</a:t>
            </a:r>
            <a:r>
              <a:rPr lang="en-US" altLang="ja-JP" i="1" baseline="-25000" dirty="0" smtClean="0"/>
              <a:t>BB</a:t>
            </a:r>
            <a:r>
              <a:rPr lang="en-US" altLang="ja-JP" dirty="0" smtClean="0"/>
              <a:t>) 	</a:t>
            </a:r>
            <a:r>
              <a:rPr kumimoji="1" lang="en-US" altLang="ja-JP" dirty="0" smtClean="0"/>
              <a:t>3</a:t>
            </a:r>
          </a:p>
          <a:p>
            <a:pPr>
              <a:tabLst>
                <a:tab pos="1076325" algn="r"/>
              </a:tabLst>
            </a:pPr>
            <a:r>
              <a:rPr lang="en-US" altLang="ja-JP" i="1" dirty="0" smtClean="0"/>
              <a:t>E</a:t>
            </a:r>
            <a:r>
              <a:rPr lang="en-US" altLang="ja-JP" dirty="0" smtClean="0"/>
              <a:t>(</a:t>
            </a:r>
            <a:r>
              <a:rPr lang="en-US" altLang="ja-JP" i="1" dirty="0" smtClean="0"/>
              <a:t>J</a:t>
            </a:r>
            <a:r>
              <a:rPr lang="en-US" altLang="ja-JP" i="1" baseline="-25000" dirty="0" smtClean="0"/>
              <a:t>WW</a:t>
            </a:r>
            <a:r>
              <a:rPr lang="en-US" altLang="ja-JP" dirty="0" smtClean="0"/>
              <a:t>) 	3</a:t>
            </a:r>
          </a:p>
          <a:p>
            <a:pPr>
              <a:tabLst>
                <a:tab pos="1076325" algn="r"/>
              </a:tabLst>
            </a:pPr>
            <a:r>
              <a:rPr lang="en-US" altLang="ja-JP" i="1" dirty="0" smtClean="0"/>
              <a:t>E</a:t>
            </a:r>
            <a:r>
              <a:rPr lang="en-US" altLang="ja-JP" dirty="0" smtClean="0"/>
              <a:t>(</a:t>
            </a:r>
            <a:r>
              <a:rPr lang="en-US" altLang="ja-JP" i="1" dirty="0" smtClean="0"/>
              <a:t>J</a:t>
            </a:r>
            <a:r>
              <a:rPr lang="en-US" altLang="ja-JP" i="1" baseline="-25000" dirty="0" smtClean="0"/>
              <a:t>BW</a:t>
            </a:r>
            <a:r>
              <a:rPr lang="en-US" altLang="ja-JP" dirty="0" smtClean="0"/>
              <a:t>)</a:t>
            </a:r>
            <a:r>
              <a:rPr lang="en-US" altLang="ja-JP" i="1" baseline="-25000" dirty="0" smtClean="0"/>
              <a:t> 	</a:t>
            </a:r>
            <a:r>
              <a:rPr lang="en-US" altLang="ja-JP" dirty="0" smtClean="0"/>
              <a:t>18</a:t>
            </a:r>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4624"/>
            <a:ext cx="8229600" cy="1143000"/>
          </a:xfrm>
        </p:spPr>
        <p:txBody>
          <a:bodyPr>
            <a:normAutofit/>
          </a:bodyPr>
          <a:lstStyle/>
          <a:p>
            <a:r>
              <a:rPr lang="en-US" altLang="ja-JP" dirty="0" smtClean="0"/>
              <a:t>Join</a:t>
            </a:r>
            <a:r>
              <a:rPr lang="ja-JP" altLang="en-US" dirty="0" smtClean="0"/>
              <a:t>統計量</a:t>
            </a:r>
            <a:endParaRPr kumimoji="1" lang="ja-JP" altLang="en-US" dirty="0"/>
          </a:p>
        </p:txBody>
      </p:sp>
      <p:sp>
        <p:nvSpPr>
          <p:cNvPr id="20" name="コンテンツ プレースホルダ 2"/>
          <p:cNvSpPr>
            <a:spLocks noGrp="1"/>
          </p:cNvSpPr>
          <p:nvPr>
            <p:ph idx="1"/>
          </p:nvPr>
        </p:nvSpPr>
        <p:spPr>
          <a:xfrm>
            <a:off x="457200" y="1567333"/>
            <a:ext cx="8229600" cy="4525963"/>
          </a:xfrm>
        </p:spPr>
        <p:txBody>
          <a:bodyPr/>
          <a:lstStyle/>
          <a:p>
            <a:pPr>
              <a:buNone/>
            </a:pPr>
            <a:r>
              <a:rPr kumimoji="1" lang="ja-JP" altLang="en-US" sz="2400" dirty="0" smtClean="0"/>
              <a:t>なお，</a:t>
            </a:r>
            <a:r>
              <a:rPr kumimoji="1" lang="en-US" altLang="ja-JP" sz="2400" dirty="0" smtClean="0"/>
              <a:t/>
            </a:r>
            <a:br>
              <a:rPr kumimoji="1" lang="en-US" altLang="ja-JP" sz="2400" dirty="0" smtClean="0"/>
            </a:br>
            <a:r>
              <a:rPr kumimoji="1" lang="en-US" altLang="ja-JP" sz="2400" i="1" dirty="0" err="1" smtClean="0"/>
              <a:t>z</a:t>
            </a:r>
            <a:r>
              <a:rPr kumimoji="1" lang="en-US" altLang="ja-JP" sz="2400" i="1" baseline="-25000" dirty="0" err="1" smtClean="0"/>
              <a:t>i</a:t>
            </a:r>
            <a:r>
              <a:rPr kumimoji="1" lang="en-US" altLang="ja-JP" sz="2400" dirty="0" smtClean="0"/>
              <a:t>: </a:t>
            </a:r>
            <a:r>
              <a:rPr kumimoji="1" lang="ja-JP" altLang="en-US" sz="2400" dirty="0" smtClean="0"/>
              <a:t>領域</a:t>
            </a:r>
            <a:r>
              <a:rPr kumimoji="1" lang="en-US" altLang="ja-JP" sz="2400" i="1" dirty="0" err="1" smtClean="0"/>
              <a:t>i</a:t>
            </a:r>
            <a:r>
              <a:rPr kumimoji="1" lang="en-US" altLang="ja-JP" sz="2400" dirty="0" smtClean="0"/>
              <a:t> </a:t>
            </a:r>
            <a:r>
              <a:rPr kumimoji="1" lang="ja-JP" altLang="en-US" sz="2400" dirty="0" smtClean="0"/>
              <a:t>の二値</a:t>
            </a:r>
            <a:r>
              <a:rPr lang="ja-JP" altLang="en-US" sz="2400" dirty="0" smtClean="0"/>
              <a:t>データの値</a:t>
            </a:r>
            <a:r>
              <a:rPr lang="en-US" altLang="ja-JP" sz="2400" dirty="0" smtClean="0"/>
              <a:t>(</a:t>
            </a:r>
            <a:r>
              <a:rPr lang="ja-JP" altLang="en-US" sz="2400" dirty="0" smtClean="0"/>
              <a:t>黒</a:t>
            </a:r>
            <a:r>
              <a:rPr lang="en-US" altLang="ja-JP" sz="2400" dirty="0" smtClean="0"/>
              <a:t>: 1, </a:t>
            </a:r>
            <a:r>
              <a:rPr lang="ja-JP" altLang="en-US" sz="2400" dirty="0" smtClean="0"/>
              <a:t>白</a:t>
            </a:r>
            <a:r>
              <a:rPr lang="en-US" altLang="ja-JP" sz="2400" dirty="0" smtClean="0"/>
              <a:t>: 0), </a:t>
            </a:r>
            <a:br>
              <a:rPr lang="en-US" altLang="ja-JP" sz="2400" dirty="0" smtClean="0"/>
            </a:br>
            <a:r>
              <a:rPr lang="en-US" altLang="ja-JP" sz="2400" i="1" dirty="0" err="1" smtClean="0"/>
              <a:t>w</a:t>
            </a:r>
            <a:r>
              <a:rPr lang="en-US" altLang="ja-JP" sz="2400" i="1" baseline="-25000" dirty="0" err="1" smtClean="0"/>
              <a:t>ij</a:t>
            </a:r>
            <a:r>
              <a:rPr lang="en-US" altLang="ja-JP" sz="2400" dirty="0" smtClean="0"/>
              <a:t>: </a:t>
            </a:r>
            <a:r>
              <a:rPr lang="ja-JP" altLang="en-US" sz="2400" dirty="0" smtClean="0"/>
              <a:t>隣接関係（領域 </a:t>
            </a:r>
            <a:r>
              <a:rPr lang="en-US" altLang="ja-JP" sz="2400" i="1" dirty="0" err="1" smtClean="0"/>
              <a:t>i</a:t>
            </a:r>
            <a:r>
              <a:rPr lang="en-US" altLang="ja-JP" sz="2400" i="1" dirty="0" smtClean="0"/>
              <a:t> </a:t>
            </a:r>
            <a:r>
              <a:rPr lang="ja-JP" altLang="en-US" sz="2400" dirty="0" smtClean="0"/>
              <a:t>と領域 </a:t>
            </a:r>
            <a:r>
              <a:rPr lang="en-US" altLang="ja-JP" sz="2400" i="1" dirty="0" smtClean="0"/>
              <a:t>j </a:t>
            </a:r>
            <a:r>
              <a:rPr lang="ja-JP" altLang="en-US" sz="2400" dirty="0" smtClean="0"/>
              <a:t>が隣接</a:t>
            </a:r>
            <a:r>
              <a:rPr lang="en-US" altLang="ja-JP" sz="2400" dirty="0" smtClean="0"/>
              <a:t>: 1,</a:t>
            </a:r>
            <a:r>
              <a:rPr lang="ja-JP" altLang="en-US" sz="2400" dirty="0" smtClean="0"/>
              <a:t>　隣接していない</a:t>
            </a:r>
            <a:r>
              <a:rPr lang="en-US" altLang="ja-JP" sz="2400" dirty="0" smtClean="0"/>
              <a:t>: 0</a:t>
            </a:r>
            <a:r>
              <a:rPr lang="ja-JP" altLang="en-US" sz="2400" dirty="0" smtClean="0"/>
              <a:t>）</a:t>
            </a:r>
            <a:endParaRPr lang="en-US" altLang="ja-JP" sz="2400" dirty="0" smtClean="0"/>
          </a:p>
          <a:p>
            <a:pPr>
              <a:buNone/>
            </a:pPr>
            <a:r>
              <a:rPr kumimoji="1" lang="ja-JP" altLang="en-US" sz="2400" dirty="0" smtClean="0"/>
              <a:t>とし，</a:t>
            </a:r>
            <a:r>
              <a:rPr lang="ja-JP" altLang="en-US" sz="2400" dirty="0" smtClean="0"/>
              <a:t>ベクトル</a:t>
            </a:r>
            <a:r>
              <a:rPr lang="en-US" altLang="ja-JP" sz="2400" b="1" dirty="0" smtClean="0"/>
              <a:t>z</a:t>
            </a:r>
            <a:r>
              <a:rPr lang="en-US" altLang="ja-JP" sz="2400" dirty="0" smtClean="0"/>
              <a:t>=(</a:t>
            </a:r>
            <a:r>
              <a:rPr lang="en-US" altLang="ja-JP" sz="2400" i="1" dirty="0" smtClean="0"/>
              <a:t>z</a:t>
            </a:r>
            <a:r>
              <a:rPr lang="en-US" altLang="ja-JP" sz="2400" i="1" baseline="-25000" dirty="0" smtClean="0"/>
              <a:t>1</a:t>
            </a:r>
            <a:r>
              <a:rPr lang="en-US" altLang="ja-JP" sz="2400" dirty="0" smtClean="0"/>
              <a:t>,…,</a:t>
            </a:r>
            <a:r>
              <a:rPr lang="en-US" altLang="ja-JP" sz="2400" i="1" dirty="0" err="1" smtClean="0"/>
              <a:t>z</a:t>
            </a:r>
            <a:r>
              <a:rPr lang="en-US" altLang="ja-JP" sz="2400" i="1" baseline="-25000" dirty="0" err="1" smtClean="0"/>
              <a:t>n</a:t>
            </a:r>
            <a:r>
              <a:rPr lang="en-US" altLang="ja-JP" sz="2400" dirty="0" smtClean="0"/>
              <a:t>)’, </a:t>
            </a:r>
            <a:r>
              <a:rPr lang="ja-JP" altLang="en-US" sz="2400" dirty="0" smtClean="0"/>
              <a:t>隣接行列</a:t>
            </a:r>
            <a:r>
              <a:rPr lang="en-US" altLang="ja-JP" sz="2400" b="1" dirty="0" smtClean="0"/>
              <a:t>W</a:t>
            </a:r>
            <a:r>
              <a:rPr lang="en-US" altLang="ja-JP" sz="2400" dirty="0" smtClean="0"/>
              <a:t>={</a:t>
            </a:r>
            <a:r>
              <a:rPr lang="en-US" altLang="ja-JP" sz="2400" i="1" dirty="0" err="1" smtClean="0"/>
              <a:t>w</a:t>
            </a:r>
            <a:r>
              <a:rPr lang="en-US" altLang="ja-JP" sz="2400" i="1" baseline="-25000" dirty="0" err="1" smtClean="0"/>
              <a:t>ij</a:t>
            </a:r>
            <a:r>
              <a:rPr lang="en-US" altLang="ja-JP" sz="2400" dirty="0" smtClean="0"/>
              <a:t>}</a:t>
            </a:r>
            <a:r>
              <a:rPr lang="ja-JP" altLang="en-US" sz="2400" dirty="0" smtClean="0"/>
              <a:t>を定義とすると</a:t>
            </a:r>
            <a:endParaRPr lang="en-US" altLang="ja-JP" sz="2400" dirty="0" smtClean="0"/>
          </a:p>
          <a:p>
            <a:pPr>
              <a:buNone/>
            </a:pPr>
            <a:endParaRPr lang="en-US" altLang="ja-JP" sz="2400" dirty="0" smtClean="0"/>
          </a:p>
          <a:p>
            <a:pPr>
              <a:buNone/>
            </a:pPr>
            <a:endParaRPr lang="en-US" altLang="ja-JP" sz="2400" dirty="0" smtClean="0"/>
          </a:p>
          <a:p>
            <a:pPr>
              <a:buNone/>
            </a:pPr>
            <a:r>
              <a:rPr lang="ja-JP" altLang="en-US" sz="2400" dirty="0" smtClean="0"/>
              <a:t>と表すことができる．</a:t>
            </a:r>
            <a:endParaRPr lang="en-US" altLang="ja-JP" sz="2400" dirty="0" smtClean="0"/>
          </a:p>
        </p:txBody>
      </p:sp>
      <p:graphicFrame>
        <p:nvGraphicFramePr>
          <p:cNvPr id="56326" name="Object 6"/>
          <p:cNvGraphicFramePr>
            <a:graphicFrameLocks noChangeAspect="1"/>
          </p:cNvGraphicFramePr>
          <p:nvPr/>
        </p:nvGraphicFramePr>
        <p:xfrm>
          <a:off x="899591" y="3212976"/>
          <a:ext cx="1632181" cy="720080"/>
        </p:xfrm>
        <a:graphic>
          <a:graphicData uri="http://schemas.openxmlformats.org/presentationml/2006/ole">
            <mc:AlternateContent xmlns:mc="http://schemas.openxmlformats.org/markup-compatibility/2006">
              <mc:Choice xmlns:v="urn:schemas-microsoft-com:vml" Requires="v">
                <p:oleObj spid="_x0000_s57350" name="Equation" r:id="rId4" imgW="1295280" imgH="571320" progId="Equation.DSMT4">
                  <p:embed/>
                </p:oleObj>
              </mc:Choice>
              <mc:Fallback>
                <p:oleObj name="Equation" r:id="rId4" imgW="1295280" imgH="57132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9591" y="3212976"/>
                        <a:ext cx="1632181" cy="7200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4624"/>
            <a:ext cx="8229600" cy="1143000"/>
          </a:xfrm>
        </p:spPr>
        <p:txBody>
          <a:bodyPr>
            <a:normAutofit/>
          </a:bodyPr>
          <a:lstStyle/>
          <a:p>
            <a:r>
              <a:rPr lang="en-US" altLang="ja-JP" dirty="0" smtClean="0"/>
              <a:t>Join</a:t>
            </a:r>
            <a:r>
              <a:rPr lang="ja-JP" altLang="en-US" dirty="0" smtClean="0"/>
              <a:t>統計量</a:t>
            </a:r>
            <a:endParaRPr kumimoji="1" lang="ja-JP" altLang="en-US" dirty="0"/>
          </a:p>
        </p:txBody>
      </p:sp>
      <p:sp>
        <p:nvSpPr>
          <p:cNvPr id="20" name="コンテンツ プレースホルダ 2"/>
          <p:cNvSpPr>
            <a:spLocks noGrp="1"/>
          </p:cNvSpPr>
          <p:nvPr>
            <p:ph idx="1"/>
          </p:nvPr>
        </p:nvSpPr>
        <p:spPr>
          <a:xfrm>
            <a:off x="457200" y="1196752"/>
            <a:ext cx="8229600" cy="5184576"/>
          </a:xfrm>
        </p:spPr>
        <p:txBody>
          <a:bodyPr>
            <a:normAutofit/>
          </a:bodyPr>
          <a:lstStyle/>
          <a:p>
            <a:pPr>
              <a:buNone/>
            </a:pPr>
            <a:r>
              <a:rPr lang="ja-JP" altLang="en-US" sz="2400" dirty="0" smtClean="0"/>
              <a:t>限界</a:t>
            </a:r>
            <a:endParaRPr lang="en-US" altLang="ja-JP" sz="2400" dirty="0" smtClean="0"/>
          </a:p>
          <a:p>
            <a:r>
              <a:rPr lang="ja-JP" altLang="en-US" sz="2400" dirty="0" smtClean="0"/>
              <a:t>離散的な空間領域に基づく「隣接関係」を通してしか</a:t>
            </a:r>
            <a:r>
              <a:rPr lang="en-US" altLang="ja-JP" sz="2400" dirty="0" smtClean="0"/>
              <a:t/>
            </a:r>
            <a:br>
              <a:rPr lang="en-US" altLang="ja-JP" sz="2400" dirty="0" smtClean="0"/>
            </a:br>
            <a:r>
              <a:rPr lang="ja-JP" altLang="en-US" sz="2400" dirty="0" smtClean="0"/>
              <a:t>空間的自己相関の有無を判断できない．</a:t>
            </a:r>
            <a:endParaRPr lang="en-US" altLang="ja-JP" sz="2400" dirty="0" smtClean="0"/>
          </a:p>
          <a:p>
            <a:pPr lvl="1"/>
            <a:r>
              <a:rPr lang="ja-JP" altLang="en-US" sz="2000" dirty="0" smtClean="0"/>
              <a:t>点データへの応用ができない</a:t>
            </a:r>
            <a:endParaRPr lang="en-US" altLang="ja-JP" sz="2000" dirty="0" smtClean="0"/>
          </a:p>
          <a:p>
            <a:pPr lvl="1"/>
            <a:r>
              <a:rPr lang="ja-JP" altLang="en-US" sz="2000" dirty="0" smtClean="0"/>
              <a:t>隣接関係の定義に距離を反映させることができない</a:t>
            </a:r>
            <a:endParaRPr lang="en-US" altLang="ja-JP" sz="2000" dirty="0" smtClean="0"/>
          </a:p>
          <a:p>
            <a:endParaRPr lang="en-US" altLang="ja-JP" sz="2400" dirty="0" smtClean="0"/>
          </a:p>
          <a:p>
            <a:r>
              <a:rPr lang="ja-JP" altLang="en-US" sz="2400" dirty="0" smtClean="0"/>
              <a:t>扱える属性はカテゴリデータのみ</a:t>
            </a:r>
            <a:r>
              <a:rPr lang="en-US" altLang="ja-JP" sz="2400" dirty="0" smtClean="0"/>
              <a:t/>
            </a:r>
            <a:br>
              <a:rPr lang="en-US" altLang="ja-JP" sz="2400" dirty="0" smtClean="0"/>
            </a:br>
            <a:r>
              <a:rPr lang="en-US" altLang="ja-JP" sz="2400" dirty="0" smtClean="0"/>
              <a:t>	</a:t>
            </a:r>
            <a:r>
              <a:rPr lang="ja-JP" altLang="en-US" sz="2000" dirty="0" smtClean="0"/>
              <a:t>属性が連続量の場合，カテゴリデータに変換しないと適用できない．</a:t>
            </a:r>
            <a:endParaRPr lang="en-US" altLang="ja-JP" sz="2000" dirty="0" smtClean="0"/>
          </a:p>
          <a:p>
            <a:pPr>
              <a:buNone/>
            </a:pPr>
            <a:endParaRPr lang="en-US" altLang="ja-JP" sz="2000" dirty="0" smtClean="0"/>
          </a:p>
          <a:p>
            <a:pPr>
              <a:buNone/>
            </a:pPr>
            <a:r>
              <a:rPr lang="ja-JP" altLang="en-US" sz="2400" dirty="0" smtClean="0"/>
              <a:t>離散的な空間領域に基づかず，点データにも適用が可能で，</a:t>
            </a:r>
            <a:endParaRPr lang="en-US" altLang="ja-JP" sz="2400" dirty="0" smtClean="0"/>
          </a:p>
          <a:p>
            <a:pPr>
              <a:buNone/>
            </a:pPr>
            <a:r>
              <a:rPr lang="ja-JP" altLang="en-US" sz="2400" dirty="0" smtClean="0"/>
              <a:t>より柔軟に空間的な近さ</a:t>
            </a:r>
            <a:r>
              <a:rPr lang="en-US" altLang="ja-JP" sz="2400" dirty="0" smtClean="0"/>
              <a:t>(</a:t>
            </a:r>
            <a:r>
              <a:rPr lang="ja-JP" altLang="en-US" sz="2400" dirty="0" smtClean="0"/>
              <a:t>隣接関係以外に距離など</a:t>
            </a:r>
            <a:r>
              <a:rPr lang="en-US" altLang="ja-JP" sz="2400" dirty="0" smtClean="0"/>
              <a:t>)</a:t>
            </a:r>
            <a:r>
              <a:rPr lang="ja-JP" altLang="en-US" sz="2400" dirty="0" smtClean="0"/>
              <a:t>を考慮でき，</a:t>
            </a:r>
            <a:endParaRPr lang="en-US" altLang="ja-JP" sz="2400" dirty="0" smtClean="0"/>
          </a:p>
          <a:p>
            <a:pPr>
              <a:buNone/>
            </a:pPr>
            <a:r>
              <a:rPr lang="ja-JP" altLang="en-US" sz="2400" dirty="0" smtClean="0"/>
              <a:t>連続量の属性が扱える統計量が必要</a:t>
            </a:r>
            <a:r>
              <a:rPr lang="en-US" altLang="ja-JP" sz="2400" dirty="0" smtClean="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 2"/>
          <p:cNvSpPr txBox="1">
            <a:spLocks/>
          </p:cNvSpPr>
          <p:nvPr/>
        </p:nvSpPr>
        <p:spPr>
          <a:xfrm>
            <a:off x="457200" y="2564904"/>
            <a:ext cx="8229600" cy="3816424"/>
          </a:xfrm>
          <a:prstGeom prst="rect">
            <a:avLst/>
          </a:prstGeom>
        </p:spPr>
        <p:txBody>
          <a:bodyPr vert="horz" lIns="91440" tIns="45720" rIns="91440" bIns="45720" rtlCol="0">
            <a:normAutofit lnSpcReduction="10000"/>
          </a:bodyPr>
          <a:lstStyle/>
          <a:p>
            <a:pPr marL="342900" lvl="0" indent="-342900">
              <a:spcBef>
                <a:spcPct val="20000"/>
              </a:spcBef>
            </a:pPr>
            <a:r>
              <a:rPr lang="en-US" altLang="ja-JP" sz="2400" i="1" dirty="0" smtClean="0"/>
              <a:t>n</a:t>
            </a:r>
            <a:r>
              <a:rPr lang="en-US" altLang="ja-JP" sz="2400" dirty="0" smtClean="0"/>
              <a:t>: </a:t>
            </a:r>
            <a:r>
              <a:rPr lang="ja-JP" altLang="en-US" sz="2400" dirty="0" smtClean="0"/>
              <a:t>領域</a:t>
            </a:r>
            <a:r>
              <a:rPr lang="en-US" altLang="ja-JP" sz="2400" dirty="0" smtClean="0"/>
              <a:t>(</a:t>
            </a:r>
            <a:r>
              <a:rPr lang="ja-JP" altLang="en-US" sz="2400" dirty="0" smtClean="0"/>
              <a:t>点</a:t>
            </a:r>
            <a:r>
              <a:rPr lang="en-US" altLang="ja-JP" sz="2400" dirty="0" smtClean="0"/>
              <a:t>)</a:t>
            </a:r>
            <a:r>
              <a:rPr lang="ja-JP" altLang="en-US" sz="2400" dirty="0" smtClean="0"/>
              <a:t>の数</a:t>
            </a:r>
            <a:endParaRPr lang="en-US" altLang="ja-JP" sz="2400" dirty="0" smtClean="0"/>
          </a:p>
          <a:p>
            <a:pPr marL="342900" lvl="0" indent="-342900">
              <a:spcBef>
                <a:spcPct val="20000"/>
              </a:spcBef>
            </a:pPr>
            <a:r>
              <a:rPr lang="en-US" altLang="ja-JP" sz="2400" b="1" dirty="0" smtClean="0"/>
              <a:t>z </a:t>
            </a:r>
            <a:r>
              <a:rPr kumimoji="1" lang="en-US" altLang="ja-JP" sz="2400" b="0" i="0" u="none" strike="noStrike" kern="1200" cap="none" spc="0" normalizeH="0" baseline="0" noProof="0" dirty="0" smtClean="0">
                <a:ln>
                  <a:noFill/>
                </a:ln>
                <a:solidFill>
                  <a:schemeClr val="tx1"/>
                </a:solidFill>
                <a:effectLst/>
                <a:uLnTx/>
                <a:uFillTx/>
                <a:latin typeface="+mn-lt"/>
                <a:ea typeface="+mn-ea"/>
                <a:cs typeface="+mn-cs"/>
              </a:rPr>
              <a:t>: </a:t>
            </a: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属性値ベクトル（</a:t>
            </a:r>
            <a:r>
              <a:rPr lang="en-US" altLang="ja-JP" sz="2400" b="1" dirty="0" smtClean="0"/>
              <a:t>z</a:t>
            </a:r>
            <a:r>
              <a:rPr lang="en-US" altLang="ja-JP" sz="2400" dirty="0" smtClean="0"/>
              <a:t>=(</a:t>
            </a:r>
            <a:r>
              <a:rPr lang="en-US" altLang="ja-JP" sz="2400" i="1" dirty="0" smtClean="0"/>
              <a:t>z</a:t>
            </a:r>
            <a:r>
              <a:rPr lang="en-US" altLang="ja-JP" sz="2400" i="1" baseline="-25000" dirty="0" smtClean="0"/>
              <a:t>1</a:t>
            </a:r>
            <a:r>
              <a:rPr lang="en-US" altLang="ja-JP" sz="2400" dirty="0" smtClean="0"/>
              <a:t>,…,</a:t>
            </a:r>
            <a:r>
              <a:rPr lang="en-US" altLang="ja-JP" sz="2400" i="1" dirty="0" err="1" smtClean="0"/>
              <a:t>z</a:t>
            </a:r>
            <a:r>
              <a:rPr lang="en-US" altLang="ja-JP" sz="2400" i="1" baseline="-25000" dirty="0" err="1" smtClean="0"/>
              <a:t>n</a:t>
            </a:r>
            <a:r>
              <a:rPr lang="en-US" altLang="ja-JP" sz="2400" dirty="0" smtClean="0"/>
              <a:t>)’, </a:t>
            </a:r>
            <a:r>
              <a:rPr lang="en-US" altLang="ja-JP" sz="2400" i="1" dirty="0" err="1" smtClean="0"/>
              <a:t>z</a:t>
            </a:r>
            <a:r>
              <a:rPr lang="en-US" altLang="ja-JP" sz="2400" i="1" baseline="-25000" dirty="0" err="1" smtClean="0"/>
              <a:t>i</a:t>
            </a:r>
            <a:r>
              <a:rPr lang="en-US" altLang="ja-JP" sz="2400" i="1" baseline="-25000" dirty="0" smtClean="0"/>
              <a:t> </a:t>
            </a:r>
            <a:r>
              <a:rPr lang="en-US" altLang="ja-JP" sz="2400" dirty="0" smtClean="0"/>
              <a:t>: </a:t>
            </a:r>
            <a:r>
              <a:rPr lang="ja-JP" altLang="en-US" sz="2400" dirty="0" smtClean="0"/>
              <a:t>領域</a:t>
            </a:r>
            <a:r>
              <a:rPr lang="en-US" altLang="ja-JP" sz="2400" dirty="0" smtClean="0"/>
              <a:t>(</a:t>
            </a:r>
            <a:r>
              <a:rPr lang="ja-JP" altLang="en-US" sz="2400" dirty="0" smtClean="0"/>
              <a:t>点</a:t>
            </a:r>
            <a:r>
              <a:rPr lang="en-US" altLang="ja-JP" sz="2400" dirty="0" smtClean="0"/>
              <a:t>)</a:t>
            </a:r>
            <a:r>
              <a:rPr lang="en-US" altLang="ja-JP" sz="2400" dirty="0" err="1" smtClean="0"/>
              <a:t>i</a:t>
            </a:r>
            <a:r>
              <a:rPr lang="en-US" altLang="ja-JP" sz="2400" dirty="0" smtClean="0"/>
              <a:t> </a:t>
            </a:r>
            <a:r>
              <a:rPr lang="ja-JP" altLang="en-US" sz="2400" dirty="0" smtClean="0"/>
              <a:t>の属性値</a:t>
            </a: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a:t>
            </a:r>
            <a:endParaRPr kumimoji="1" lang="en-US" altLang="ja-JP" sz="2400" b="0" i="0" u="none" strike="noStrike" kern="1200" cap="none" spc="0" normalizeH="0" baseline="0" noProof="0" dirty="0" smtClean="0">
              <a:ln>
                <a:noFill/>
              </a:ln>
              <a:solidFill>
                <a:schemeClr val="tx1"/>
              </a:solidFill>
              <a:effectLst/>
              <a:uLnTx/>
              <a:uFillTx/>
              <a:latin typeface="+mn-lt"/>
              <a:ea typeface="+mn-ea"/>
              <a:cs typeface="+mn-cs"/>
            </a:endParaRPr>
          </a:p>
          <a:p>
            <a:pPr marL="342900" lvl="0" indent="-342900">
              <a:spcBef>
                <a:spcPct val="20000"/>
              </a:spcBef>
            </a:pPr>
            <a:r>
              <a:rPr lang="ja-JP" altLang="en-US" sz="2400" dirty="0" smtClean="0"/>
              <a:t>　</a:t>
            </a:r>
            <a:r>
              <a:rPr lang="en-US" altLang="ja-JP" sz="2400" dirty="0" smtClean="0"/>
              <a:t>: </a:t>
            </a:r>
            <a:r>
              <a:rPr lang="ja-JP" altLang="en-US" sz="2400" dirty="0" smtClean="0"/>
              <a:t>属性値の平均値ベクトル（　　　　　　　　　　　　）</a:t>
            </a:r>
            <a:endParaRPr lang="en-US" altLang="ja-JP" sz="2400" dirty="0" smtClean="0"/>
          </a:p>
          <a:p>
            <a:pPr marL="342900" lvl="0" indent="-342900">
              <a:spcBef>
                <a:spcPct val="20000"/>
              </a:spcBef>
            </a:pPr>
            <a:r>
              <a:rPr lang="en-US" altLang="ja-JP" sz="2400" b="1" dirty="0" smtClean="0"/>
              <a:t>W</a:t>
            </a:r>
            <a:r>
              <a:rPr lang="en-US" altLang="ja-JP" sz="2400" dirty="0" smtClean="0"/>
              <a:t>={</a:t>
            </a:r>
            <a:r>
              <a:rPr lang="en-US" altLang="ja-JP" sz="2400" i="1" dirty="0" err="1" smtClean="0"/>
              <a:t>w</a:t>
            </a:r>
            <a:r>
              <a:rPr lang="en-US" altLang="ja-JP" sz="2400" i="1" baseline="-25000" dirty="0" err="1" smtClean="0"/>
              <a:t>ij</a:t>
            </a:r>
            <a:r>
              <a:rPr lang="en-US" altLang="ja-JP" sz="2400" dirty="0" smtClean="0"/>
              <a:t>}</a:t>
            </a:r>
            <a:r>
              <a:rPr kumimoji="1" lang="en-US" altLang="ja-JP" sz="2400" b="0" i="1" u="none" strike="noStrike" kern="1200" cap="none" spc="0" normalizeH="0" baseline="0" noProof="0" dirty="0" smtClean="0">
                <a:ln>
                  <a:noFill/>
                </a:ln>
                <a:solidFill>
                  <a:schemeClr val="tx1"/>
                </a:solidFill>
                <a:effectLst/>
                <a:uLnTx/>
                <a:uFillTx/>
                <a:latin typeface="+mn-lt"/>
                <a:ea typeface="+mn-ea"/>
                <a:cs typeface="+mn-cs"/>
              </a:rPr>
              <a:t> </a:t>
            </a:r>
            <a:r>
              <a:rPr kumimoji="1" lang="en-US" altLang="ja-JP" sz="2400" b="0" i="0" u="none" strike="noStrike" kern="1200" cap="none" spc="0" normalizeH="0" baseline="0" noProof="0" dirty="0" smtClean="0">
                <a:ln>
                  <a:noFill/>
                </a:ln>
                <a:solidFill>
                  <a:schemeClr val="tx1"/>
                </a:solidFill>
                <a:effectLst/>
                <a:uLnTx/>
                <a:uFillTx/>
                <a:latin typeface="+mn-lt"/>
                <a:ea typeface="+mn-ea"/>
                <a:cs typeface="+mn-cs"/>
              </a:rPr>
              <a:t>: </a:t>
            </a: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空間重み行列</a:t>
            </a:r>
            <a:endParaRPr kumimoji="1" lang="en-US" altLang="ja-JP" sz="2400" b="0" i="0" u="none" strike="noStrike" kern="1200" cap="none" spc="0" normalizeH="0" baseline="0" noProof="0" dirty="0" smtClean="0">
              <a:ln>
                <a:noFill/>
              </a:ln>
              <a:solidFill>
                <a:schemeClr val="tx1"/>
              </a:solidFill>
              <a:effectLst/>
              <a:uLnTx/>
              <a:uFillTx/>
              <a:latin typeface="+mn-lt"/>
              <a:ea typeface="+mn-ea"/>
              <a:cs typeface="+mn-cs"/>
            </a:endParaRPr>
          </a:p>
          <a:p>
            <a:pPr marL="342900" lvl="0" indent="-342900">
              <a:spcBef>
                <a:spcPct val="20000"/>
              </a:spcBef>
            </a:pPr>
            <a:r>
              <a:rPr lang="en-US" altLang="ja-JP" sz="2400" dirty="0" smtClean="0"/>
              <a:t>	</a:t>
            </a:r>
            <a:r>
              <a:rPr lang="ja-JP" altLang="en-US" sz="2400" dirty="0" smtClean="0"/>
              <a:t>ただし，</a:t>
            </a:r>
            <a:r>
              <a:rPr lang="en-US" altLang="ja-JP" sz="2400" i="1" dirty="0" smtClean="0"/>
              <a:t> </a:t>
            </a:r>
            <a:r>
              <a:rPr lang="en-US" altLang="ja-JP" sz="2400" i="1" dirty="0" err="1" smtClean="0"/>
              <a:t>w</a:t>
            </a:r>
            <a:r>
              <a:rPr lang="en-US" altLang="ja-JP" sz="2400" i="1" baseline="-25000" dirty="0" err="1" smtClean="0"/>
              <a:t>ij</a:t>
            </a:r>
            <a:r>
              <a:rPr lang="en-US" altLang="ja-JP" sz="2400" dirty="0" smtClean="0"/>
              <a:t>:</a:t>
            </a:r>
            <a:r>
              <a:rPr lang="ja-JP" altLang="en-US" sz="2400" dirty="0" smtClean="0"/>
              <a:t>領域</a:t>
            </a:r>
            <a:r>
              <a:rPr lang="en-US" altLang="ja-JP" sz="2400" dirty="0" smtClean="0"/>
              <a:t>(</a:t>
            </a:r>
            <a:r>
              <a:rPr lang="ja-JP" altLang="en-US" sz="2400" dirty="0" smtClean="0"/>
              <a:t>点</a:t>
            </a:r>
            <a:r>
              <a:rPr lang="en-US" altLang="ja-JP" sz="2400" dirty="0" smtClean="0"/>
              <a:t>)</a:t>
            </a:r>
            <a:r>
              <a:rPr lang="en-US" altLang="ja-JP" sz="2400" i="1" dirty="0" err="1" smtClean="0"/>
              <a:t>i,j</a:t>
            </a:r>
            <a:r>
              <a:rPr lang="en-US" altLang="ja-JP" sz="2400" i="1" dirty="0" smtClean="0"/>
              <a:t> </a:t>
            </a:r>
            <a:r>
              <a:rPr lang="ja-JP" altLang="en-US" sz="2400" dirty="0" smtClean="0"/>
              <a:t>の近接関係を表す</a:t>
            </a:r>
            <a:endParaRPr lang="en-US" altLang="ja-JP" sz="2400" dirty="0" smtClean="0"/>
          </a:p>
          <a:p>
            <a:pPr marL="342900" lvl="0" indent="-342900">
              <a:spcBef>
                <a:spcPct val="20000"/>
              </a:spcBef>
            </a:pPr>
            <a:r>
              <a:rPr lang="en-US" altLang="ja-JP" sz="2400" dirty="0" smtClean="0"/>
              <a:t>			</a:t>
            </a:r>
            <a:r>
              <a:rPr lang="ja-JP" altLang="en-US" sz="2400" dirty="0" smtClean="0"/>
              <a:t>隣接（隣接</a:t>
            </a:r>
            <a:r>
              <a:rPr lang="en-US" altLang="ja-JP" sz="2400" dirty="0" smtClean="0"/>
              <a:t>:</a:t>
            </a:r>
            <a:r>
              <a:rPr lang="en-US" altLang="ja-JP" sz="2400" i="1" dirty="0" smtClean="0"/>
              <a:t> </a:t>
            </a:r>
            <a:r>
              <a:rPr lang="en-US" altLang="ja-JP" sz="2400" i="1" dirty="0" err="1" smtClean="0"/>
              <a:t>w</a:t>
            </a:r>
            <a:r>
              <a:rPr lang="en-US" altLang="ja-JP" sz="2400" i="1" baseline="-25000" dirty="0" err="1" smtClean="0"/>
              <a:t>ij</a:t>
            </a:r>
            <a:r>
              <a:rPr lang="en-US" altLang="ja-JP" sz="2400" i="1" baseline="-25000" dirty="0" smtClean="0"/>
              <a:t> </a:t>
            </a:r>
            <a:r>
              <a:rPr lang="en-US" altLang="ja-JP" sz="2400" dirty="0" smtClean="0"/>
              <a:t>=1,</a:t>
            </a:r>
            <a:r>
              <a:rPr lang="ja-JP" altLang="en-US" sz="2400" dirty="0" smtClean="0"/>
              <a:t>　隣接していない</a:t>
            </a:r>
            <a:r>
              <a:rPr lang="en-US" altLang="ja-JP" sz="2400" dirty="0" smtClean="0"/>
              <a:t>: </a:t>
            </a:r>
            <a:r>
              <a:rPr lang="en-US" altLang="ja-JP" sz="2400" i="1" dirty="0" err="1" smtClean="0"/>
              <a:t>w</a:t>
            </a:r>
            <a:r>
              <a:rPr lang="en-US" altLang="ja-JP" sz="2400" i="1" baseline="-25000" dirty="0" err="1" smtClean="0"/>
              <a:t>ij</a:t>
            </a:r>
            <a:r>
              <a:rPr lang="en-US" altLang="ja-JP" sz="2400" i="1" baseline="-25000" dirty="0" smtClean="0"/>
              <a:t> </a:t>
            </a:r>
            <a:r>
              <a:rPr lang="en-US" altLang="ja-JP" sz="2400" dirty="0" smtClean="0"/>
              <a:t>= 0</a:t>
            </a:r>
            <a:r>
              <a:rPr lang="ja-JP" altLang="en-US" sz="2400" dirty="0" smtClean="0"/>
              <a:t>）</a:t>
            </a:r>
            <a:endParaRPr lang="en-US" altLang="ja-JP" sz="2400" dirty="0" smtClean="0"/>
          </a:p>
          <a:p>
            <a:pPr marL="342900" lvl="0" indent="-342900">
              <a:spcBef>
                <a:spcPct val="20000"/>
              </a:spcBef>
            </a:pPr>
            <a:r>
              <a:rPr lang="en-US" altLang="ja-JP" sz="2400" dirty="0" smtClean="0"/>
              <a:t>			</a:t>
            </a:r>
            <a:r>
              <a:rPr lang="ja-JP" altLang="en-US" sz="2400" dirty="0" smtClean="0"/>
              <a:t>　　あるいは</a:t>
            </a:r>
            <a:endParaRPr lang="en-US" altLang="ja-JP" sz="2400" dirty="0" smtClean="0"/>
          </a:p>
          <a:p>
            <a:pPr marL="342900" lvl="0" indent="-342900">
              <a:spcBef>
                <a:spcPct val="20000"/>
              </a:spcBef>
            </a:pPr>
            <a:r>
              <a:rPr lang="en-US" altLang="ja-JP" sz="2400" dirty="0" smtClean="0"/>
              <a:t>			</a:t>
            </a:r>
            <a:r>
              <a:rPr lang="ja-JP" altLang="en-US" sz="2400" dirty="0" smtClean="0"/>
              <a:t>距離の逆数の定数乗（　　　　　　）　ただし </a:t>
            </a:r>
            <a:r>
              <a:rPr lang="en-US" altLang="ja-JP" sz="2400" i="1" dirty="0" smtClean="0"/>
              <a:t>α</a:t>
            </a:r>
            <a:r>
              <a:rPr lang="ja-JP" altLang="en-US" sz="2400" dirty="0" smtClean="0"/>
              <a:t>＞</a:t>
            </a:r>
            <a:r>
              <a:rPr lang="en-US" altLang="ja-JP" sz="2400" dirty="0" smtClean="0"/>
              <a:t>0</a:t>
            </a:r>
          </a:p>
          <a:p>
            <a:pPr marL="342900" lvl="0" indent="-342900">
              <a:spcBef>
                <a:spcPct val="20000"/>
              </a:spcBef>
            </a:pPr>
            <a:r>
              <a:rPr lang="en-US" altLang="ja-JP" sz="2400" dirty="0" smtClean="0"/>
              <a:t>			</a:t>
            </a:r>
            <a:r>
              <a:rPr lang="ja-JP" altLang="en-US" sz="2400" dirty="0" smtClean="0"/>
              <a:t>など</a:t>
            </a:r>
            <a:endParaRPr lang="en-US" altLang="ja-JP" sz="2400" dirty="0" smtClean="0"/>
          </a:p>
        </p:txBody>
      </p:sp>
      <p:sp>
        <p:nvSpPr>
          <p:cNvPr id="2" name="タイトル 1"/>
          <p:cNvSpPr>
            <a:spLocks noGrp="1"/>
          </p:cNvSpPr>
          <p:nvPr>
            <p:ph type="title"/>
          </p:nvPr>
        </p:nvSpPr>
        <p:spPr>
          <a:xfrm>
            <a:off x="457200" y="-27384"/>
            <a:ext cx="8229600" cy="1143000"/>
          </a:xfrm>
        </p:spPr>
        <p:txBody>
          <a:bodyPr>
            <a:normAutofit/>
          </a:bodyPr>
          <a:lstStyle/>
          <a:p>
            <a:r>
              <a:rPr lang="en-US" altLang="ja-JP" dirty="0" smtClean="0"/>
              <a:t>Moran’s I</a:t>
            </a:r>
            <a:r>
              <a:rPr lang="ja-JP" altLang="en-US" dirty="0" smtClean="0"/>
              <a:t>統計量</a:t>
            </a:r>
            <a:endParaRPr kumimoji="1" lang="ja-JP" altLang="en-US" dirty="0"/>
          </a:p>
        </p:txBody>
      </p:sp>
      <p:graphicFrame>
        <p:nvGraphicFramePr>
          <p:cNvPr id="21509" name="Object 5"/>
          <p:cNvGraphicFramePr>
            <a:graphicFrameLocks noChangeAspect="1"/>
          </p:cNvGraphicFramePr>
          <p:nvPr/>
        </p:nvGraphicFramePr>
        <p:xfrm>
          <a:off x="2230438" y="1019572"/>
          <a:ext cx="4378325" cy="1257300"/>
        </p:xfrm>
        <a:graphic>
          <a:graphicData uri="http://schemas.openxmlformats.org/presentationml/2006/ole">
            <mc:AlternateContent xmlns:mc="http://schemas.openxmlformats.org/markup-compatibility/2006">
              <mc:Choice xmlns:v="urn:schemas-microsoft-com:vml" Requires="v">
                <p:oleObj spid="_x0000_s21525" name="Equation" r:id="rId4" imgW="3047760" imgH="876240" progId="Equation.DSMT4">
                  <p:embed/>
                </p:oleObj>
              </mc:Choice>
              <mc:Fallback>
                <p:oleObj name="Equation" r:id="rId4" imgW="3047760" imgH="87624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30438" y="1019572"/>
                        <a:ext cx="4378325"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0" name="Object 6"/>
          <p:cNvGraphicFramePr>
            <a:graphicFrameLocks noChangeAspect="1"/>
          </p:cNvGraphicFramePr>
          <p:nvPr/>
        </p:nvGraphicFramePr>
        <p:xfrm>
          <a:off x="5292080" y="5366999"/>
          <a:ext cx="1080120" cy="438265"/>
        </p:xfrm>
        <a:graphic>
          <a:graphicData uri="http://schemas.openxmlformats.org/presentationml/2006/ole">
            <mc:AlternateContent xmlns:mc="http://schemas.openxmlformats.org/markup-compatibility/2006">
              <mc:Choice xmlns:v="urn:schemas-microsoft-com:vml" Requires="v">
                <p:oleObj spid="_x0000_s21526" name="Equation" r:id="rId6" imgW="876240" imgH="355320" progId="Equation.DSMT4">
                  <p:embed/>
                </p:oleObj>
              </mc:Choice>
              <mc:Fallback>
                <p:oleObj name="Equation" r:id="rId6" imgW="876240" imgH="35532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92080" y="5366999"/>
                        <a:ext cx="1080120" cy="43826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1" name="Object 7"/>
          <p:cNvGraphicFramePr>
            <a:graphicFrameLocks noChangeAspect="1"/>
          </p:cNvGraphicFramePr>
          <p:nvPr/>
        </p:nvGraphicFramePr>
        <p:xfrm>
          <a:off x="539552" y="3429000"/>
          <a:ext cx="236538" cy="309563"/>
        </p:xfrm>
        <a:graphic>
          <a:graphicData uri="http://schemas.openxmlformats.org/presentationml/2006/ole">
            <mc:AlternateContent xmlns:mc="http://schemas.openxmlformats.org/markup-compatibility/2006">
              <mc:Choice xmlns:v="urn:schemas-microsoft-com:vml" Requires="v">
                <p:oleObj spid="_x0000_s21527" name="Equation" r:id="rId8" imgW="164880" imgH="215640" progId="Equation.DSMT4">
                  <p:embed/>
                </p:oleObj>
              </mc:Choice>
              <mc:Fallback>
                <p:oleObj name="Equation" r:id="rId8" imgW="164880" imgH="2156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9552" y="3429000"/>
                        <a:ext cx="236538" cy="309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2" name="Object 8"/>
          <p:cNvGraphicFramePr>
            <a:graphicFrameLocks noChangeAspect="1"/>
          </p:cNvGraphicFramePr>
          <p:nvPr/>
        </p:nvGraphicFramePr>
        <p:xfrm>
          <a:off x="4187825" y="3284983"/>
          <a:ext cx="2457450" cy="561975"/>
        </p:xfrm>
        <a:graphic>
          <a:graphicData uri="http://schemas.openxmlformats.org/presentationml/2006/ole">
            <mc:AlternateContent xmlns:mc="http://schemas.openxmlformats.org/markup-compatibility/2006">
              <mc:Choice xmlns:v="urn:schemas-microsoft-com:vml" Requires="v">
                <p:oleObj spid="_x0000_s21528" name="Equation" r:id="rId10" imgW="2501640" imgH="571320" progId="Equation.DSMT4">
                  <p:embed/>
                </p:oleObj>
              </mc:Choice>
              <mc:Fallback>
                <p:oleObj name="Equation" r:id="rId10" imgW="2501640" imgH="57132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87825" y="3284983"/>
                        <a:ext cx="2457450" cy="561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Moran’s I</a:t>
            </a:r>
            <a:r>
              <a:rPr lang="ja-JP" altLang="en-US" dirty="0" smtClean="0"/>
              <a:t>統計量</a:t>
            </a:r>
            <a:endParaRPr kumimoji="1" lang="ja-JP" altLang="en-US" dirty="0"/>
          </a:p>
        </p:txBody>
      </p:sp>
      <p:graphicFrame>
        <p:nvGraphicFramePr>
          <p:cNvPr id="21509" name="Object 5"/>
          <p:cNvGraphicFramePr>
            <a:graphicFrameLocks noChangeAspect="1"/>
          </p:cNvGraphicFramePr>
          <p:nvPr/>
        </p:nvGraphicFramePr>
        <p:xfrm>
          <a:off x="2133600" y="1849438"/>
          <a:ext cx="4854575" cy="2825750"/>
        </p:xfrm>
        <a:graphic>
          <a:graphicData uri="http://schemas.openxmlformats.org/presentationml/2006/ole">
            <mc:AlternateContent xmlns:mc="http://schemas.openxmlformats.org/markup-compatibility/2006">
              <mc:Choice xmlns:v="urn:schemas-microsoft-com:vml" Requires="v">
                <p:oleObj spid="_x0000_s58378" name="Equation" r:id="rId4" imgW="3377880" imgH="1968480" progId="Equation.DSMT4">
                  <p:embed/>
                </p:oleObj>
              </mc:Choice>
              <mc:Fallback>
                <p:oleObj name="Equation" r:id="rId4" imgW="3377880" imgH="19684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1849438"/>
                        <a:ext cx="4854575" cy="2825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円/楕円 5"/>
          <p:cNvSpPr/>
          <p:nvPr/>
        </p:nvSpPr>
        <p:spPr>
          <a:xfrm>
            <a:off x="2771800" y="3861048"/>
            <a:ext cx="1440160" cy="7200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4788024" y="4653136"/>
            <a:ext cx="2249334" cy="369332"/>
          </a:xfrm>
          <a:prstGeom prst="rect">
            <a:avLst/>
          </a:prstGeom>
          <a:noFill/>
        </p:spPr>
        <p:txBody>
          <a:bodyPr wrap="none" rtlCol="0">
            <a:spAutoFit/>
          </a:bodyPr>
          <a:lstStyle/>
          <a:p>
            <a:r>
              <a:rPr kumimoji="1" lang="ja-JP" altLang="en-US" dirty="0" smtClean="0"/>
              <a:t>属性値の分散に相当</a:t>
            </a:r>
            <a:endParaRPr kumimoji="1" lang="ja-JP" altLang="en-US" dirty="0"/>
          </a:p>
        </p:txBody>
      </p:sp>
      <p:sp>
        <p:nvSpPr>
          <p:cNvPr id="10" name="円/楕円 9"/>
          <p:cNvSpPr/>
          <p:nvPr/>
        </p:nvSpPr>
        <p:spPr>
          <a:xfrm>
            <a:off x="4283968" y="3861048"/>
            <a:ext cx="2808312" cy="7920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1259632" y="4643844"/>
            <a:ext cx="2723823" cy="369332"/>
          </a:xfrm>
          <a:prstGeom prst="rect">
            <a:avLst/>
          </a:prstGeom>
          <a:noFill/>
        </p:spPr>
        <p:txBody>
          <a:bodyPr wrap="none" rtlCol="0">
            <a:spAutoFit/>
          </a:bodyPr>
          <a:lstStyle/>
          <a:p>
            <a:r>
              <a:rPr kumimoji="1" lang="ja-JP" altLang="en-US" dirty="0" smtClean="0"/>
              <a:t>空間重み行列の要素の和</a:t>
            </a:r>
            <a:endParaRPr kumimoji="1" lang="ja-JP" altLang="en-US" dirty="0"/>
          </a:p>
        </p:txBody>
      </p:sp>
      <p:sp>
        <p:nvSpPr>
          <p:cNvPr id="12" name="円/楕円 11"/>
          <p:cNvSpPr/>
          <p:nvPr/>
        </p:nvSpPr>
        <p:spPr>
          <a:xfrm>
            <a:off x="3347864" y="3140968"/>
            <a:ext cx="2736304" cy="7200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827584" y="3284984"/>
            <a:ext cx="1885453" cy="369332"/>
          </a:xfrm>
          <a:prstGeom prst="rect">
            <a:avLst/>
          </a:prstGeom>
          <a:noFill/>
        </p:spPr>
        <p:txBody>
          <a:bodyPr wrap="none" rtlCol="0">
            <a:spAutoFit/>
          </a:bodyPr>
          <a:lstStyle/>
          <a:p>
            <a:r>
              <a:rPr kumimoji="1" lang="en-US" altLang="ja-JP" dirty="0" smtClean="0"/>
              <a:t>Join</a:t>
            </a:r>
            <a:r>
              <a:rPr kumimoji="1" lang="ja-JP" altLang="en-US" dirty="0" smtClean="0"/>
              <a:t>統計量と類似</a:t>
            </a:r>
            <a:endParaRPr kumimoji="1" lang="ja-JP" altLang="en-US" dirty="0"/>
          </a:p>
        </p:txBody>
      </p:sp>
      <p:graphicFrame>
        <p:nvGraphicFramePr>
          <p:cNvPr id="58371" name="Object 3"/>
          <p:cNvGraphicFramePr>
            <a:graphicFrameLocks noChangeAspect="1"/>
          </p:cNvGraphicFramePr>
          <p:nvPr/>
        </p:nvGraphicFramePr>
        <p:xfrm>
          <a:off x="3043220" y="5517232"/>
          <a:ext cx="2968940" cy="720080"/>
        </p:xfrm>
        <a:graphic>
          <a:graphicData uri="http://schemas.openxmlformats.org/presentationml/2006/ole">
            <mc:AlternateContent xmlns:mc="http://schemas.openxmlformats.org/markup-compatibility/2006">
              <mc:Choice xmlns:v="urn:schemas-microsoft-com:vml" Requires="v">
                <p:oleObj spid="_x0000_s58379" name="Equation" r:id="rId6" imgW="888840" imgH="215640" progId="Equation.DSMT4">
                  <p:embed/>
                </p:oleObj>
              </mc:Choice>
              <mc:Fallback>
                <p:oleObj name="Equation" r:id="rId6" imgW="888840" imgH="2156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3220" y="5517232"/>
                        <a:ext cx="2968940" cy="7200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テキスト ボックス 13"/>
          <p:cNvSpPr txBox="1"/>
          <p:nvPr/>
        </p:nvSpPr>
        <p:spPr>
          <a:xfrm>
            <a:off x="6228184" y="5661248"/>
            <a:ext cx="2954655" cy="461665"/>
          </a:xfrm>
          <a:prstGeom prst="rect">
            <a:avLst/>
          </a:prstGeom>
          <a:noFill/>
        </p:spPr>
        <p:txBody>
          <a:bodyPr wrap="none" rtlCol="0">
            <a:spAutoFit/>
          </a:bodyPr>
          <a:lstStyle/>
          <a:p>
            <a:r>
              <a:rPr kumimoji="1" lang="ja-JP" altLang="en-US" sz="2400" dirty="0" smtClean="0"/>
              <a:t>正の空間的自己相関</a:t>
            </a:r>
            <a:endParaRPr kumimoji="1" lang="ja-JP" altLang="en-US" sz="2400" dirty="0"/>
          </a:p>
        </p:txBody>
      </p:sp>
      <p:sp>
        <p:nvSpPr>
          <p:cNvPr id="15" name="テキスト ボックス 14"/>
          <p:cNvSpPr txBox="1"/>
          <p:nvPr/>
        </p:nvSpPr>
        <p:spPr>
          <a:xfrm>
            <a:off x="0" y="5733256"/>
            <a:ext cx="2954655" cy="461665"/>
          </a:xfrm>
          <a:prstGeom prst="rect">
            <a:avLst/>
          </a:prstGeom>
          <a:noFill/>
        </p:spPr>
        <p:txBody>
          <a:bodyPr wrap="none" rtlCol="0">
            <a:spAutoFit/>
          </a:bodyPr>
          <a:lstStyle/>
          <a:p>
            <a:r>
              <a:rPr kumimoji="1" lang="ja-JP" altLang="en-US" sz="2400" dirty="0" smtClean="0"/>
              <a:t>負の空間的自己相関</a:t>
            </a:r>
            <a:endParaRPr kumimoji="1" lang="ja-JP" alt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Moran’s I</a:t>
            </a:r>
            <a:r>
              <a:rPr lang="ja-JP" altLang="en-US" dirty="0" smtClean="0"/>
              <a:t>統計量</a:t>
            </a:r>
            <a:endParaRPr kumimoji="1" lang="ja-JP" altLang="en-US" dirty="0"/>
          </a:p>
        </p:txBody>
      </p:sp>
      <p:graphicFrame>
        <p:nvGraphicFramePr>
          <p:cNvPr id="92171" name="Object 11"/>
          <p:cNvGraphicFramePr>
            <a:graphicFrameLocks noChangeAspect="1"/>
          </p:cNvGraphicFramePr>
          <p:nvPr/>
        </p:nvGraphicFramePr>
        <p:xfrm>
          <a:off x="1586953" y="4005064"/>
          <a:ext cx="6729463" cy="1508881"/>
        </p:xfrm>
        <a:graphic>
          <a:graphicData uri="http://schemas.openxmlformats.org/presentationml/2006/ole">
            <mc:AlternateContent xmlns:mc="http://schemas.openxmlformats.org/markup-compatibility/2006">
              <mc:Choice xmlns:v="urn:schemas-microsoft-com:vml" Requires="v">
                <p:oleObj spid="_x0000_s92180" name="Equation" r:id="rId4" imgW="7188120" imgH="1612800" progId="Equation.DSMT4">
                  <p:embed/>
                </p:oleObj>
              </mc:Choice>
              <mc:Fallback>
                <p:oleObj name="Equation" r:id="rId4" imgW="7188120" imgH="16128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6953" y="4005064"/>
                        <a:ext cx="6729463" cy="15088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173" name="Object 13"/>
          <p:cNvGraphicFramePr>
            <a:graphicFrameLocks noChangeAspect="1"/>
          </p:cNvGraphicFramePr>
          <p:nvPr/>
        </p:nvGraphicFramePr>
        <p:xfrm>
          <a:off x="2411760" y="1268760"/>
          <a:ext cx="4378325" cy="1257300"/>
        </p:xfrm>
        <a:graphic>
          <a:graphicData uri="http://schemas.openxmlformats.org/presentationml/2006/ole">
            <mc:AlternateContent xmlns:mc="http://schemas.openxmlformats.org/markup-compatibility/2006">
              <mc:Choice xmlns:v="urn:schemas-microsoft-com:vml" Requires="v">
                <p:oleObj spid="_x0000_s92181" name="Equation" r:id="rId6" imgW="3047760" imgH="876240" progId="Equation.DSMT4">
                  <p:embed/>
                </p:oleObj>
              </mc:Choice>
              <mc:Fallback>
                <p:oleObj name="Equation" r:id="rId6" imgW="3047760" imgH="87624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11760" y="1268760"/>
                        <a:ext cx="4378325"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テキスト ボックス 12"/>
          <p:cNvSpPr txBox="1"/>
          <p:nvPr/>
        </p:nvSpPr>
        <p:spPr>
          <a:xfrm>
            <a:off x="251520" y="2924944"/>
            <a:ext cx="4865434" cy="2308324"/>
          </a:xfrm>
          <a:prstGeom prst="rect">
            <a:avLst/>
          </a:prstGeom>
          <a:noFill/>
        </p:spPr>
        <p:txBody>
          <a:bodyPr wrap="none" rtlCol="0">
            <a:spAutoFit/>
          </a:bodyPr>
          <a:lstStyle/>
          <a:p>
            <a:r>
              <a:rPr lang="ja-JP" altLang="en-US" sz="2400" dirty="0" smtClean="0"/>
              <a:t>属性値が正規分布に従っており，</a:t>
            </a:r>
            <a:r>
              <a:rPr lang="en-US" altLang="ja-JP" sz="2400" dirty="0" smtClean="0"/>
              <a:t/>
            </a:r>
            <a:br>
              <a:rPr lang="en-US" altLang="ja-JP" sz="2400" dirty="0" smtClean="0"/>
            </a:br>
            <a:r>
              <a:rPr lang="ja-JP" altLang="en-US" sz="2400" dirty="0" smtClean="0"/>
              <a:t>空間的自己相関がないと仮定すると</a:t>
            </a:r>
            <a:endParaRPr lang="en-US" altLang="ja-JP" sz="2400" dirty="0" smtClean="0"/>
          </a:p>
          <a:p>
            <a:endParaRPr lang="en-US" altLang="ja-JP" sz="2400" dirty="0" smtClean="0"/>
          </a:p>
          <a:p>
            <a:r>
              <a:rPr lang="ja-JP" altLang="en-US" sz="2400" dirty="0" smtClean="0"/>
              <a:t>期待値</a:t>
            </a:r>
            <a:endParaRPr lang="en-US" altLang="ja-JP" sz="2400" dirty="0" smtClean="0"/>
          </a:p>
          <a:p>
            <a:endParaRPr lang="en-US" altLang="ja-JP" sz="2400" dirty="0" smtClean="0"/>
          </a:p>
          <a:p>
            <a:r>
              <a:rPr lang="ja-JP" altLang="en-US" sz="2400" dirty="0" smtClean="0"/>
              <a:t>分散</a:t>
            </a:r>
            <a:endParaRPr kumimoji="1" lang="ja-JP" altLang="en-US" sz="2400" dirty="0"/>
          </a:p>
        </p:txBody>
      </p:sp>
      <p:sp>
        <p:nvSpPr>
          <p:cNvPr id="14" name="テキスト ボックス 13"/>
          <p:cNvSpPr txBox="1"/>
          <p:nvPr/>
        </p:nvSpPr>
        <p:spPr>
          <a:xfrm>
            <a:off x="323528" y="5661248"/>
            <a:ext cx="8158003" cy="830997"/>
          </a:xfrm>
          <a:prstGeom prst="rect">
            <a:avLst/>
          </a:prstGeom>
          <a:noFill/>
        </p:spPr>
        <p:txBody>
          <a:bodyPr wrap="none" rtlCol="0">
            <a:spAutoFit/>
          </a:bodyPr>
          <a:lstStyle/>
          <a:p>
            <a:r>
              <a:rPr lang="ja-JP" altLang="en-US" sz="2400" dirty="0" smtClean="0"/>
              <a:t>データ数が多い場合は，近似的に正規分布に従う</a:t>
            </a:r>
            <a:r>
              <a:rPr lang="en-US" altLang="ja-JP" sz="2400" dirty="0" smtClean="0"/>
              <a:t/>
            </a:r>
            <a:br>
              <a:rPr lang="en-US" altLang="ja-JP" sz="2400" dirty="0" smtClean="0"/>
            </a:br>
            <a:r>
              <a:rPr lang="en-US" altLang="ja-JP" sz="2400" dirty="0" smtClean="0"/>
              <a:t>			</a:t>
            </a:r>
            <a:r>
              <a:rPr lang="ja-JP" altLang="en-US" sz="2400" dirty="0" smtClean="0"/>
              <a:t>→空間的自己相関の有無の検定が可能</a:t>
            </a:r>
            <a:endParaRPr kumimoji="1" lang="ja-JP" alt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t>Geary’s C</a:t>
            </a:r>
            <a:r>
              <a:rPr lang="ja-JP" altLang="en-US" dirty="0" smtClean="0"/>
              <a:t>統計量</a:t>
            </a:r>
            <a:endParaRPr kumimoji="1" lang="ja-JP" altLang="en-US" dirty="0"/>
          </a:p>
        </p:txBody>
      </p:sp>
      <p:graphicFrame>
        <p:nvGraphicFramePr>
          <p:cNvPr id="53249" name="Object 1"/>
          <p:cNvGraphicFramePr>
            <a:graphicFrameLocks noChangeAspect="1"/>
          </p:cNvGraphicFramePr>
          <p:nvPr/>
        </p:nvGraphicFramePr>
        <p:xfrm>
          <a:off x="1475656" y="2924944"/>
          <a:ext cx="6170587" cy="1512168"/>
        </p:xfrm>
        <a:graphic>
          <a:graphicData uri="http://schemas.openxmlformats.org/presentationml/2006/ole">
            <mc:AlternateContent xmlns:mc="http://schemas.openxmlformats.org/markup-compatibility/2006">
              <mc:Choice xmlns:v="urn:schemas-microsoft-com:vml" Requires="v">
                <p:oleObj spid="_x0000_s53253" name="Equation" r:id="rId4" imgW="3466800" imgH="850680" progId="Equation.DSMT4">
                  <p:embed/>
                </p:oleObj>
              </mc:Choice>
              <mc:Fallback>
                <p:oleObj name="Equation" r:id="rId4" imgW="3466800" imgH="850680" progId="Equation.DSMT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5656" y="2924944"/>
                        <a:ext cx="6170587" cy="151216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正方形/長方形 4"/>
          <p:cNvSpPr/>
          <p:nvPr/>
        </p:nvSpPr>
        <p:spPr>
          <a:xfrm>
            <a:off x="722450" y="1610797"/>
            <a:ext cx="5047728" cy="523220"/>
          </a:xfrm>
          <a:prstGeom prst="rect">
            <a:avLst/>
          </a:prstGeom>
        </p:spPr>
        <p:txBody>
          <a:bodyPr wrap="none">
            <a:spAutoFit/>
          </a:bodyPr>
          <a:lstStyle/>
          <a:p>
            <a:r>
              <a:rPr lang="en-US" altLang="ja-JP" sz="2800" dirty="0" smtClean="0"/>
              <a:t>Moran’s I</a:t>
            </a:r>
            <a:r>
              <a:rPr lang="ja-JP" altLang="en-US" sz="2800" dirty="0" smtClean="0"/>
              <a:t>統計量と類似の統計量</a:t>
            </a:r>
            <a:endParaRPr lang="en-US" altLang="ja-JP" sz="2800" dirty="0" smtClean="0"/>
          </a:p>
        </p:txBody>
      </p:sp>
      <p:sp>
        <p:nvSpPr>
          <p:cNvPr id="6" name="テキスト ボックス 5"/>
          <p:cNvSpPr txBox="1"/>
          <p:nvPr/>
        </p:nvSpPr>
        <p:spPr>
          <a:xfrm>
            <a:off x="2392710" y="5085184"/>
            <a:ext cx="4339650" cy="1384995"/>
          </a:xfrm>
          <a:prstGeom prst="rect">
            <a:avLst/>
          </a:prstGeom>
          <a:noFill/>
        </p:spPr>
        <p:txBody>
          <a:bodyPr wrap="none" rtlCol="0">
            <a:spAutoFit/>
          </a:bodyPr>
          <a:lstStyle/>
          <a:p>
            <a:r>
              <a:rPr kumimoji="1" lang="en-US" altLang="ja-JP" sz="2800" dirty="0" smtClean="0"/>
              <a:t>C&gt;1	</a:t>
            </a:r>
            <a:r>
              <a:rPr kumimoji="1" lang="ja-JP" altLang="en-US" sz="2800" dirty="0" smtClean="0"/>
              <a:t>負の空間的自己相関</a:t>
            </a:r>
            <a:endParaRPr kumimoji="1" lang="en-US" altLang="ja-JP" sz="2800" dirty="0" smtClean="0"/>
          </a:p>
          <a:p>
            <a:r>
              <a:rPr kumimoji="1" lang="en-US" altLang="ja-JP" sz="2800" i="1" dirty="0" smtClean="0"/>
              <a:t>C</a:t>
            </a:r>
            <a:r>
              <a:rPr kumimoji="1" lang="en-US" altLang="ja-JP" sz="2800" dirty="0" smtClean="0"/>
              <a:t>=1	</a:t>
            </a:r>
            <a:r>
              <a:rPr kumimoji="1" lang="ja-JP" altLang="en-US" sz="2800" dirty="0" smtClean="0"/>
              <a:t>相関なし</a:t>
            </a:r>
            <a:r>
              <a:rPr kumimoji="1" lang="en-US" altLang="ja-JP" sz="2800" dirty="0" smtClean="0"/>
              <a:t>	</a:t>
            </a:r>
            <a:r>
              <a:rPr lang="en-US" altLang="ja-JP" sz="2800" dirty="0" smtClean="0"/>
              <a:t>	</a:t>
            </a:r>
            <a:endParaRPr kumimoji="1" lang="en-US" altLang="ja-JP" sz="2800" dirty="0" smtClean="0"/>
          </a:p>
          <a:p>
            <a:r>
              <a:rPr lang="en-US" altLang="ja-JP" sz="2800" dirty="0" smtClean="0"/>
              <a:t>C &lt;1	</a:t>
            </a:r>
            <a:r>
              <a:rPr lang="ja-JP" altLang="en-US" sz="2800" dirty="0" smtClean="0"/>
              <a:t>正の空間的自己相関</a:t>
            </a:r>
            <a:endParaRPr kumimoji="1" lang="ja-JP" alt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err="1" smtClean="0"/>
              <a:t>Getis</a:t>
            </a:r>
            <a:r>
              <a:rPr lang="en-US" altLang="ja-JP" dirty="0" smtClean="0"/>
              <a:t>-</a:t>
            </a:r>
            <a:r>
              <a:rPr lang="en-US" altLang="ja-JP" dirty="0" err="1" smtClean="0"/>
              <a:t>Ord</a:t>
            </a:r>
            <a:r>
              <a:rPr lang="en-US" altLang="ja-JP" dirty="0" smtClean="0"/>
              <a:t> G</a:t>
            </a:r>
            <a:r>
              <a:rPr lang="ja-JP" altLang="en-US" dirty="0" smtClean="0"/>
              <a:t>統計量</a:t>
            </a:r>
            <a:endParaRPr kumimoji="1" lang="ja-JP" altLang="en-US" dirty="0"/>
          </a:p>
        </p:txBody>
      </p:sp>
      <p:graphicFrame>
        <p:nvGraphicFramePr>
          <p:cNvPr id="93186" name="Object 2"/>
          <p:cNvGraphicFramePr>
            <a:graphicFrameLocks noChangeAspect="1"/>
          </p:cNvGraphicFramePr>
          <p:nvPr/>
        </p:nvGraphicFramePr>
        <p:xfrm>
          <a:off x="3275856" y="1412776"/>
          <a:ext cx="2420575" cy="1368152"/>
        </p:xfrm>
        <a:graphic>
          <a:graphicData uri="http://schemas.openxmlformats.org/presentationml/2006/ole">
            <mc:AlternateContent xmlns:mc="http://schemas.openxmlformats.org/markup-compatibility/2006">
              <mc:Choice xmlns:v="urn:schemas-microsoft-com:vml" Requires="v">
                <p:oleObj spid="_x0000_s93202" name="Equation" r:id="rId4" imgW="1346040" imgH="761760" progId="Equation.DSMT4">
                  <p:embed/>
                </p:oleObj>
              </mc:Choice>
              <mc:Fallback>
                <p:oleObj name="Equation" r:id="rId4" imgW="1346040" imgH="76176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5856" y="1412776"/>
                        <a:ext cx="2420575" cy="13681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187" name="Object 3"/>
          <p:cNvGraphicFramePr>
            <a:graphicFrameLocks noChangeAspect="1"/>
          </p:cNvGraphicFramePr>
          <p:nvPr/>
        </p:nvGraphicFramePr>
        <p:xfrm>
          <a:off x="1187624" y="3877791"/>
          <a:ext cx="2189162" cy="930275"/>
        </p:xfrm>
        <a:graphic>
          <a:graphicData uri="http://schemas.openxmlformats.org/presentationml/2006/ole">
            <mc:AlternateContent xmlns:mc="http://schemas.openxmlformats.org/markup-compatibility/2006">
              <mc:Choice xmlns:v="urn:schemas-microsoft-com:vml" Requires="v">
                <p:oleObj spid="_x0000_s93203" name="Equation" r:id="rId6" imgW="1523880" imgH="647640" progId="Equation.DSMT4">
                  <p:embed/>
                </p:oleObj>
              </mc:Choice>
              <mc:Fallback>
                <p:oleObj name="Equation" r:id="rId6" imgW="1523880" imgH="6476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87624" y="3877791"/>
                        <a:ext cx="2189162" cy="930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188" name="Object 4"/>
          <p:cNvGraphicFramePr>
            <a:graphicFrameLocks noChangeAspect="1"/>
          </p:cNvGraphicFramePr>
          <p:nvPr/>
        </p:nvGraphicFramePr>
        <p:xfrm>
          <a:off x="4067944" y="3445743"/>
          <a:ext cx="4452938" cy="1495425"/>
        </p:xfrm>
        <a:graphic>
          <a:graphicData uri="http://schemas.openxmlformats.org/presentationml/2006/ole">
            <mc:AlternateContent xmlns:mc="http://schemas.openxmlformats.org/markup-compatibility/2006">
              <mc:Choice xmlns:v="urn:schemas-microsoft-com:vml" Requires="v">
                <p:oleObj spid="_x0000_s93204" name="Equation" r:id="rId8" imgW="3098520" imgH="1041120" progId="Equation.DSMT4">
                  <p:embed/>
                </p:oleObj>
              </mc:Choice>
              <mc:Fallback>
                <p:oleObj name="Equation" r:id="rId8" imgW="3098520" imgH="104112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67944" y="3445743"/>
                        <a:ext cx="4452938" cy="1495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189" name="Object 5"/>
          <p:cNvGraphicFramePr>
            <a:graphicFrameLocks noChangeAspect="1"/>
          </p:cNvGraphicFramePr>
          <p:nvPr/>
        </p:nvGraphicFramePr>
        <p:xfrm>
          <a:off x="4932040" y="5157192"/>
          <a:ext cx="3884613" cy="968375"/>
        </p:xfrm>
        <a:graphic>
          <a:graphicData uri="http://schemas.openxmlformats.org/presentationml/2006/ole">
            <mc:AlternateContent xmlns:mc="http://schemas.openxmlformats.org/markup-compatibility/2006">
              <mc:Choice xmlns:v="urn:schemas-microsoft-com:vml" Requires="v">
                <p:oleObj spid="_x0000_s93205" name="Equation" r:id="rId10" imgW="2705040" imgH="672840" progId="Equation.DSMT4">
                  <p:embed/>
                </p:oleObj>
              </mc:Choice>
              <mc:Fallback>
                <p:oleObj name="Equation" r:id="rId10" imgW="2705040" imgH="67284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32040" y="5157192"/>
                        <a:ext cx="3884613" cy="968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テキスト ボックス 6"/>
          <p:cNvSpPr txBox="1"/>
          <p:nvPr/>
        </p:nvSpPr>
        <p:spPr>
          <a:xfrm>
            <a:off x="467544" y="2996952"/>
            <a:ext cx="2339102" cy="461665"/>
          </a:xfrm>
          <a:prstGeom prst="rect">
            <a:avLst/>
          </a:prstGeom>
          <a:noFill/>
        </p:spPr>
        <p:txBody>
          <a:bodyPr wrap="none" rtlCol="0">
            <a:spAutoFit/>
          </a:bodyPr>
          <a:lstStyle/>
          <a:p>
            <a:r>
              <a:rPr kumimoji="1" lang="ja-JP" altLang="en-US" sz="2400" dirty="0" smtClean="0"/>
              <a:t>統計量の期待値</a:t>
            </a:r>
            <a:endParaRPr kumimoji="1" lang="ja-JP" altLang="en-US" sz="2400" dirty="0"/>
          </a:p>
        </p:txBody>
      </p:sp>
      <p:sp>
        <p:nvSpPr>
          <p:cNvPr id="8" name="テキスト ボックス 7"/>
          <p:cNvSpPr txBox="1"/>
          <p:nvPr/>
        </p:nvSpPr>
        <p:spPr>
          <a:xfrm>
            <a:off x="3961090" y="2996952"/>
            <a:ext cx="800219" cy="461665"/>
          </a:xfrm>
          <a:prstGeom prst="rect">
            <a:avLst/>
          </a:prstGeom>
          <a:noFill/>
        </p:spPr>
        <p:txBody>
          <a:bodyPr wrap="none" rtlCol="0">
            <a:spAutoFit/>
          </a:bodyPr>
          <a:lstStyle/>
          <a:p>
            <a:r>
              <a:rPr kumimoji="1" lang="ja-JP" altLang="en-US" sz="2400" dirty="0" smtClean="0"/>
              <a:t>分散</a:t>
            </a:r>
            <a:endParaRPr kumimoji="1" lang="ja-JP" alt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 2"/>
          <p:cNvSpPr>
            <a:spLocks noGrp="1"/>
          </p:cNvSpPr>
          <p:nvPr>
            <p:ph idx="1"/>
          </p:nvPr>
        </p:nvSpPr>
        <p:spPr>
          <a:xfrm>
            <a:off x="467544" y="1196752"/>
            <a:ext cx="8229600" cy="5069160"/>
          </a:xfrm>
        </p:spPr>
        <p:txBody>
          <a:bodyPr>
            <a:noAutofit/>
          </a:bodyPr>
          <a:lstStyle/>
          <a:p>
            <a:pPr>
              <a:buNone/>
            </a:pPr>
            <a:r>
              <a:rPr lang="ja-JP" altLang="ja-JP" sz="2800" dirty="0" smtClean="0"/>
              <a:t>空間確率場</a:t>
            </a:r>
            <a:r>
              <a:rPr lang="en-US" altLang="ja-JP" sz="2800" i="1" dirty="0" smtClean="0"/>
              <a:t>Z</a:t>
            </a:r>
            <a:r>
              <a:rPr lang="ja-JP" altLang="ja-JP" sz="2800" dirty="0" smtClean="0"/>
              <a:t>に対して，</a:t>
            </a:r>
            <a:r>
              <a:rPr lang="ja-JP" altLang="ja-JP" sz="2800" u="sng" dirty="0" smtClean="0"/>
              <a:t>「</a:t>
            </a:r>
            <a:r>
              <a:rPr lang="ja-JP" altLang="en-US" sz="2800" u="sng" dirty="0" smtClean="0"/>
              <a:t>本質的</a:t>
            </a:r>
            <a:r>
              <a:rPr lang="ja-JP" altLang="ja-JP" sz="2800" u="sng" dirty="0" smtClean="0"/>
              <a:t>定常性」</a:t>
            </a:r>
            <a:r>
              <a:rPr lang="ja-JP" altLang="ja-JP" sz="2800" dirty="0" smtClean="0"/>
              <a:t>を仮定．</a:t>
            </a:r>
          </a:p>
          <a:p>
            <a:pPr>
              <a:buNone/>
            </a:pPr>
            <a:endParaRPr lang="ja-JP" altLang="ja-JP" dirty="0" smtClean="0"/>
          </a:p>
          <a:p>
            <a:pPr>
              <a:buNone/>
            </a:pPr>
            <a:r>
              <a:rPr lang="en-US" altLang="ja-JP" dirty="0" smtClean="0"/>
              <a:t> </a:t>
            </a:r>
            <a:endParaRPr lang="ja-JP" altLang="ja-JP" dirty="0" smtClean="0"/>
          </a:p>
          <a:p>
            <a:pPr>
              <a:buNone/>
            </a:pPr>
            <a:endParaRPr lang="en-US" altLang="ja-JP" dirty="0" smtClean="0"/>
          </a:p>
          <a:p>
            <a:pPr>
              <a:buNone/>
            </a:pPr>
            <a:endParaRPr lang="en-US" altLang="ja-JP" dirty="0" smtClean="0"/>
          </a:p>
        </p:txBody>
      </p:sp>
      <p:sp>
        <p:nvSpPr>
          <p:cNvPr id="7" name="正方形/長方形 6"/>
          <p:cNvSpPr/>
          <p:nvPr/>
        </p:nvSpPr>
        <p:spPr>
          <a:xfrm>
            <a:off x="611560" y="1772816"/>
            <a:ext cx="8208912" cy="2952328"/>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buNone/>
            </a:pPr>
            <a:r>
              <a:rPr lang="ja-JP" altLang="en-US" sz="2400" dirty="0" smtClean="0"/>
              <a:t>本質的</a:t>
            </a:r>
            <a:r>
              <a:rPr lang="ja-JP" altLang="ja-JP" sz="2400" dirty="0" smtClean="0"/>
              <a:t>定常性</a:t>
            </a:r>
            <a:r>
              <a:rPr lang="en-US" altLang="ja-JP" sz="2400" dirty="0" smtClean="0"/>
              <a:t> (intrinsic stationarity)</a:t>
            </a:r>
            <a:r>
              <a:rPr lang="ja-JP" altLang="en-US" sz="2400" dirty="0" smtClean="0"/>
              <a:t>：</a:t>
            </a:r>
            <a:endParaRPr lang="ja-JP" altLang="ja-JP" sz="2400" dirty="0" smtClean="0"/>
          </a:p>
          <a:p>
            <a:pPr>
              <a:buNone/>
            </a:pPr>
            <a:r>
              <a:rPr lang="ja-JP" altLang="ja-JP" sz="2400" dirty="0" smtClean="0"/>
              <a:t>空間確率場</a:t>
            </a:r>
            <a:r>
              <a:rPr lang="en-US" altLang="ja-JP" sz="2400" i="1" dirty="0" smtClean="0"/>
              <a:t>Z</a:t>
            </a:r>
            <a:r>
              <a:rPr lang="ja-JP" altLang="ja-JP" sz="2400" dirty="0" smtClean="0"/>
              <a:t>上の確率変数</a:t>
            </a:r>
            <a:r>
              <a:rPr lang="en-US" altLang="ja-JP" sz="2400" dirty="0" smtClean="0"/>
              <a:t>Z(</a:t>
            </a:r>
            <a:r>
              <a:rPr lang="en-US" altLang="ja-JP" sz="2400" b="1" dirty="0" err="1" smtClean="0"/>
              <a:t>s</a:t>
            </a:r>
            <a:r>
              <a:rPr lang="en-US" altLang="ja-JP" sz="2400" i="1" baseline="-25000" dirty="0" err="1" smtClean="0"/>
              <a:t>i</a:t>
            </a:r>
            <a:r>
              <a:rPr lang="en-US" altLang="ja-JP" sz="2400" dirty="0" smtClean="0"/>
              <a:t>)</a:t>
            </a:r>
            <a:r>
              <a:rPr lang="ja-JP" altLang="ja-JP" sz="2400" dirty="0" err="1" smtClean="0"/>
              <a:t>，</a:t>
            </a:r>
            <a:r>
              <a:rPr lang="en-US" altLang="ja-JP" sz="2400" dirty="0" smtClean="0"/>
              <a:t>Z(</a:t>
            </a:r>
            <a:r>
              <a:rPr lang="en-US" altLang="ja-JP" sz="2400" b="1" dirty="0" err="1" smtClean="0"/>
              <a:t>s</a:t>
            </a:r>
            <a:r>
              <a:rPr lang="en-US" altLang="ja-JP" sz="2400" i="1" baseline="-25000" dirty="0" err="1" smtClean="0"/>
              <a:t>j</a:t>
            </a:r>
            <a:r>
              <a:rPr lang="en-US" altLang="ja-JP" sz="2400" dirty="0" smtClean="0"/>
              <a:t>)</a:t>
            </a:r>
            <a:r>
              <a:rPr lang="ja-JP" altLang="ja-JP" sz="2400" dirty="0" smtClean="0"/>
              <a:t>の</a:t>
            </a:r>
            <a:r>
              <a:rPr lang="ja-JP" altLang="en-US" sz="2400" dirty="0" smtClean="0"/>
              <a:t>分散</a:t>
            </a:r>
            <a:r>
              <a:rPr lang="ja-JP" altLang="ja-JP" sz="2400" dirty="0" smtClean="0"/>
              <a:t>が，</a:t>
            </a:r>
            <a:r>
              <a:rPr lang="en-US" altLang="ja-JP" sz="2400" dirty="0" smtClean="0"/>
              <a:t/>
            </a:r>
            <a:br>
              <a:rPr lang="en-US" altLang="ja-JP" sz="2400" dirty="0" smtClean="0"/>
            </a:br>
            <a:r>
              <a:rPr lang="ja-JP" altLang="ja-JP" sz="2400" dirty="0" smtClean="0"/>
              <a:t>空間的な相対位置だけで決まるとの仮定．</a:t>
            </a:r>
          </a:p>
          <a:p>
            <a:pPr>
              <a:buNone/>
            </a:pPr>
            <a:endParaRPr lang="en-US" altLang="ja-JP" sz="2400" dirty="0" smtClean="0"/>
          </a:p>
          <a:p>
            <a:pPr>
              <a:buNone/>
            </a:pPr>
            <a:endParaRPr lang="en-US" altLang="ja-JP" sz="2400" dirty="0" smtClean="0"/>
          </a:p>
          <a:p>
            <a:pPr marL="342900" lvl="0" indent="-342900">
              <a:spcBef>
                <a:spcPct val="20000"/>
              </a:spcBef>
            </a:pPr>
            <a:endParaRPr lang="en-US" altLang="ja-JP" sz="2400" dirty="0" smtClean="0">
              <a:solidFill>
                <a:prstClr val="black"/>
              </a:solidFill>
            </a:endParaRPr>
          </a:p>
          <a:p>
            <a:pPr marL="342900" lvl="0" indent="-342900">
              <a:spcBef>
                <a:spcPct val="20000"/>
              </a:spcBef>
            </a:pPr>
            <a:r>
              <a:rPr lang="en-US" altLang="ja-JP" sz="2400" dirty="0" smtClean="0">
                <a:solidFill>
                  <a:prstClr val="black"/>
                </a:solidFill>
              </a:rPr>
              <a:t>Z(</a:t>
            </a:r>
            <a:r>
              <a:rPr lang="en-US" altLang="ja-JP" sz="2400" b="1" dirty="0" err="1" smtClean="0">
                <a:solidFill>
                  <a:prstClr val="black"/>
                </a:solidFill>
              </a:rPr>
              <a:t>s</a:t>
            </a:r>
            <a:r>
              <a:rPr lang="en-US" altLang="ja-JP" sz="2400" b="1" i="1" baseline="-25000" dirty="0" err="1" smtClean="0">
                <a:solidFill>
                  <a:prstClr val="black"/>
                </a:solidFill>
              </a:rPr>
              <a:t>i</a:t>
            </a:r>
            <a:r>
              <a:rPr lang="en-US" altLang="ja-JP" sz="2400" dirty="0" smtClean="0">
                <a:solidFill>
                  <a:prstClr val="black"/>
                </a:solidFill>
              </a:rPr>
              <a:t>)</a:t>
            </a:r>
            <a:r>
              <a:rPr lang="ja-JP" altLang="en-US" sz="2400" dirty="0" smtClean="0">
                <a:solidFill>
                  <a:prstClr val="black"/>
                </a:solidFill>
              </a:rPr>
              <a:t>：</a:t>
            </a:r>
            <a:r>
              <a:rPr lang="ja-JP" altLang="ja-JP" sz="2400" dirty="0" smtClean="0">
                <a:solidFill>
                  <a:prstClr val="black"/>
                </a:solidFill>
              </a:rPr>
              <a:t>点</a:t>
            </a:r>
            <a:r>
              <a:rPr lang="en-US" altLang="ja-JP" sz="2400" b="1" dirty="0" err="1" smtClean="0">
                <a:solidFill>
                  <a:prstClr val="black"/>
                </a:solidFill>
              </a:rPr>
              <a:t>s</a:t>
            </a:r>
            <a:r>
              <a:rPr lang="en-US" altLang="ja-JP" sz="2400" b="1" i="1" baseline="-25000" dirty="0" err="1" smtClean="0">
                <a:solidFill>
                  <a:prstClr val="black"/>
                </a:solidFill>
              </a:rPr>
              <a:t>i</a:t>
            </a:r>
            <a:r>
              <a:rPr lang="ja-JP" altLang="ja-JP" sz="2400" dirty="0" smtClean="0">
                <a:solidFill>
                  <a:prstClr val="black"/>
                </a:solidFill>
              </a:rPr>
              <a:t>における確率変数</a:t>
            </a:r>
            <a:r>
              <a:rPr lang="en-US" altLang="ja-JP" sz="2400" dirty="0" smtClean="0">
                <a:solidFill>
                  <a:prstClr val="black"/>
                </a:solidFill>
              </a:rPr>
              <a:t> </a:t>
            </a:r>
            <a:endParaRPr lang="ja-JP" altLang="ja-JP" sz="2400" dirty="0" smtClean="0">
              <a:solidFill>
                <a:prstClr val="black"/>
              </a:solidFill>
            </a:endParaRPr>
          </a:p>
        </p:txBody>
      </p:sp>
      <p:sp>
        <p:nvSpPr>
          <p:cNvPr id="2" name="タイトル 1"/>
          <p:cNvSpPr>
            <a:spLocks noGrp="1"/>
          </p:cNvSpPr>
          <p:nvPr>
            <p:ph type="title"/>
          </p:nvPr>
        </p:nvSpPr>
        <p:spPr>
          <a:xfrm>
            <a:off x="467544" y="-27384"/>
            <a:ext cx="8229600" cy="1143000"/>
          </a:xfrm>
        </p:spPr>
        <p:txBody>
          <a:bodyPr/>
          <a:lstStyle/>
          <a:p>
            <a:r>
              <a:rPr kumimoji="1" lang="ja-JP" altLang="en-US" dirty="0" smtClean="0"/>
              <a:t>空間的自己相関のモデル化</a:t>
            </a:r>
            <a:endParaRPr kumimoji="1" lang="ja-JP" altLang="en-US" dirty="0"/>
          </a:p>
        </p:txBody>
      </p:sp>
      <p:graphicFrame>
        <p:nvGraphicFramePr>
          <p:cNvPr id="2053" name="Object 5"/>
          <p:cNvGraphicFramePr>
            <a:graphicFrameLocks noChangeAspect="1"/>
          </p:cNvGraphicFramePr>
          <p:nvPr/>
        </p:nvGraphicFramePr>
        <p:xfrm>
          <a:off x="1907704" y="3068960"/>
          <a:ext cx="2799110" cy="555494"/>
        </p:xfrm>
        <a:graphic>
          <a:graphicData uri="http://schemas.openxmlformats.org/presentationml/2006/ole">
            <mc:AlternateContent xmlns:mc="http://schemas.openxmlformats.org/markup-compatibility/2006">
              <mc:Choice xmlns:v="urn:schemas-microsoft-com:vml" Requires="v">
                <p:oleObj spid="_x0000_s106510" name="Equation" r:id="rId4" imgW="2108160" imgH="419040" progId="Equation.DSMT4">
                  <p:embed/>
                </p:oleObj>
              </mc:Choice>
              <mc:Fallback>
                <p:oleObj name="Equation" r:id="rId4" imgW="2108160" imgH="41904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7704" y="3068960"/>
                        <a:ext cx="2799110" cy="5554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1907704" y="3620173"/>
          <a:ext cx="5192043" cy="669443"/>
        </p:xfrm>
        <a:graphic>
          <a:graphicData uri="http://schemas.openxmlformats.org/presentationml/2006/ole">
            <mc:AlternateContent xmlns:mc="http://schemas.openxmlformats.org/markup-compatibility/2006">
              <mc:Choice xmlns:v="urn:schemas-microsoft-com:vml" Requires="v">
                <p:oleObj spid="_x0000_s106511" name="Equation" r:id="rId6" imgW="3251160" imgH="419040" progId="Equation.DSMT4">
                  <p:embed/>
                </p:oleObj>
              </mc:Choice>
              <mc:Fallback>
                <p:oleObj name="Equation" r:id="rId6" imgW="3251160" imgH="4190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7704" y="3620173"/>
                        <a:ext cx="5192043" cy="6694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テキスト ボックス 12"/>
          <p:cNvSpPr txBox="1"/>
          <p:nvPr/>
        </p:nvSpPr>
        <p:spPr>
          <a:xfrm>
            <a:off x="611560" y="4797152"/>
            <a:ext cx="7005444" cy="369332"/>
          </a:xfrm>
          <a:prstGeom prst="rect">
            <a:avLst/>
          </a:prstGeom>
          <a:noFill/>
        </p:spPr>
        <p:txBody>
          <a:bodyPr wrap="none" rtlCol="0">
            <a:spAutoFit/>
          </a:bodyPr>
          <a:lstStyle/>
          <a:p>
            <a:r>
              <a:rPr kumimoji="1" lang="ja-JP" altLang="en-US" dirty="0" smtClean="0"/>
              <a:t>更に等方性（方向によって空間相関の影響が変わらない）を仮定すると</a:t>
            </a:r>
            <a:endParaRPr kumimoji="1" lang="ja-JP" altLang="en-US" dirty="0"/>
          </a:p>
        </p:txBody>
      </p:sp>
      <p:graphicFrame>
        <p:nvGraphicFramePr>
          <p:cNvPr id="2057" name="Object 9"/>
          <p:cNvGraphicFramePr>
            <a:graphicFrameLocks noChangeAspect="1"/>
          </p:cNvGraphicFramePr>
          <p:nvPr/>
        </p:nvGraphicFramePr>
        <p:xfrm>
          <a:off x="899592" y="5157192"/>
          <a:ext cx="6715447" cy="653916"/>
        </p:xfrm>
        <a:graphic>
          <a:graphicData uri="http://schemas.openxmlformats.org/presentationml/2006/ole">
            <mc:AlternateContent xmlns:mc="http://schemas.openxmlformats.org/markup-compatibility/2006">
              <mc:Choice xmlns:v="urn:schemas-microsoft-com:vml" Requires="v">
                <p:oleObj spid="_x0000_s106512" name="Equation" r:id="rId8" imgW="4305240" imgH="419040" progId="Equation.DSMT4">
                  <p:embed/>
                </p:oleObj>
              </mc:Choice>
              <mc:Fallback>
                <p:oleObj name="Equation" r:id="rId8" imgW="4305240" imgH="41904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99592" y="5157192"/>
                        <a:ext cx="6715447" cy="6539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6" name="直線コネクタ 15"/>
          <p:cNvCxnSpPr/>
          <p:nvPr/>
        </p:nvCxnSpPr>
        <p:spPr>
          <a:xfrm>
            <a:off x="6444208" y="5733256"/>
            <a:ext cx="129614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4788024" y="5795972"/>
            <a:ext cx="4312399" cy="830997"/>
          </a:xfrm>
          <a:prstGeom prst="rect">
            <a:avLst/>
          </a:prstGeom>
          <a:noFill/>
        </p:spPr>
        <p:txBody>
          <a:bodyPr wrap="none" rtlCol="0">
            <a:spAutoFit/>
          </a:bodyPr>
          <a:lstStyle/>
          <a:p>
            <a:pPr algn="ctr"/>
            <a:r>
              <a:rPr kumimoji="1" lang="en-US" altLang="ja-JP" sz="2000" dirty="0" smtClean="0"/>
              <a:t>2</a:t>
            </a:r>
            <a:r>
              <a:rPr kumimoji="1" lang="ja-JP" altLang="en-US" sz="2000" dirty="0" smtClean="0"/>
              <a:t>点間の</a:t>
            </a:r>
            <a:r>
              <a:rPr kumimoji="1" lang="ja-JP" altLang="en-US" sz="2000" dirty="0" smtClean="0">
                <a:solidFill>
                  <a:srgbClr val="FF0000"/>
                </a:solidFill>
              </a:rPr>
              <a:t>距離だけの関数</a:t>
            </a:r>
            <a:r>
              <a:rPr kumimoji="1" lang="ja-JP" altLang="en-US" sz="2000" dirty="0" smtClean="0"/>
              <a:t>で分散を表す</a:t>
            </a:r>
            <a:endParaRPr kumimoji="1" lang="en-US" altLang="ja-JP" sz="2000" dirty="0" smtClean="0"/>
          </a:p>
          <a:p>
            <a:pPr algn="ctr"/>
            <a:r>
              <a:rPr lang="ja-JP" altLang="en-US" sz="2800" dirty="0" smtClean="0">
                <a:solidFill>
                  <a:srgbClr val="FF0000"/>
                </a:solidFill>
              </a:rPr>
              <a:t>バリオグラム</a:t>
            </a:r>
            <a:endParaRPr kumimoji="1" lang="en-US" altLang="ja-JP" sz="2800" dirty="0" smtClean="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ここで学ぶこと</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空間的自己相関</a:t>
            </a:r>
            <a:endParaRPr kumimoji="1" lang="en-US" altLang="ja-JP" dirty="0" smtClean="0"/>
          </a:p>
          <a:p>
            <a:pPr lvl="1"/>
            <a:r>
              <a:rPr lang="ja-JP" altLang="en-US" dirty="0" smtClean="0"/>
              <a:t>空間的自己相関とは</a:t>
            </a:r>
            <a:endParaRPr lang="en-US" altLang="ja-JP" dirty="0" smtClean="0"/>
          </a:p>
          <a:p>
            <a:pPr lvl="1"/>
            <a:r>
              <a:rPr lang="ja-JP" altLang="en-US" dirty="0" smtClean="0"/>
              <a:t>空間的自己相関の統計量</a:t>
            </a:r>
            <a:endParaRPr lang="en-US" altLang="ja-JP" dirty="0" smtClean="0"/>
          </a:p>
          <a:p>
            <a:pPr lvl="2"/>
            <a:r>
              <a:rPr lang="en-US" altLang="ja-JP" dirty="0" smtClean="0"/>
              <a:t>Join</a:t>
            </a:r>
            <a:r>
              <a:rPr lang="ja-JP" altLang="en-US" dirty="0" smtClean="0"/>
              <a:t>統計量</a:t>
            </a:r>
            <a:endParaRPr lang="en-US" altLang="ja-JP" dirty="0" smtClean="0"/>
          </a:p>
          <a:p>
            <a:pPr lvl="2"/>
            <a:r>
              <a:rPr lang="en-US" altLang="ja-JP" dirty="0" smtClean="0"/>
              <a:t>Moran’s</a:t>
            </a:r>
            <a:r>
              <a:rPr lang="ja-JP" altLang="en-US" dirty="0" smtClean="0"/>
              <a:t> </a:t>
            </a:r>
            <a:r>
              <a:rPr lang="en-US" altLang="ja-JP" dirty="0" smtClean="0"/>
              <a:t>I</a:t>
            </a:r>
            <a:r>
              <a:rPr lang="ja-JP" altLang="en-US" dirty="0" smtClean="0"/>
              <a:t> 統計量</a:t>
            </a:r>
            <a:endParaRPr lang="en-US" altLang="ja-JP" dirty="0" smtClean="0"/>
          </a:p>
          <a:p>
            <a:pPr lvl="2"/>
            <a:r>
              <a:rPr lang="en-US" altLang="ja-JP" dirty="0" smtClean="0"/>
              <a:t>Geary’s C </a:t>
            </a:r>
            <a:r>
              <a:rPr lang="ja-JP" altLang="en-US" dirty="0" smtClean="0"/>
              <a:t>統計量</a:t>
            </a:r>
            <a:endParaRPr lang="en-US" altLang="ja-JP" dirty="0" smtClean="0"/>
          </a:p>
          <a:p>
            <a:pPr lvl="2"/>
            <a:r>
              <a:rPr lang="en-US" altLang="ja-JP" dirty="0" err="1" smtClean="0"/>
              <a:t>Getis-Ord</a:t>
            </a:r>
            <a:r>
              <a:rPr lang="en-US" altLang="ja-JP" dirty="0" smtClean="0"/>
              <a:t> G</a:t>
            </a:r>
            <a:r>
              <a:rPr lang="ja-JP" altLang="en-US" dirty="0" smtClean="0"/>
              <a:t> 統計量</a:t>
            </a:r>
            <a:endParaRPr lang="en-US" altLang="ja-JP" dirty="0" smtClean="0"/>
          </a:p>
          <a:p>
            <a:pPr lvl="1"/>
            <a:r>
              <a:rPr lang="ja-JP" altLang="en-US" dirty="0" smtClean="0"/>
              <a:t>空間的自己相関のモデル化</a:t>
            </a:r>
            <a:endParaRPr lang="en-US" altLang="ja-JP" dirty="0" smtClean="0"/>
          </a:p>
          <a:p>
            <a:pPr>
              <a:buNone/>
            </a:pPr>
            <a:r>
              <a:rPr kumimoji="1" lang="ja-JP" altLang="en-US" dirty="0" smtClean="0"/>
              <a:t>　　について学びます．</a:t>
            </a:r>
            <a:endParaRPr kumimoji="1" lang="ja-JP"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 2"/>
          <p:cNvSpPr>
            <a:spLocks noGrp="1"/>
          </p:cNvSpPr>
          <p:nvPr>
            <p:ph idx="1"/>
          </p:nvPr>
        </p:nvSpPr>
        <p:spPr>
          <a:xfrm>
            <a:off x="467544" y="1196752"/>
            <a:ext cx="8229600" cy="5069160"/>
          </a:xfrm>
        </p:spPr>
        <p:txBody>
          <a:bodyPr>
            <a:noAutofit/>
          </a:bodyPr>
          <a:lstStyle/>
          <a:p>
            <a:pPr>
              <a:buNone/>
            </a:pPr>
            <a:r>
              <a:rPr lang="ja-JP" altLang="ja-JP" sz="2800" dirty="0" smtClean="0"/>
              <a:t>空間確率場</a:t>
            </a:r>
            <a:r>
              <a:rPr lang="en-US" altLang="ja-JP" sz="2800" i="1" dirty="0" smtClean="0"/>
              <a:t>Z</a:t>
            </a:r>
            <a:r>
              <a:rPr lang="ja-JP" altLang="ja-JP" sz="2800" dirty="0" smtClean="0"/>
              <a:t>に対して，</a:t>
            </a:r>
            <a:r>
              <a:rPr lang="ja-JP" altLang="ja-JP" sz="2800" u="sng" dirty="0" smtClean="0"/>
              <a:t>「</a:t>
            </a:r>
            <a:r>
              <a:rPr lang="en-US" altLang="ja-JP" sz="2800" u="sng" dirty="0" smtClean="0"/>
              <a:t>2</a:t>
            </a:r>
            <a:r>
              <a:rPr lang="ja-JP" altLang="en-US" sz="2800" u="sng" dirty="0" smtClean="0"/>
              <a:t>次</a:t>
            </a:r>
            <a:r>
              <a:rPr lang="ja-JP" altLang="ja-JP" sz="2800" u="sng" dirty="0" smtClean="0"/>
              <a:t>定常性」</a:t>
            </a:r>
            <a:r>
              <a:rPr lang="ja-JP" altLang="ja-JP" sz="2800" dirty="0" smtClean="0"/>
              <a:t>を仮定．</a:t>
            </a:r>
          </a:p>
          <a:p>
            <a:pPr>
              <a:buNone/>
            </a:pPr>
            <a:endParaRPr lang="ja-JP" altLang="ja-JP" dirty="0" smtClean="0"/>
          </a:p>
          <a:p>
            <a:pPr>
              <a:buNone/>
            </a:pPr>
            <a:r>
              <a:rPr lang="en-US" altLang="ja-JP" dirty="0" smtClean="0"/>
              <a:t> </a:t>
            </a:r>
            <a:endParaRPr lang="ja-JP" altLang="ja-JP" dirty="0" smtClean="0"/>
          </a:p>
          <a:p>
            <a:pPr>
              <a:buNone/>
            </a:pPr>
            <a:endParaRPr lang="en-US" altLang="ja-JP" dirty="0" smtClean="0"/>
          </a:p>
          <a:p>
            <a:pPr>
              <a:buNone/>
            </a:pPr>
            <a:endParaRPr lang="en-US" altLang="ja-JP" dirty="0" smtClean="0"/>
          </a:p>
        </p:txBody>
      </p:sp>
      <p:sp>
        <p:nvSpPr>
          <p:cNvPr id="7" name="正方形/長方形 6"/>
          <p:cNvSpPr/>
          <p:nvPr/>
        </p:nvSpPr>
        <p:spPr>
          <a:xfrm>
            <a:off x="611560" y="1772816"/>
            <a:ext cx="8208912" cy="2952328"/>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buNone/>
            </a:pPr>
            <a:r>
              <a:rPr lang="en-US" altLang="ja-JP" sz="2400" dirty="0" smtClean="0"/>
              <a:t>2</a:t>
            </a:r>
            <a:r>
              <a:rPr lang="ja-JP" altLang="en-US" sz="2400" dirty="0" smtClean="0"/>
              <a:t>次</a:t>
            </a:r>
            <a:r>
              <a:rPr lang="ja-JP" altLang="ja-JP" sz="2400" dirty="0" smtClean="0"/>
              <a:t>定常性</a:t>
            </a:r>
            <a:r>
              <a:rPr lang="en-US" altLang="ja-JP" sz="2400" dirty="0" smtClean="0"/>
              <a:t> (Second order stationarity)</a:t>
            </a:r>
            <a:r>
              <a:rPr lang="ja-JP" altLang="en-US" sz="2400" dirty="0" smtClean="0"/>
              <a:t>：</a:t>
            </a:r>
            <a:endParaRPr lang="ja-JP" altLang="ja-JP" sz="2400" dirty="0" smtClean="0"/>
          </a:p>
          <a:p>
            <a:pPr>
              <a:buNone/>
            </a:pPr>
            <a:r>
              <a:rPr lang="ja-JP" altLang="ja-JP" sz="2400" dirty="0" smtClean="0"/>
              <a:t>空間確率場</a:t>
            </a:r>
            <a:r>
              <a:rPr lang="en-US" altLang="ja-JP" sz="2400" i="1" dirty="0" smtClean="0"/>
              <a:t>Z</a:t>
            </a:r>
            <a:r>
              <a:rPr lang="ja-JP" altLang="ja-JP" sz="2400" dirty="0" smtClean="0"/>
              <a:t>上の確率変数</a:t>
            </a:r>
            <a:r>
              <a:rPr lang="en-US" altLang="ja-JP" sz="2400" dirty="0" smtClean="0"/>
              <a:t>Z(</a:t>
            </a:r>
            <a:r>
              <a:rPr lang="en-US" altLang="ja-JP" sz="2400" b="1" dirty="0" err="1" smtClean="0"/>
              <a:t>s</a:t>
            </a:r>
            <a:r>
              <a:rPr lang="en-US" altLang="ja-JP" sz="2400" i="1" baseline="-25000" dirty="0" err="1" smtClean="0"/>
              <a:t>i</a:t>
            </a:r>
            <a:r>
              <a:rPr lang="en-US" altLang="ja-JP" sz="2400" dirty="0" smtClean="0"/>
              <a:t>)</a:t>
            </a:r>
            <a:r>
              <a:rPr lang="ja-JP" altLang="ja-JP" sz="2400" dirty="0" err="1" smtClean="0"/>
              <a:t>，</a:t>
            </a:r>
            <a:r>
              <a:rPr lang="en-US" altLang="ja-JP" sz="2400" dirty="0" smtClean="0"/>
              <a:t>Z(</a:t>
            </a:r>
            <a:r>
              <a:rPr lang="en-US" altLang="ja-JP" sz="2400" b="1" dirty="0" err="1" smtClean="0"/>
              <a:t>s</a:t>
            </a:r>
            <a:r>
              <a:rPr lang="en-US" altLang="ja-JP" sz="2400" i="1" baseline="-25000" dirty="0" err="1" smtClean="0"/>
              <a:t>j</a:t>
            </a:r>
            <a:r>
              <a:rPr lang="en-US" altLang="ja-JP" sz="2400" dirty="0" smtClean="0"/>
              <a:t>)</a:t>
            </a:r>
            <a:r>
              <a:rPr lang="ja-JP" altLang="ja-JP" sz="2400" dirty="0" err="1" smtClean="0"/>
              <a:t>の</a:t>
            </a:r>
            <a:r>
              <a:rPr lang="ja-JP" altLang="en-US" sz="2400" dirty="0" err="1" smtClean="0"/>
              <a:t>共</a:t>
            </a:r>
            <a:r>
              <a:rPr lang="ja-JP" altLang="en-US" sz="2400" dirty="0" smtClean="0"/>
              <a:t>分散</a:t>
            </a:r>
            <a:r>
              <a:rPr lang="ja-JP" altLang="ja-JP" sz="2400" dirty="0" smtClean="0"/>
              <a:t>が，</a:t>
            </a:r>
            <a:r>
              <a:rPr lang="en-US" altLang="ja-JP" sz="2400" dirty="0" smtClean="0"/>
              <a:t/>
            </a:r>
            <a:br>
              <a:rPr lang="en-US" altLang="ja-JP" sz="2400" dirty="0" smtClean="0"/>
            </a:br>
            <a:r>
              <a:rPr lang="ja-JP" altLang="ja-JP" sz="2400" dirty="0" smtClean="0"/>
              <a:t>空間的な相対位置だけで決まるとの仮定．</a:t>
            </a:r>
            <a:endParaRPr lang="en-US" altLang="ja-JP" sz="2400" dirty="0" smtClean="0"/>
          </a:p>
          <a:p>
            <a:pPr>
              <a:buNone/>
            </a:pPr>
            <a:endParaRPr lang="en-US" altLang="ja-JP" sz="2400" dirty="0" smtClean="0"/>
          </a:p>
          <a:p>
            <a:pPr>
              <a:buNone/>
            </a:pPr>
            <a:endParaRPr lang="en-US" altLang="ja-JP" sz="2400" dirty="0" smtClean="0"/>
          </a:p>
          <a:p>
            <a:pPr>
              <a:buNone/>
            </a:pPr>
            <a:endParaRPr lang="en-US" altLang="ja-JP" sz="2400" dirty="0" smtClean="0"/>
          </a:p>
          <a:p>
            <a:pPr marL="342900" lvl="0" indent="-342900">
              <a:spcBef>
                <a:spcPct val="20000"/>
              </a:spcBef>
            </a:pPr>
            <a:r>
              <a:rPr lang="en-US" altLang="ja-JP" sz="2400" dirty="0" smtClean="0">
                <a:solidFill>
                  <a:prstClr val="black"/>
                </a:solidFill>
              </a:rPr>
              <a:t>Z(</a:t>
            </a:r>
            <a:r>
              <a:rPr lang="en-US" altLang="ja-JP" sz="2400" b="1" dirty="0" err="1" smtClean="0">
                <a:solidFill>
                  <a:prstClr val="black"/>
                </a:solidFill>
              </a:rPr>
              <a:t>s</a:t>
            </a:r>
            <a:r>
              <a:rPr lang="en-US" altLang="ja-JP" sz="2400" b="1" i="1" baseline="-25000" dirty="0" err="1" smtClean="0">
                <a:solidFill>
                  <a:prstClr val="black"/>
                </a:solidFill>
              </a:rPr>
              <a:t>i</a:t>
            </a:r>
            <a:r>
              <a:rPr lang="en-US" altLang="ja-JP" sz="2400" dirty="0" smtClean="0">
                <a:solidFill>
                  <a:prstClr val="black"/>
                </a:solidFill>
              </a:rPr>
              <a:t>)</a:t>
            </a:r>
            <a:r>
              <a:rPr lang="ja-JP" altLang="en-US" sz="2400" dirty="0" smtClean="0">
                <a:solidFill>
                  <a:prstClr val="black"/>
                </a:solidFill>
              </a:rPr>
              <a:t>：</a:t>
            </a:r>
            <a:r>
              <a:rPr lang="ja-JP" altLang="ja-JP" sz="2400" dirty="0" smtClean="0">
                <a:solidFill>
                  <a:prstClr val="black"/>
                </a:solidFill>
              </a:rPr>
              <a:t>点</a:t>
            </a:r>
            <a:r>
              <a:rPr lang="en-US" altLang="ja-JP" sz="2400" b="1" dirty="0" err="1" smtClean="0">
                <a:solidFill>
                  <a:prstClr val="black"/>
                </a:solidFill>
              </a:rPr>
              <a:t>s</a:t>
            </a:r>
            <a:r>
              <a:rPr lang="en-US" altLang="ja-JP" sz="2400" b="1" i="1" baseline="-25000" dirty="0" err="1" smtClean="0">
                <a:solidFill>
                  <a:prstClr val="black"/>
                </a:solidFill>
              </a:rPr>
              <a:t>i</a:t>
            </a:r>
            <a:r>
              <a:rPr lang="ja-JP" altLang="ja-JP" sz="2400" dirty="0" smtClean="0">
                <a:solidFill>
                  <a:prstClr val="black"/>
                </a:solidFill>
              </a:rPr>
              <a:t>における確率変数</a:t>
            </a:r>
            <a:r>
              <a:rPr lang="en-US" altLang="ja-JP" sz="2400" dirty="0" smtClean="0">
                <a:solidFill>
                  <a:prstClr val="black"/>
                </a:solidFill>
              </a:rPr>
              <a:t> </a:t>
            </a:r>
            <a:endParaRPr lang="ja-JP" altLang="ja-JP" sz="2400" dirty="0" smtClean="0">
              <a:solidFill>
                <a:prstClr val="black"/>
              </a:solidFill>
            </a:endParaRPr>
          </a:p>
        </p:txBody>
      </p:sp>
      <p:sp>
        <p:nvSpPr>
          <p:cNvPr id="2" name="タイトル 1"/>
          <p:cNvSpPr>
            <a:spLocks noGrp="1"/>
          </p:cNvSpPr>
          <p:nvPr>
            <p:ph type="title"/>
          </p:nvPr>
        </p:nvSpPr>
        <p:spPr>
          <a:xfrm>
            <a:off x="467544" y="-27384"/>
            <a:ext cx="8229600" cy="1143000"/>
          </a:xfrm>
        </p:spPr>
        <p:txBody>
          <a:bodyPr/>
          <a:lstStyle/>
          <a:p>
            <a:r>
              <a:rPr kumimoji="1" lang="ja-JP" altLang="en-US" dirty="0" smtClean="0"/>
              <a:t>空間的自己相関のモデル化</a:t>
            </a:r>
            <a:endParaRPr kumimoji="1" lang="ja-JP" altLang="en-US" dirty="0"/>
          </a:p>
        </p:txBody>
      </p:sp>
      <p:sp>
        <p:nvSpPr>
          <p:cNvPr id="13" name="テキスト ボックス 12"/>
          <p:cNvSpPr txBox="1"/>
          <p:nvPr/>
        </p:nvSpPr>
        <p:spPr>
          <a:xfrm>
            <a:off x="611560" y="4797152"/>
            <a:ext cx="7005444" cy="369332"/>
          </a:xfrm>
          <a:prstGeom prst="rect">
            <a:avLst/>
          </a:prstGeom>
          <a:noFill/>
        </p:spPr>
        <p:txBody>
          <a:bodyPr wrap="none" rtlCol="0">
            <a:spAutoFit/>
          </a:bodyPr>
          <a:lstStyle/>
          <a:p>
            <a:r>
              <a:rPr kumimoji="1" lang="ja-JP" altLang="en-US" dirty="0" smtClean="0"/>
              <a:t>更に等方性（方向によって空間相関の影響が変わらない）を仮定すると</a:t>
            </a:r>
            <a:endParaRPr kumimoji="1" lang="ja-JP" altLang="en-US" dirty="0"/>
          </a:p>
        </p:txBody>
      </p:sp>
      <p:graphicFrame>
        <p:nvGraphicFramePr>
          <p:cNvPr id="2057" name="Object 9"/>
          <p:cNvGraphicFramePr>
            <a:graphicFrameLocks noChangeAspect="1"/>
          </p:cNvGraphicFramePr>
          <p:nvPr/>
        </p:nvGraphicFramePr>
        <p:xfrm>
          <a:off x="1087438" y="5157788"/>
          <a:ext cx="6338887" cy="654050"/>
        </p:xfrm>
        <a:graphic>
          <a:graphicData uri="http://schemas.openxmlformats.org/presentationml/2006/ole">
            <mc:AlternateContent xmlns:mc="http://schemas.openxmlformats.org/markup-compatibility/2006">
              <mc:Choice xmlns:v="urn:schemas-microsoft-com:vml" Requires="v">
                <p:oleObj spid="_x0000_s2069" name="Equation" r:id="rId4" imgW="4063680" imgH="419040" progId="Equation.DSMT4">
                  <p:embed/>
                </p:oleObj>
              </mc:Choice>
              <mc:Fallback>
                <p:oleObj name="Equation" r:id="rId4" imgW="4063680" imgH="41904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7438" y="5157788"/>
                        <a:ext cx="6338887"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6" name="直線コネクタ 15"/>
          <p:cNvCxnSpPr/>
          <p:nvPr/>
        </p:nvCxnSpPr>
        <p:spPr>
          <a:xfrm>
            <a:off x="6444208" y="5733256"/>
            <a:ext cx="129614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4395610" y="5805264"/>
            <a:ext cx="4568879" cy="830997"/>
          </a:xfrm>
          <a:prstGeom prst="rect">
            <a:avLst/>
          </a:prstGeom>
          <a:noFill/>
        </p:spPr>
        <p:txBody>
          <a:bodyPr wrap="none" rtlCol="0">
            <a:spAutoFit/>
          </a:bodyPr>
          <a:lstStyle/>
          <a:p>
            <a:pPr algn="ctr"/>
            <a:r>
              <a:rPr kumimoji="1" lang="en-US" altLang="ja-JP" sz="2000" dirty="0" smtClean="0"/>
              <a:t>2</a:t>
            </a:r>
            <a:r>
              <a:rPr kumimoji="1" lang="ja-JP" altLang="en-US" sz="2000" dirty="0" smtClean="0"/>
              <a:t>点間の距離だけの関数で共分散を表す</a:t>
            </a:r>
            <a:endParaRPr kumimoji="1" lang="en-US" altLang="ja-JP" sz="2000" dirty="0" smtClean="0"/>
          </a:p>
          <a:p>
            <a:pPr algn="ctr"/>
            <a:r>
              <a:rPr lang="ja-JP" altLang="en-US" sz="2800" dirty="0" smtClean="0">
                <a:solidFill>
                  <a:srgbClr val="FF0000"/>
                </a:solidFill>
              </a:rPr>
              <a:t>コバリオグラム（共分散関数）</a:t>
            </a:r>
            <a:endParaRPr kumimoji="1" lang="en-US" altLang="ja-JP" sz="2800" dirty="0" smtClean="0">
              <a:solidFill>
                <a:srgbClr val="FF0000"/>
              </a:solidFill>
            </a:endParaRPr>
          </a:p>
        </p:txBody>
      </p:sp>
      <p:graphicFrame>
        <p:nvGraphicFramePr>
          <p:cNvPr id="2058" name="Object 10"/>
          <p:cNvGraphicFramePr>
            <a:graphicFrameLocks noChangeAspect="1"/>
          </p:cNvGraphicFramePr>
          <p:nvPr/>
        </p:nvGraphicFramePr>
        <p:xfrm>
          <a:off x="1835696" y="3068960"/>
          <a:ext cx="1985962" cy="538162"/>
        </p:xfrm>
        <a:graphic>
          <a:graphicData uri="http://schemas.openxmlformats.org/presentationml/2006/ole">
            <mc:AlternateContent xmlns:mc="http://schemas.openxmlformats.org/markup-compatibility/2006">
              <mc:Choice xmlns:v="urn:schemas-microsoft-com:vml" Requires="v">
                <p:oleObj spid="_x0000_s2070" name="Equation" r:id="rId6" imgW="1358640" imgH="368280" progId="Equation.DSMT4">
                  <p:embed/>
                </p:oleObj>
              </mc:Choice>
              <mc:Fallback>
                <p:oleObj name="Equation" r:id="rId6" imgW="1358640" imgH="36828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5696" y="3068960"/>
                        <a:ext cx="1985962" cy="538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9" name="Object 11"/>
          <p:cNvGraphicFramePr>
            <a:graphicFrameLocks noChangeAspect="1"/>
          </p:cNvGraphicFramePr>
          <p:nvPr/>
        </p:nvGraphicFramePr>
        <p:xfrm>
          <a:off x="1835696" y="3573016"/>
          <a:ext cx="4801964" cy="648914"/>
        </p:xfrm>
        <a:graphic>
          <a:graphicData uri="http://schemas.openxmlformats.org/presentationml/2006/ole">
            <mc:AlternateContent xmlns:mc="http://schemas.openxmlformats.org/markup-compatibility/2006">
              <mc:Choice xmlns:v="urn:schemas-microsoft-com:vml" Requires="v">
                <p:oleObj spid="_x0000_s2071" name="Equation" r:id="rId8" imgW="3098520" imgH="419040" progId="Equation.DSMT4">
                  <p:embed/>
                </p:oleObj>
              </mc:Choice>
              <mc:Fallback>
                <p:oleObj name="Equation" r:id="rId8" imgW="3098520" imgH="41904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35696" y="3573016"/>
                        <a:ext cx="4801964" cy="6489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84"/>
            <a:ext cx="8229600" cy="1143000"/>
          </a:xfrm>
        </p:spPr>
        <p:txBody>
          <a:bodyPr/>
          <a:lstStyle/>
          <a:p>
            <a:r>
              <a:rPr kumimoji="1" lang="ja-JP" altLang="en-US" dirty="0" smtClean="0"/>
              <a:t>バリオグラムとコバリオグラム</a:t>
            </a:r>
            <a:endParaRPr kumimoji="1" lang="ja-JP" altLang="en-US" dirty="0"/>
          </a:p>
        </p:txBody>
      </p:sp>
      <p:sp>
        <p:nvSpPr>
          <p:cNvPr id="3" name="コンテンツ プレースホルダ 2"/>
          <p:cNvSpPr>
            <a:spLocks noGrp="1"/>
          </p:cNvSpPr>
          <p:nvPr>
            <p:ph idx="1"/>
          </p:nvPr>
        </p:nvSpPr>
        <p:spPr>
          <a:xfrm>
            <a:off x="457200" y="980728"/>
            <a:ext cx="8229600" cy="4525963"/>
          </a:xfrm>
        </p:spPr>
        <p:txBody>
          <a:bodyPr/>
          <a:lstStyle/>
          <a:p>
            <a:pPr>
              <a:buNone/>
            </a:pPr>
            <a:r>
              <a:rPr kumimoji="1" lang="ja-JP" altLang="en-US" dirty="0" smtClean="0"/>
              <a:t>二次定常性の仮定の下では</a:t>
            </a:r>
            <a:endParaRPr kumimoji="1" lang="en-US" altLang="ja-JP" dirty="0" smtClean="0"/>
          </a:p>
          <a:p>
            <a:pPr>
              <a:buNone/>
            </a:pPr>
            <a:endParaRPr lang="en-US" altLang="ja-JP" dirty="0" smtClean="0"/>
          </a:p>
          <a:p>
            <a:pPr>
              <a:buNone/>
            </a:pPr>
            <a:endParaRPr kumimoji="1" lang="en-US" altLang="ja-JP" dirty="0" smtClean="0"/>
          </a:p>
          <a:p>
            <a:pPr>
              <a:buNone/>
            </a:pPr>
            <a:endParaRPr lang="en-US" altLang="ja-JP" dirty="0" smtClean="0"/>
          </a:p>
          <a:p>
            <a:pPr>
              <a:buNone/>
            </a:pPr>
            <a:endParaRPr kumimoji="1" lang="en-US" altLang="ja-JP" dirty="0" smtClean="0"/>
          </a:p>
        </p:txBody>
      </p:sp>
      <p:graphicFrame>
        <p:nvGraphicFramePr>
          <p:cNvPr id="107522" name="Object 2"/>
          <p:cNvGraphicFramePr>
            <a:graphicFrameLocks noChangeAspect="1"/>
          </p:cNvGraphicFramePr>
          <p:nvPr/>
        </p:nvGraphicFramePr>
        <p:xfrm>
          <a:off x="683568" y="1628763"/>
          <a:ext cx="8126487" cy="1872245"/>
        </p:xfrm>
        <a:graphic>
          <a:graphicData uri="http://schemas.openxmlformats.org/presentationml/2006/ole">
            <mc:AlternateContent xmlns:mc="http://schemas.openxmlformats.org/markup-compatibility/2006">
              <mc:Choice xmlns:v="urn:schemas-microsoft-com:vml" Requires="v">
                <p:oleObj spid="_x0000_s107526" name="Equation" r:id="rId4" imgW="5994360" imgH="1384200" progId="Equation.DSMT4">
                  <p:embed/>
                </p:oleObj>
              </mc:Choice>
              <mc:Fallback>
                <p:oleObj name="Equation" r:id="rId4" imgW="5994360" imgH="138420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3568" y="1628763"/>
                        <a:ext cx="8126487" cy="187224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コンテンツ プレースホルダ 2"/>
          <p:cNvSpPr txBox="1">
            <a:spLocks/>
          </p:cNvSpPr>
          <p:nvPr/>
        </p:nvSpPr>
        <p:spPr>
          <a:xfrm>
            <a:off x="611560" y="3645024"/>
            <a:ext cx="8136904" cy="3212976"/>
          </a:xfrm>
          <a:prstGeom prst="rect">
            <a:avLst/>
          </a:prstGeom>
        </p:spPr>
        <p:txBody>
          <a:bodyPr vert="horz" lIns="91440" tIns="45720" rIns="91440" bIns="45720" rtlCol="0">
            <a:normAutofit fontScale="77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3200" b="0" i="0" u="none" strike="noStrike" kern="1200" cap="none" spc="0" normalizeH="0" baseline="0" noProof="0" dirty="0" smtClean="0">
                <a:ln>
                  <a:noFill/>
                </a:ln>
                <a:solidFill>
                  <a:schemeClr val="tx1"/>
                </a:solidFill>
                <a:effectLst/>
                <a:uLnTx/>
                <a:uFillTx/>
                <a:latin typeface="+mn-lt"/>
                <a:ea typeface="+mn-ea"/>
                <a:cs typeface="+mn-cs"/>
              </a:rPr>
              <a:t>バリオグラム</a:t>
            </a:r>
            <a:endParaRPr kumimoji="1" lang="en-US" altLang="ja-JP"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ja-JP" altLang="en-US" sz="3200" dirty="0" smtClean="0"/>
              <a:t>・距離</a:t>
            </a:r>
            <a:r>
              <a:rPr lang="en-US" altLang="ja-JP" sz="3200" dirty="0" smtClean="0"/>
              <a:t>0</a:t>
            </a:r>
            <a:r>
              <a:rPr lang="ja-JP" altLang="en-US" sz="3200" dirty="0" smtClean="0"/>
              <a:t>では不連続（距離</a:t>
            </a:r>
            <a:r>
              <a:rPr lang="en-US" altLang="ja-JP" sz="3200" dirty="0" smtClean="0"/>
              <a:t>0</a:t>
            </a:r>
            <a:r>
              <a:rPr lang="ja-JP" altLang="en-US" sz="3200" dirty="0" smtClean="0"/>
              <a:t>では</a:t>
            </a:r>
            <a:r>
              <a:rPr lang="en-US" altLang="ja-JP" sz="3200" dirty="0" smtClean="0"/>
              <a:t>0</a:t>
            </a:r>
            <a:r>
              <a:rPr lang="ja-JP" altLang="en-US" sz="3200" dirty="0" err="1" smtClean="0"/>
              <a:t>，</a:t>
            </a:r>
            <a:r>
              <a:rPr lang="ja-JP" altLang="en-US" sz="3200" dirty="0" smtClean="0"/>
              <a:t>少しでも離れると正の値）</a:t>
            </a:r>
            <a:endParaRPr lang="en-US" altLang="ja-JP" sz="3200" dirty="0" smtClean="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ja-JP" altLang="en-US" sz="3200" dirty="0" smtClean="0"/>
              <a:t>・距離が離れると分散は増加</a:t>
            </a:r>
            <a:endParaRPr kumimoji="1" lang="en-US" altLang="ja-JP"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1" lang="en-US" altLang="ja-JP"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en-US" sz="3200" b="0" i="0" u="none" strike="noStrike" kern="1200" cap="none" spc="0" normalizeH="0" baseline="0" noProof="0" dirty="0" smtClean="0">
                <a:ln>
                  <a:noFill/>
                </a:ln>
                <a:solidFill>
                  <a:schemeClr val="tx1"/>
                </a:solidFill>
                <a:effectLst/>
                <a:uLnTx/>
                <a:uFillTx/>
                <a:latin typeface="+mn-lt"/>
                <a:ea typeface="+mn-ea"/>
                <a:cs typeface="+mn-cs"/>
              </a:rPr>
              <a:t>コバリオグラム（</a:t>
            </a:r>
            <a:r>
              <a:rPr kumimoji="1" lang="ja-JP" altLang="ja-JP" sz="3200" b="0" i="0" u="none" strike="noStrike" kern="1200" cap="none" spc="0" normalizeH="0" baseline="0" noProof="0" dirty="0" smtClean="0">
                <a:ln>
                  <a:noFill/>
                </a:ln>
                <a:solidFill>
                  <a:schemeClr val="tx1"/>
                </a:solidFill>
                <a:effectLst/>
                <a:uLnTx/>
                <a:uFillTx/>
                <a:latin typeface="+mn-lt"/>
                <a:ea typeface="+mn-ea"/>
                <a:cs typeface="+mn-cs"/>
              </a:rPr>
              <a:t>共分散関数</a:t>
            </a:r>
            <a:r>
              <a:rPr kumimoji="1" lang="ja-JP" altLang="en-US" sz="3200" b="0" i="0" u="none" strike="noStrike" kern="1200" cap="none" spc="0" normalizeH="0" baseline="0" noProof="0" dirty="0" smtClean="0">
                <a:ln>
                  <a:noFill/>
                </a:ln>
                <a:solidFill>
                  <a:schemeClr val="tx1"/>
                </a:solidFill>
                <a:effectLst/>
                <a:uLnTx/>
                <a:uFillTx/>
                <a:latin typeface="+mn-lt"/>
                <a:ea typeface="+mn-ea"/>
                <a:cs typeface="+mn-cs"/>
              </a:rPr>
              <a:t>）</a:t>
            </a:r>
            <a:endParaRPr kumimoji="1" lang="en-US" altLang="ja-JP" sz="3200" b="0" i="0" u="none" strike="noStrike" kern="1200" cap="none" spc="0" normalizeH="0" baseline="0" noProof="0" dirty="0" smtClean="0">
              <a:ln>
                <a:noFill/>
              </a:ln>
              <a:solidFill>
                <a:schemeClr val="tx1"/>
              </a:solidFill>
              <a:effectLst/>
              <a:uLnTx/>
              <a:uFillTx/>
              <a:latin typeface="+mn-lt"/>
              <a:ea typeface="+mn-ea"/>
              <a:cs typeface="+mn-cs"/>
            </a:endParaRPr>
          </a:p>
          <a:p>
            <a:pPr marL="342900" indent="-342900">
              <a:spcBef>
                <a:spcPct val="20000"/>
              </a:spcBef>
            </a:pPr>
            <a:r>
              <a:rPr lang="ja-JP" altLang="ja-JP" sz="3200" dirty="0" smtClean="0"/>
              <a:t>・距離</a:t>
            </a:r>
            <a:r>
              <a:rPr lang="en-US" altLang="ja-JP" sz="3200" dirty="0" smtClean="0"/>
              <a:t>0</a:t>
            </a:r>
            <a:r>
              <a:rPr lang="ja-JP" altLang="ja-JP" sz="3200" dirty="0" smtClean="0"/>
              <a:t>では不連続（分散と共分散の値は連続ではない）</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ja-JP" altLang="ja-JP" sz="3200" b="0" i="0" u="none" strike="noStrike" kern="1200" cap="none" spc="0" normalizeH="0" baseline="0" noProof="0" dirty="0" smtClean="0">
                <a:ln>
                  <a:noFill/>
                </a:ln>
                <a:solidFill>
                  <a:schemeClr val="tx1"/>
                </a:solidFill>
                <a:effectLst/>
                <a:uLnTx/>
                <a:uFillTx/>
                <a:latin typeface="+mn-lt"/>
                <a:ea typeface="+mn-ea"/>
                <a:cs typeface="+mn-cs"/>
              </a:rPr>
              <a:t>・距離減衰（離れる</a:t>
            </a:r>
            <a:r>
              <a:rPr kumimoji="1" lang="ja-JP" altLang="en-US" sz="3200" b="0" i="0" u="none" strike="noStrike" kern="1200" cap="none" spc="0" normalizeH="0" baseline="0" noProof="0" dirty="0" smtClean="0">
                <a:ln>
                  <a:noFill/>
                </a:ln>
                <a:solidFill>
                  <a:schemeClr val="tx1"/>
                </a:solidFill>
                <a:effectLst/>
                <a:uLnTx/>
                <a:uFillTx/>
                <a:latin typeface="+mn-lt"/>
                <a:ea typeface="+mn-ea"/>
                <a:cs typeface="+mn-cs"/>
              </a:rPr>
              <a:t>につれて</a:t>
            </a:r>
            <a:r>
              <a:rPr kumimoji="1" lang="ja-JP" altLang="ja-JP" sz="3200" b="0" i="0" u="none" strike="noStrike" kern="1200" cap="none" spc="0" normalizeH="0" baseline="0" noProof="0" dirty="0" smtClean="0">
                <a:ln>
                  <a:noFill/>
                </a:ln>
                <a:solidFill>
                  <a:schemeClr val="tx1"/>
                </a:solidFill>
                <a:effectLst/>
                <a:uLnTx/>
                <a:uFillTx/>
                <a:latin typeface="+mn-lt"/>
                <a:ea typeface="+mn-ea"/>
                <a:cs typeface="+mn-cs"/>
              </a:rPr>
              <a:t>共分散 小）</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457200" y="-27384"/>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4400" b="0" i="0" u="none" strike="noStrike" kern="1200" cap="none" spc="0" normalizeH="0" baseline="0" noProof="0" smtClean="0">
                <a:ln>
                  <a:noFill/>
                </a:ln>
                <a:solidFill>
                  <a:schemeClr val="tx1"/>
                </a:solidFill>
                <a:effectLst/>
                <a:uLnTx/>
                <a:uFillTx/>
                <a:latin typeface="+mj-lt"/>
                <a:ea typeface="+mj-ea"/>
                <a:cs typeface="+mj-cs"/>
              </a:rPr>
              <a:t>バリオグラムとコバリオグラム</a:t>
            </a:r>
            <a:endParaRPr kumimoji="1" lang="ja-JP" altLang="en-US" sz="4400" b="0" i="0" u="none" strike="noStrike" kern="1200" cap="none" spc="0" normalizeH="0" baseline="0" noProof="0" dirty="0">
              <a:ln>
                <a:noFill/>
              </a:ln>
              <a:solidFill>
                <a:schemeClr val="tx1"/>
              </a:solidFill>
              <a:effectLst/>
              <a:uLnTx/>
              <a:uFillTx/>
              <a:latin typeface="+mj-lt"/>
              <a:ea typeface="+mj-ea"/>
              <a:cs typeface="+mj-cs"/>
            </a:endParaRPr>
          </a:p>
        </p:txBody>
      </p:sp>
      <p:grpSp>
        <p:nvGrpSpPr>
          <p:cNvPr id="10" name="グループ化 9"/>
          <p:cNvGrpSpPr/>
          <p:nvPr/>
        </p:nvGrpSpPr>
        <p:grpSpPr>
          <a:xfrm>
            <a:off x="1474862" y="1603657"/>
            <a:ext cx="2665090" cy="2233042"/>
            <a:chOff x="1330846" y="1197546"/>
            <a:chExt cx="2665090" cy="2233042"/>
          </a:xfrm>
        </p:grpSpPr>
        <p:cxnSp>
          <p:nvCxnSpPr>
            <p:cNvPr id="7" name="直線矢印コネクタ 6"/>
            <p:cNvCxnSpPr/>
            <p:nvPr/>
          </p:nvCxnSpPr>
          <p:spPr>
            <a:xfrm>
              <a:off x="1331640" y="3429000"/>
              <a:ext cx="2664296"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rot="5400000" flipH="1" flipV="1">
              <a:off x="215516" y="2312876"/>
              <a:ext cx="2232248"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11" name="グループ化 10"/>
          <p:cNvGrpSpPr/>
          <p:nvPr/>
        </p:nvGrpSpPr>
        <p:grpSpPr>
          <a:xfrm>
            <a:off x="5435302" y="1602863"/>
            <a:ext cx="2665090" cy="2233042"/>
            <a:chOff x="1330846" y="1197546"/>
            <a:chExt cx="2665090" cy="2233042"/>
          </a:xfrm>
        </p:grpSpPr>
        <p:cxnSp>
          <p:nvCxnSpPr>
            <p:cNvPr id="12" name="直線矢印コネクタ 11"/>
            <p:cNvCxnSpPr/>
            <p:nvPr/>
          </p:nvCxnSpPr>
          <p:spPr>
            <a:xfrm>
              <a:off x="1331640" y="3429000"/>
              <a:ext cx="2664296"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rot="5400000" flipH="1" flipV="1">
              <a:off x="215516" y="2312876"/>
              <a:ext cx="2232248"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4" name="円/楕円 13"/>
          <p:cNvSpPr/>
          <p:nvPr/>
        </p:nvSpPr>
        <p:spPr>
          <a:xfrm>
            <a:off x="1456605" y="3791678"/>
            <a:ext cx="72000" cy="72008"/>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5" name="円/楕円 14"/>
          <p:cNvSpPr/>
          <p:nvPr/>
        </p:nvSpPr>
        <p:spPr>
          <a:xfrm>
            <a:off x="1451273" y="3403063"/>
            <a:ext cx="72000" cy="7200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nvGrpSpPr>
          <p:cNvPr id="19" name="グループ化 18"/>
          <p:cNvGrpSpPr/>
          <p:nvPr/>
        </p:nvGrpSpPr>
        <p:grpSpPr>
          <a:xfrm>
            <a:off x="1479530" y="2414001"/>
            <a:ext cx="2474114" cy="2239135"/>
            <a:chOff x="1335514" y="2007890"/>
            <a:chExt cx="2474114" cy="2239135"/>
          </a:xfrm>
        </p:grpSpPr>
        <p:sp>
          <p:nvSpPr>
            <p:cNvPr id="16" name="円弧 15"/>
            <p:cNvSpPr/>
            <p:nvPr/>
          </p:nvSpPr>
          <p:spPr>
            <a:xfrm rot="16200000">
              <a:off x="1431298" y="1917462"/>
              <a:ext cx="2233779" cy="2425348"/>
            </a:xfrm>
            <a:prstGeom prst="arc">
              <a:avLst>
                <a:gd name="adj1" fmla="val 16601115"/>
                <a:gd name="adj2" fmla="val 21562938"/>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8" name="直線コネクタ 17"/>
            <p:cNvCxnSpPr/>
            <p:nvPr/>
          </p:nvCxnSpPr>
          <p:spPr>
            <a:xfrm flipV="1">
              <a:off x="2545620" y="2007890"/>
              <a:ext cx="126400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1" name="直線コネクタ 20"/>
          <p:cNvCxnSpPr/>
          <p:nvPr/>
        </p:nvCxnSpPr>
        <p:spPr>
          <a:xfrm rot="5400000">
            <a:off x="1979712" y="3115031"/>
            <a:ext cx="1440160" cy="0"/>
          </a:xfrm>
          <a:prstGeom prst="line">
            <a:avLst/>
          </a:prstGeom>
          <a:ln>
            <a:solidFill>
              <a:schemeClr val="tx1"/>
            </a:solidFill>
            <a:prstDash val="dash"/>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1475656" y="4051135"/>
            <a:ext cx="1224136" cy="1588"/>
          </a:xfrm>
          <a:prstGeom prst="straightConnector1">
            <a:avLst/>
          </a:prstGeom>
          <a:ln>
            <a:solidFill>
              <a:schemeClr val="tx1"/>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p:nvPr/>
        </p:nvCxnSpPr>
        <p:spPr>
          <a:xfrm rot="5400000">
            <a:off x="1079612" y="3655091"/>
            <a:ext cx="360040" cy="1588"/>
          </a:xfrm>
          <a:prstGeom prst="straightConnector1">
            <a:avLst/>
          </a:prstGeom>
          <a:ln>
            <a:solidFill>
              <a:schemeClr val="tx1"/>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4139952" y="3691095"/>
            <a:ext cx="303288" cy="369332"/>
          </a:xfrm>
          <a:prstGeom prst="rect">
            <a:avLst/>
          </a:prstGeom>
          <a:noFill/>
        </p:spPr>
        <p:txBody>
          <a:bodyPr wrap="none" rtlCol="0">
            <a:spAutoFit/>
          </a:bodyPr>
          <a:lstStyle/>
          <a:p>
            <a:r>
              <a:rPr kumimoji="1" lang="en-US" altLang="ja-JP" i="1" dirty="0" smtClean="0"/>
              <a:t>d</a:t>
            </a:r>
            <a:endParaRPr kumimoji="1" lang="ja-JP" altLang="en-US" i="1" dirty="0"/>
          </a:p>
        </p:txBody>
      </p:sp>
      <p:sp>
        <p:nvSpPr>
          <p:cNvPr id="29" name="テキスト ボックス 28"/>
          <p:cNvSpPr txBox="1"/>
          <p:nvPr/>
        </p:nvSpPr>
        <p:spPr>
          <a:xfrm>
            <a:off x="1115616" y="1458847"/>
            <a:ext cx="287258" cy="369332"/>
          </a:xfrm>
          <a:prstGeom prst="rect">
            <a:avLst/>
          </a:prstGeom>
          <a:noFill/>
        </p:spPr>
        <p:txBody>
          <a:bodyPr wrap="none" rtlCol="0">
            <a:spAutoFit/>
          </a:bodyPr>
          <a:lstStyle/>
          <a:p>
            <a:r>
              <a:rPr kumimoji="1" lang="en-US" altLang="ja-JP" i="1" dirty="0" smtClean="0"/>
              <a:t>γ</a:t>
            </a:r>
            <a:endParaRPr kumimoji="1" lang="ja-JP" altLang="en-US" i="1" dirty="0"/>
          </a:p>
        </p:txBody>
      </p:sp>
      <p:sp>
        <p:nvSpPr>
          <p:cNvPr id="30" name="テキスト ボックス 29"/>
          <p:cNvSpPr txBox="1"/>
          <p:nvPr/>
        </p:nvSpPr>
        <p:spPr>
          <a:xfrm>
            <a:off x="5148838" y="1458847"/>
            <a:ext cx="304892" cy="369332"/>
          </a:xfrm>
          <a:prstGeom prst="rect">
            <a:avLst/>
          </a:prstGeom>
          <a:noFill/>
        </p:spPr>
        <p:txBody>
          <a:bodyPr wrap="none" rtlCol="0">
            <a:spAutoFit/>
          </a:bodyPr>
          <a:lstStyle/>
          <a:p>
            <a:r>
              <a:rPr kumimoji="1" lang="en-US" altLang="ja-JP" i="1" dirty="0" smtClean="0"/>
              <a:t>C</a:t>
            </a:r>
            <a:endParaRPr kumimoji="1" lang="ja-JP" altLang="en-US" i="1" dirty="0"/>
          </a:p>
        </p:txBody>
      </p:sp>
      <p:sp>
        <p:nvSpPr>
          <p:cNvPr id="31" name="テキスト ボックス 30"/>
          <p:cNvSpPr txBox="1"/>
          <p:nvPr/>
        </p:nvSpPr>
        <p:spPr>
          <a:xfrm>
            <a:off x="8013128" y="3691095"/>
            <a:ext cx="303288" cy="369332"/>
          </a:xfrm>
          <a:prstGeom prst="rect">
            <a:avLst/>
          </a:prstGeom>
          <a:noFill/>
        </p:spPr>
        <p:txBody>
          <a:bodyPr wrap="none" rtlCol="0">
            <a:spAutoFit/>
          </a:bodyPr>
          <a:lstStyle/>
          <a:p>
            <a:r>
              <a:rPr kumimoji="1" lang="en-US" altLang="ja-JP" i="1" dirty="0" smtClean="0"/>
              <a:t>d</a:t>
            </a:r>
            <a:endParaRPr kumimoji="1" lang="ja-JP" altLang="en-US" i="1" dirty="0"/>
          </a:p>
        </p:txBody>
      </p:sp>
      <p:sp>
        <p:nvSpPr>
          <p:cNvPr id="32" name="テキスト ボックス 31"/>
          <p:cNvSpPr txBox="1"/>
          <p:nvPr/>
        </p:nvSpPr>
        <p:spPr>
          <a:xfrm>
            <a:off x="1172368" y="3763103"/>
            <a:ext cx="303288" cy="369332"/>
          </a:xfrm>
          <a:prstGeom prst="rect">
            <a:avLst/>
          </a:prstGeom>
          <a:noFill/>
        </p:spPr>
        <p:txBody>
          <a:bodyPr wrap="none" rtlCol="0">
            <a:spAutoFit/>
          </a:bodyPr>
          <a:lstStyle/>
          <a:p>
            <a:r>
              <a:rPr kumimoji="1" lang="en-US" altLang="ja-JP" dirty="0" smtClean="0"/>
              <a:t>0</a:t>
            </a:r>
            <a:endParaRPr kumimoji="1" lang="ja-JP" altLang="en-US" dirty="0"/>
          </a:p>
        </p:txBody>
      </p:sp>
      <p:sp>
        <p:nvSpPr>
          <p:cNvPr id="33" name="テキスト ボックス 32"/>
          <p:cNvSpPr txBox="1"/>
          <p:nvPr/>
        </p:nvSpPr>
        <p:spPr>
          <a:xfrm>
            <a:off x="5148064" y="3763103"/>
            <a:ext cx="303288" cy="369332"/>
          </a:xfrm>
          <a:prstGeom prst="rect">
            <a:avLst/>
          </a:prstGeom>
          <a:noFill/>
        </p:spPr>
        <p:txBody>
          <a:bodyPr wrap="none" rtlCol="0">
            <a:spAutoFit/>
          </a:bodyPr>
          <a:lstStyle/>
          <a:p>
            <a:r>
              <a:rPr kumimoji="1" lang="en-US" altLang="ja-JP" dirty="0" smtClean="0"/>
              <a:t>0</a:t>
            </a:r>
            <a:endParaRPr kumimoji="1" lang="ja-JP" altLang="en-US" dirty="0"/>
          </a:p>
        </p:txBody>
      </p:sp>
      <p:grpSp>
        <p:nvGrpSpPr>
          <p:cNvPr id="35" name="グループ化 34"/>
          <p:cNvGrpSpPr/>
          <p:nvPr/>
        </p:nvGrpSpPr>
        <p:grpSpPr>
          <a:xfrm rot="10800000">
            <a:off x="5428959" y="1459111"/>
            <a:ext cx="2628000" cy="2376000"/>
            <a:chOff x="1126282" y="2014778"/>
            <a:chExt cx="2628000" cy="2376000"/>
          </a:xfrm>
        </p:grpSpPr>
        <p:sp>
          <p:nvSpPr>
            <p:cNvPr id="36" name="円弧 35"/>
            <p:cNvSpPr/>
            <p:nvPr/>
          </p:nvSpPr>
          <p:spPr>
            <a:xfrm rot="16200000">
              <a:off x="1252282" y="1888778"/>
              <a:ext cx="2376000" cy="2628000"/>
            </a:xfrm>
            <a:prstGeom prst="arc">
              <a:avLst>
                <a:gd name="adj1" fmla="val 565015"/>
                <a:gd name="adj2" fmla="val 4838251"/>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7" name="直線コネクタ 36"/>
            <p:cNvCxnSpPr/>
            <p:nvPr/>
          </p:nvCxnSpPr>
          <p:spPr>
            <a:xfrm flipV="1">
              <a:off x="1361356" y="2026940"/>
              <a:ext cx="126400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 name="円/楕円 37"/>
          <p:cNvSpPr/>
          <p:nvPr/>
        </p:nvSpPr>
        <p:spPr>
          <a:xfrm>
            <a:off x="5417054" y="2366376"/>
            <a:ext cx="72000" cy="72008"/>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39" name="円/楕円 38"/>
          <p:cNvSpPr/>
          <p:nvPr/>
        </p:nvSpPr>
        <p:spPr>
          <a:xfrm>
            <a:off x="5402196" y="2836524"/>
            <a:ext cx="72000" cy="7200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40" name="直線コネクタ 39"/>
          <p:cNvCxnSpPr/>
          <p:nvPr/>
        </p:nvCxnSpPr>
        <p:spPr>
          <a:xfrm rot="5400000">
            <a:off x="4572000" y="3115031"/>
            <a:ext cx="1440160" cy="0"/>
          </a:xfrm>
          <a:prstGeom prst="line">
            <a:avLst/>
          </a:prstGeom>
          <a:ln>
            <a:solidFill>
              <a:schemeClr val="tx1"/>
            </a:solidFill>
            <a:prstDash val="dash"/>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rot="5400000">
            <a:off x="5395553" y="2646185"/>
            <a:ext cx="360040" cy="1588"/>
          </a:xfrm>
          <a:prstGeom prst="straightConnector1">
            <a:avLst/>
          </a:prstGeom>
          <a:ln>
            <a:solidFill>
              <a:schemeClr val="tx1"/>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p:nvPr/>
        </p:nvCxnSpPr>
        <p:spPr>
          <a:xfrm>
            <a:off x="5436096" y="3977539"/>
            <a:ext cx="1224136" cy="1588"/>
          </a:xfrm>
          <a:prstGeom prst="straightConnector1">
            <a:avLst/>
          </a:prstGeom>
          <a:ln>
            <a:solidFill>
              <a:schemeClr val="tx1"/>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sp>
        <p:nvSpPr>
          <p:cNvPr id="43" name="テキスト ボックス 42"/>
          <p:cNvSpPr txBox="1"/>
          <p:nvPr/>
        </p:nvSpPr>
        <p:spPr>
          <a:xfrm>
            <a:off x="1672630" y="4060660"/>
            <a:ext cx="787395" cy="369332"/>
          </a:xfrm>
          <a:prstGeom prst="rect">
            <a:avLst/>
          </a:prstGeom>
          <a:noFill/>
        </p:spPr>
        <p:txBody>
          <a:bodyPr wrap="none" rtlCol="0">
            <a:spAutoFit/>
          </a:bodyPr>
          <a:lstStyle/>
          <a:p>
            <a:r>
              <a:rPr kumimoji="1" lang="ja-JP" altLang="en-US" dirty="0" smtClean="0"/>
              <a:t>レンジ</a:t>
            </a:r>
            <a:endParaRPr kumimoji="1" lang="ja-JP" altLang="en-US" dirty="0"/>
          </a:p>
        </p:txBody>
      </p:sp>
      <p:sp>
        <p:nvSpPr>
          <p:cNvPr id="44" name="テキスト ボックス 43"/>
          <p:cNvSpPr txBox="1"/>
          <p:nvPr/>
        </p:nvSpPr>
        <p:spPr>
          <a:xfrm>
            <a:off x="2699792" y="2899007"/>
            <a:ext cx="622286" cy="369332"/>
          </a:xfrm>
          <a:prstGeom prst="rect">
            <a:avLst/>
          </a:prstGeom>
          <a:noFill/>
        </p:spPr>
        <p:txBody>
          <a:bodyPr wrap="none" rtlCol="0">
            <a:spAutoFit/>
          </a:bodyPr>
          <a:lstStyle/>
          <a:p>
            <a:r>
              <a:rPr kumimoji="1" lang="ja-JP" altLang="en-US" dirty="0" smtClean="0"/>
              <a:t>シル</a:t>
            </a:r>
            <a:endParaRPr kumimoji="1" lang="ja-JP" altLang="en-US" dirty="0"/>
          </a:p>
        </p:txBody>
      </p:sp>
      <p:sp>
        <p:nvSpPr>
          <p:cNvPr id="45" name="テキスト ボックス 44"/>
          <p:cNvSpPr txBox="1"/>
          <p:nvPr/>
        </p:nvSpPr>
        <p:spPr>
          <a:xfrm>
            <a:off x="4644008" y="2899007"/>
            <a:ext cx="622286" cy="369332"/>
          </a:xfrm>
          <a:prstGeom prst="rect">
            <a:avLst/>
          </a:prstGeom>
          <a:noFill/>
        </p:spPr>
        <p:txBody>
          <a:bodyPr wrap="none" rtlCol="0">
            <a:spAutoFit/>
          </a:bodyPr>
          <a:lstStyle/>
          <a:p>
            <a:r>
              <a:rPr kumimoji="1" lang="ja-JP" altLang="en-US" dirty="0" smtClean="0"/>
              <a:t>シル</a:t>
            </a:r>
            <a:endParaRPr kumimoji="1" lang="ja-JP" altLang="en-US" dirty="0"/>
          </a:p>
        </p:txBody>
      </p:sp>
      <p:sp>
        <p:nvSpPr>
          <p:cNvPr id="46" name="テキスト ボックス 45"/>
          <p:cNvSpPr txBox="1"/>
          <p:nvPr/>
        </p:nvSpPr>
        <p:spPr>
          <a:xfrm>
            <a:off x="5652120" y="3979127"/>
            <a:ext cx="787395" cy="369332"/>
          </a:xfrm>
          <a:prstGeom prst="rect">
            <a:avLst/>
          </a:prstGeom>
          <a:noFill/>
        </p:spPr>
        <p:txBody>
          <a:bodyPr wrap="none" rtlCol="0">
            <a:spAutoFit/>
          </a:bodyPr>
          <a:lstStyle/>
          <a:p>
            <a:r>
              <a:rPr kumimoji="1" lang="ja-JP" altLang="en-US" dirty="0" smtClean="0"/>
              <a:t>レンジ</a:t>
            </a:r>
            <a:endParaRPr kumimoji="1" lang="ja-JP" altLang="en-US" dirty="0"/>
          </a:p>
        </p:txBody>
      </p:sp>
      <p:sp>
        <p:nvSpPr>
          <p:cNvPr id="47" name="テキスト ボックス 46"/>
          <p:cNvSpPr txBox="1"/>
          <p:nvPr/>
        </p:nvSpPr>
        <p:spPr>
          <a:xfrm>
            <a:off x="316745" y="3465779"/>
            <a:ext cx="942887" cy="369332"/>
          </a:xfrm>
          <a:prstGeom prst="rect">
            <a:avLst/>
          </a:prstGeom>
          <a:noFill/>
        </p:spPr>
        <p:txBody>
          <a:bodyPr wrap="none" rtlCol="0">
            <a:spAutoFit/>
          </a:bodyPr>
          <a:lstStyle/>
          <a:p>
            <a:r>
              <a:rPr kumimoji="1" lang="ja-JP" altLang="en-US" dirty="0" smtClean="0"/>
              <a:t>ナゲット</a:t>
            </a:r>
            <a:endParaRPr kumimoji="1" lang="ja-JP" altLang="en-US" dirty="0"/>
          </a:p>
        </p:txBody>
      </p:sp>
      <p:sp>
        <p:nvSpPr>
          <p:cNvPr id="48" name="テキスト ボックス 47"/>
          <p:cNvSpPr txBox="1"/>
          <p:nvPr/>
        </p:nvSpPr>
        <p:spPr>
          <a:xfrm>
            <a:off x="5580112" y="2466959"/>
            <a:ext cx="942887" cy="369332"/>
          </a:xfrm>
          <a:prstGeom prst="rect">
            <a:avLst/>
          </a:prstGeom>
          <a:noFill/>
        </p:spPr>
        <p:txBody>
          <a:bodyPr wrap="none" rtlCol="0">
            <a:spAutoFit/>
          </a:bodyPr>
          <a:lstStyle/>
          <a:p>
            <a:r>
              <a:rPr kumimoji="1" lang="ja-JP" altLang="en-US" dirty="0" smtClean="0"/>
              <a:t>ナゲット</a:t>
            </a:r>
            <a:endParaRPr kumimoji="1" lang="ja-JP" altLang="en-US" dirty="0"/>
          </a:p>
        </p:txBody>
      </p:sp>
      <p:sp>
        <p:nvSpPr>
          <p:cNvPr id="49" name="テキスト ボックス 48"/>
          <p:cNvSpPr txBox="1"/>
          <p:nvPr/>
        </p:nvSpPr>
        <p:spPr>
          <a:xfrm>
            <a:off x="611560" y="4995173"/>
            <a:ext cx="7893508" cy="954107"/>
          </a:xfrm>
          <a:prstGeom prst="rect">
            <a:avLst/>
          </a:prstGeom>
          <a:noFill/>
        </p:spPr>
        <p:txBody>
          <a:bodyPr wrap="none" rtlCol="0">
            <a:spAutoFit/>
          </a:bodyPr>
          <a:lstStyle/>
          <a:p>
            <a:pPr algn="ctr"/>
            <a:r>
              <a:rPr kumimoji="1" lang="ja-JP" altLang="en-US" sz="2800" dirty="0" smtClean="0"/>
              <a:t>任意の地点間の空間的自己相関の影響の大きさを</a:t>
            </a:r>
            <a:endParaRPr kumimoji="1" lang="en-US" altLang="ja-JP" sz="2800" dirty="0" smtClean="0"/>
          </a:p>
          <a:p>
            <a:pPr algn="ctr"/>
            <a:r>
              <a:rPr lang="ja-JP" altLang="en-US" sz="2800" dirty="0" smtClean="0"/>
              <a:t>距離の関数としてモデル化</a:t>
            </a:r>
            <a:endParaRPr kumimoji="1" lang="ja-JP" altLang="en-US"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参考文献</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pPr>
              <a:buNone/>
            </a:pPr>
            <a:r>
              <a:rPr lang="en-US" altLang="ja-JP" dirty="0" smtClean="0"/>
              <a:t>Cliff, A. D. &amp; </a:t>
            </a:r>
            <a:r>
              <a:rPr lang="en-US" altLang="ja-JP" dirty="0" err="1" smtClean="0"/>
              <a:t>Ord</a:t>
            </a:r>
            <a:r>
              <a:rPr lang="en-US" altLang="ja-JP" dirty="0" smtClean="0"/>
              <a:t>, J. K.: </a:t>
            </a:r>
            <a:r>
              <a:rPr lang="en-US" altLang="ja-JP" i="1" dirty="0" smtClean="0"/>
              <a:t>Spatial Processes –Models &amp; Applications</a:t>
            </a:r>
            <a:r>
              <a:rPr lang="en-US" altLang="ja-JP" dirty="0" smtClean="0"/>
              <a:t>, </a:t>
            </a:r>
            <a:r>
              <a:rPr lang="en-US" altLang="ja-JP" dirty="0" err="1" smtClean="0"/>
              <a:t>Pion</a:t>
            </a:r>
            <a:r>
              <a:rPr lang="en-US" altLang="ja-JP" dirty="0" smtClean="0"/>
              <a:t>, 1981.</a:t>
            </a:r>
          </a:p>
          <a:p>
            <a:pPr>
              <a:buNone/>
            </a:pPr>
            <a:r>
              <a:rPr lang="en-US" altLang="ja-JP" dirty="0" err="1" smtClean="0"/>
              <a:t>Getis</a:t>
            </a:r>
            <a:r>
              <a:rPr lang="en-US" altLang="ja-JP" dirty="0" smtClean="0"/>
              <a:t>, A.: Spatial autocorrelation, Fischer, M. M.&amp; </a:t>
            </a:r>
            <a:r>
              <a:rPr lang="en-US" altLang="ja-JP" dirty="0" err="1" smtClean="0"/>
              <a:t>Getis</a:t>
            </a:r>
            <a:r>
              <a:rPr lang="en-US" altLang="ja-JP" dirty="0" smtClean="0"/>
              <a:t> A. Eds.: </a:t>
            </a:r>
            <a:r>
              <a:rPr lang="en-US" altLang="ja-JP" i="1" dirty="0" smtClean="0"/>
              <a:t>Handbook of Applied Spatial Analysis –Software Tools, Methods and Applications</a:t>
            </a:r>
            <a:r>
              <a:rPr lang="en-US" altLang="ja-JP" dirty="0" smtClean="0"/>
              <a:t>, Springer, 2010.</a:t>
            </a:r>
          </a:p>
          <a:p>
            <a:pPr>
              <a:buNone/>
            </a:pPr>
            <a:r>
              <a:rPr lang="en-US" altLang="ja-JP" dirty="0" err="1" smtClean="0"/>
              <a:t>Haining</a:t>
            </a:r>
            <a:r>
              <a:rPr lang="en-US" altLang="ja-JP" dirty="0" smtClean="0"/>
              <a:t>, R.: Spatial Data Analysis in the Social and Environmental Sciences, Cambridge University Press, 1990.</a:t>
            </a:r>
          </a:p>
          <a:p>
            <a:pPr>
              <a:buNone/>
            </a:pPr>
            <a:r>
              <a:rPr lang="ja-JP" altLang="ja-JP" dirty="0" smtClean="0"/>
              <a:t>間瀬 茂</a:t>
            </a:r>
            <a:r>
              <a:rPr lang="ja-JP" altLang="en-US" dirty="0" smtClean="0"/>
              <a:t>・武田 純</a:t>
            </a:r>
            <a:r>
              <a:rPr lang="ja-JP" altLang="ja-JP" dirty="0" smtClean="0"/>
              <a:t>：空間データモデリング</a:t>
            </a:r>
            <a:r>
              <a:rPr lang="en-US" altLang="ja-JP" dirty="0" smtClean="0"/>
              <a:t>, </a:t>
            </a:r>
            <a:r>
              <a:rPr lang="ja-JP" altLang="ja-JP" dirty="0" smtClean="0"/>
              <a:t>共立出版</a:t>
            </a:r>
            <a:r>
              <a:rPr lang="en-US" altLang="ja-JP" dirty="0" smtClean="0"/>
              <a:t>, pp.135-166, 2001.</a:t>
            </a:r>
          </a:p>
          <a:p>
            <a:pPr>
              <a:buNone/>
            </a:pPr>
            <a:r>
              <a:rPr lang="en-US" altLang="ja-JP" dirty="0" err="1" smtClean="0"/>
              <a:t>Cressie</a:t>
            </a:r>
            <a:r>
              <a:rPr lang="en-US" altLang="ja-JP" dirty="0" smtClean="0"/>
              <a:t>, N. A. C.</a:t>
            </a:r>
            <a:r>
              <a:rPr lang="ja-JP" altLang="ja-JP" dirty="0" smtClean="0"/>
              <a:t>：</a:t>
            </a:r>
            <a:r>
              <a:rPr lang="en-US" altLang="ja-JP" i="1" dirty="0" smtClean="0"/>
              <a:t>Statistics for Spatial Data</a:t>
            </a:r>
            <a:r>
              <a:rPr lang="en-US" altLang="ja-JP" dirty="0" smtClean="0"/>
              <a:t>, John Wiley &amp; Sons, 1993.</a:t>
            </a:r>
          </a:p>
          <a:p>
            <a:pPr>
              <a:buNone/>
            </a:pPr>
            <a:endParaRPr lang="ja-JP" altLang="ja-JP" dirty="0" smtClean="0"/>
          </a:p>
          <a:p>
            <a:pPr>
              <a:buNone/>
            </a:pPr>
            <a:endParaRPr lang="ja-JP" altLang="ja-JP"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空間的自己相関とは</a:t>
            </a:r>
            <a:endParaRPr kumimoji="1" lang="ja-JP" altLang="en-US" dirty="0"/>
          </a:p>
        </p:txBody>
      </p:sp>
      <p:sp>
        <p:nvSpPr>
          <p:cNvPr id="3" name="コンテンツ プレースホルダ 2"/>
          <p:cNvSpPr>
            <a:spLocks noGrp="1"/>
          </p:cNvSpPr>
          <p:nvPr>
            <p:ph idx="1"/>
          </p:nvPr>
        </p:nvSpPr>
        <p:spPr>
          <a:xfrm>
            <a:off x="457200" y="1600200"/>
            <a:ext cx="8229600" cy="4925144"/>
          </a:xfrm>
        </p:spPr>
        <p:txBody>
          <a:bodyPr>
            <a:normAutofit/>
          </a:bodyPr>
          <a:lstStyle/>
          <a:p>
            <a:r>
              <a:rPr lang="ja-JP" altLang="en-US" dirty="0" smtClean="0"/>
              <a:t>ある空間情報に</a:t>
            </a:r>
            <a:r>
              <a:rPr lang="en-US" altLang="ja-JP" dirty="0" smtClean="0"/>
              <a:t/>
            </a:r>
            <a:br>
              <a:rPr lang="en-US" altLang="ja-JP" dirty="0" smtClean="0"/>
            </a:br>
            <a:r>
              <a:rPr lang="ja-JP" altLang="en-US" dirty="0" smtClean="0"/>
              <a:t>「（正の）空間的自己相関がある」とは，</a:t>
            </a:r>
            <a:r>
              <a:rPr lang="en-US" altLang="ja-JP" dirty="0" smtClean="0"/>
              <a:t/>
            </a:r>
            <a:br>
              <a:rPr lang="en-US" altLang="ja-JP" dirty="0" smtClean="0"/>
            </a:br>
            <a:r>
              <a:rPr lang="ja-JP" altLang="en-US" dirty="0" smtClean="0"/>
              <a:t>「近い点における属性の類似度が大きい」</a:t>
            </a:r>
            <a:r>
              <a:rPr lang="en-US" altLang="ja-JP" dirty="0" smtClean="0"/>
              <a:t/>
            </a:r>
            <a:br>
              <a:rPr lang="en-US" altLang="ja-JP" dirty="0" smtClean="0"/>
            </a:br>
            <a:r>
              <a:rPr lang="ja-JP" altLang="en-US" dirty="0" smtClean="0"/>
              <a:t>ことを意味する．</a:t>
            </a:r>
            <a:endParaRPr lang="ja-JP" altLang="ja-JP" sz="2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256"/>
            <a:ext cx="8229600" cy="1143000"/>
          </a:xfrm>
          <a:noFill/>
          <a:ln>
            <a:noFill/>
          </a:ln>
        </p:spPr>
        <p:txBody>
          <a:bodyPr/>
          <a:lstStyle/>
          <a:p>
            <a:r>
              <a:rPr lang="ja-JP" altLang="en-US" dirty="0" smtClean="0"/>
              <a:t>空間的自己相関とは</a:t>
            </a:r>
            <a:endParaRPr kumimoji="1" lang="ja-JP" altLang="en-US" dirty="0"/>
          </a:p>
        </p:txBody>
      </p:sp>
      <p:sp>
        <p:nvSpPr>
          <p:cNvPr id="4" name="円/楕円 3"/>
          <p:cNvSpPr/>
          <p:nvPr/>
        </p:nvSpPr>
        <p:spPr>
          <a:xfrm>
            <a:off x="683568" y="5085184"/>
            <a:ext cx="576064" cy="216024"/>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6" name="円/楕円 5"/>
          <p:cNvSpPr/>
          <p:nvPr/>
        </p:nvSpPr>
        <p:spPr>
          <a:xfrm>
            <a:off x="2987824" y="5085184"/>
            <a:ext cx="576064" cy="216024"/>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7" name="円/楕円 6"/>
          <p:cNvSpPr/>
          <p:nvPr/>
        </p:nvSpPr>
        <p:spPr>
          <a:xfrm>
            <a:off x="7164288" y="5157192"/>
            <a:ext cx="576064" cy="216024"/>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曲線コネクタ 8"/>
          <p:cNvCxnSpPr>
            <a:stCxn id="4" idx="5"/>
            <a:endCxn id="6" idx="3"/>
          </p:cNvCxnSpPr>
          <p:nvPr/>
        </p:nvCxnSpPr>
        <p:spPr>
          <a:xfrm rot="16200000" flipH="1">
            <a:off x="2123728" y="4321113"/>
            <a:ext cx="1588" cy="1896918"/>
          </a:xfrm>
          <a:prstGeom prst="curvedConnector3">
            <a:avLst>
              <a:gd name="adj1" fmla="val 16387657"/>
            </a:avLst>
          </a:prstGeom>
          <a:ln>
            <a:headEnd type="stealth"/>
            <a:tailEnd type="stealth"/>
          </a:ln>
        </p:spPr>
        <p:style>
          <a:lnRef idx="3">
            <a:schemeClr val="accent2"/>
          </a:lnRef>
          <a:fillRef idx="0">
            <a:schemeClr val="accent2"/>
          </a:fillRef>
          <a:effectRef idx="2">
            <a:schemeClr val="accent2"/>
          </a:effectRef>
          <a:fontRef idx="minor">
            <a:schemeClr val="tx1"/>
          </a:fontRef>
        </p:style>
      </p:cxnSp>
      <p:pic>
        <p:nvPicPr>
          <p:cNvPr id="22532" name="Picture 4" descr="C:\Users\inoue\AppData\Local\Microsoft\Windows\Temporary Internet Files\Content.IE5\F3P7GSL1\MC900055484[1].wmf"/>
          <p:cNvPicPr>
            <a:picLocks noChangeAspect="1" noChangeArrowheads="1"/>
          </p:cNvPicPr>
          <p:nvPr/>
        </p:nvPicPr>
        <p:blipFill>
          <a:blip r:embed="rId3" cstate="print"/>
          <a:srcRect/>
          <a:stretch>
            <a:fillRect/>
          </a:stretch>
        </p:blipFill>
        <p:spPr bwMode="auto">
          <a:xfrm>
            <a:off x="179512" y="2924944"/>
            <a:ext cx="2216351" cy="2041446"/>
          </a:xfrm>
          <a:prstGeom prst="rect">
            <a:avLst/>
          </a:prstGeom>
          <a:noFill/>
        </p:spPr>
      </p:pic>
      <p:pic>
        <p:nvPicPr>
          <p:cNvPr id="22533" name="Picture 5" descr="C:\Users\inoue\AppData\Local\Microsoft\Windows\Temporary Internet Files\Content.IE5\Q9OFCYA5\MC900351314[1].wmf"/>
          <p:cNvPicPr>
            <a:picLocks noChangeAspect="1" noChangeArrowheads="1"/>
          </p:cNvPicPr>
          <p:nvPr/>
        </p:nvPicPr>
        <p:blipFill>
          <a:blip r:embed="rId4" cstate="print"/>
          <a:srcRect/>
          <a:stretch>
            <a:fillRect/>
          </a:stretch>
        </p:blipFill>
        <p:spPr bwMode="auto">
          <a:xfrm>
            <a:off x="6084168" y="2636912"/>
            <a:ext cx="1961664" cy="2412481"/>
          </a:xfrm>
          <a:prstGeom prst="rect">
            <a:avLst/>
          </a:prstGeom>
          <a:noFill/>
        </p:spPr>
      </p:pic>
      <p:sp>
        <p:nvSpPr>
          <p:cNvPr id="25" name="テキスト ボックス 24"/>
          <p:cNvSpPr txBox="1"/>
          <p:nvPr/>
        </p:nvSpPr>
        <p:spPr>
          <a:xfrm>
            <a:off x="251519" y="5445224"/>
            <a:ext cx="1470274" cy="954107"/>
          </a:xfrm>
          <a:prstGeom prst="rect">
            <a:avLst/>
          </a:prstGeom>
          <a:noFill/>
        </p:spPr>
        <p:txBody>
          <a:bodyPr wrap="none" rtlCol="0">
            <a:spAutoFit/>
          </a:bodyPr>
          <a:lstStyle/>
          <a:p>
            <a:pPr algn="ctr"/>
            <a:r>
              <a:rPr lang="ja-JP" altLang="en-US" sz="2800" dirty="0" smtClean="0">
                <a:solidFill>
                  <a:srgbClr val="FF0000"/>
                </a:solidFill>
              </a:rPr>
              <a:t>観測点</a:t>
            </a:r>
            <a:r>
              <a:rPr lang="en-US" altLang="ja-JP" sz="2800" dirty="0" smtClean="0">
                <a:solidFill>
                  <a:srgbClr val="FF0000"/>
                </a:solidFill>
              </a:rPr>
              <a:t>A</a:t>
            </a:r>
          </a:p>
          <a:p>
            <a:pPr algn="ctr"/>
            <a:r>
              <a:rPr lang="en-US" altLang="ja-JP" sz="2800" dirty="0" smtClean="0">
                <a:solidFill>
                  <a:srgbClr val="FF0000"/>
                </a:solidFill>
              </a:rPr>
              <a:t>30</a:t>
            </a:r>
            <a:r>
              <a:rPr lang="ja-JP" altLang="en-US" sz="2800" dirty="0" smtClean="0">
                <a:solidFill>
                  <a:srgbClr val="FF0000"/>
                </a:solidFill>
              </a:rPr>
              <a:t>℃</a:t>
            </a:r>
            <a:endParaRPr kumimoji="1" lang="ja-JP" altLang="en-US" sz="2800" dirty="0">
              <a:solidFill>
                <a:srgbClr val="FF0000"/>
              </a:solidFill>
            </a:endParaRPr>
          </a:p>
        </p:txBody>
      </p:sp>
      <p:sp>
        <p:nvSpPr>
          <p:cNvPr id="26" name="テキスト ボックス 25"/>
          <p:cNvSpPr txBox="1"/>
          <p:nvPr/>
        </p:nvSpPr>
        <p:spPr>
          <a:xfrm>
            <a:off x="2610494" y="5445224"/>
            <a:ext cx="1457450" cy="954107"/>
          </a:xfrm>
          <a:prstGeom prst="rect">
            <a:avLst/>
          </a:prstGeom>
          <a:noFill/>
        </p:spPr>
        <p:txBody>
          <a:bodyPr wrap="none" rtlCol="0">
            <a:spAutoFit/>
          </a:bodyPr>
          <a:lstStyle/>
          <a:p>
            <a:pPr algn="ctr"/>
            <a:r>
              <a:rPr lang="ja-JP" altLang="en-US" sz="2800" dirty="0" smtClean="0">
                <a:solidFill>
                  <a:schemeClr val="accent6">
                    <a:lumMod val="75000"/>
                  </a:schemeClr>
                </a:solidFill>
              </a:rPr>
              <a:t>観測点</a:t>
            </a:r>
            <a:r>
              <a:rPr lang="en-US" altLang="ja-JP" sz="2800" dirty="0" smtClean="0">
                <a:solidFill>
                  <a:schemeClr val="accent6">
                    <a:lumMod val="75000"/>
                  </a:schemeClr>
                </a:solidFill>
              </a:rPr>
              <a:t>B</a:t>
            </a:r>
          </a:p>
          <a:p>
            <a:pPr algn="ctr"/>
            <a:r>
              <a:rPr lang="en-US" altLang="ja-JP" sz="2800" dirty="0" smtClean="0">
                <a:solidFill>
                  <a:schemeClr val="accent6">
                    <a:lumMod val="75000"/>
                  </a:schemeClr>
                </a:solidFill>
              </a:rPr>
              <a:t>26</a:t>
            </a:r>
            <a:r>
              <a:rPr lang="ja-JP" altLang="en-US" sz="2800" dirty="0" smtClean="0">
                <a:solidFill>
                  <a:schemeClr val="accent6">
                    <a:lumMod val="75000"/>
                  </a:schemeClr>
                </a:solidFill>
              </a:rPr>
              <a:t>℃</a:t>
            </a:r>
            <a:endParaRPr kumimoji="1" lang="ja-JP" altLang="en-US" sz="2800" dirty="0">
              <a:solidFill>
                <a:schemeClr val="accent6">
                  <a:lumMod val="75000"/>
                </a:schemeClr>
              </a:solidFill>
            </a:endParaRPr>
          </a:p>
        </p:txBody>
      </p:sp>
      <p:sp>
        <p:nvSpPr>
          <p:cNvPr id="28" name="テキスト ボックス 27"/>
          <p:cNvSpPr txBox="1"/>
          <p:nvPr/>
        </p:nvSpPr>
        <p:spPr>
          <a:xfrm>
            <a:off x="6732240" y="5445224"/>
            <a:ext cx="1452642" cy="954107"/>
          </a:xfrm>
          <a:prstGeom prst="rect">
            <a:avLst/>
          </a:prstGeom>
          <a:noFill/>
        </p:spPr>
        <p:txBody>
          <a:bodyPr wrap="none" rtlCol="0">
            <a:spAutoFit/>
          </a:bodyPr>
          <a:lstStyle/>
          <a:p>
            <a:pPr algn="ctr"/>
            <a:r>
              <a:rPr lang="ja-JP" altLang="en-US" sz="2800" dirty="0" smtClean="0">
                <a:solidFill>
                  <a:schemeClr val="tx2">
                    <a:lumMod val="75000"/>
                  </a:schemeClr>
                </a:solidFill>
              </a:rPr>
              <a:t>観測点</a:t>
            </a:r>
            <a:r>
              <a:rPr lang="en-US" altLang="ja-JP" sz="2800" dirty="0" smtClean="0">
                <a:solidFill>
                  <a:schemeClr val="tx2">
                    <a:lumMod val="75000"/>
                  </a:schemeClr>
                </a:solidFill>
              </a:rPr>
              <a:t>C</a:t>
            </a:r>
          </a:p>
          <a:p>
            <a:pPr algn="ctr"/>
            <a:r>
              <a:rPr lang="en-US" altLang="ja-JP" sz="2800" dirty="0" smtClean="0">
                <a:solidFill>
                  <a:schemeClr val="tx2">
                    <a:lumMod val="75000"/>
                  </a:schemeClr>
                </a:solidFill>
              </a:rPr>
              <a:t>18</a:t>
            </a:r>
            <a:r>
              <a:rPr lang="ja-JP" altLang="en-US" sz="2800" dirty="0" smtClean="0">
                <a:solidFill>
                  <a:schemeClr val="tx2">
                    <a:lumMod val="75000"/>
                  </a:schemeClr>
                </a:solidFill>
              </a:rPr>
              <a:t>℃</a:t>
            </a:r>
            <a:endParaRPr kumimoji="1" lang="ja-JP" altLang="en-US" sz="2800" dirty="0">
              <a:solidFill>
                <a:schemeClr val="tx2">
                  <a:lumMod val="75000"/>
                </a:schemeClr>
              </a:solidFill>
            </a:endParaRPr>
          </a:p>
        </p:txBody>
      </p:sp>
      <p:sp>
        <p:nvSpPr>
          <p:cNvPr id="33" name="テキスト ボックス 32"/>
          <p:cNvSpPr txBox="1"/>
          <p:nvPr/>
        </p:nvSpPr>
        <p:spPr>
          <a:xfrm>
            <a:off x="3415084" y="2276872"/>
            <a:ext cx="2529860" cy="83099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ja-JP" altLang="en-US" sz="2400" dirty="0" smtClean="0"/>
              <a:t>気温に</a:t>
            </a:r>
            <a:r>
              <a:rPr kumimoji="1" lang="en-US" altLang="ja-JP" sz="2400" dirty="0" smtClean="0"/>
              <a:t/>
            </a:r>
            <a:br>
              <a:rPr kumimoji="1" lang="en-US" altLang="ja-JP" sz="2400" dirty="0" smtClean="0"/>
            </a:br>
            <a:r>
              <a:rPr kumimoji="1" lang="ja-JP" altLang="en-US" sz="2400" dirty="0" smtClean="0"/>
              <a:t>影響を与える</a:t>
            </a:r>
            <a:r>
              <a:rPr lang="ja-JP" altLang="en-US" sz="2400" dirty="0" smtClean="0"/>
              <a:t>要因</a:t>
            </a:r>
            <a:endParaRPr kumimoji="1" lang="ja-JP" altLang="en-US" sz="2400" dirty="0"/>
          </a:p>
        </p:txBody>
      </p:sp>
      <p:sp>
        <p:nvSpPr>
          <p:cNvPr id="34" name="テキスト ボックス 33"/>
          <p:cNvSpPr txBox="1"/>
          <p:nvPr/>
        </p:nvSpPr>
        <p:spPr>
          <a:xfrm>
            <a:off x="35496" y="6237312"/>
            <a:ext cx="4722768" cy="400110"/>
          </a:xfrm>
          <a:prstGeom prst="rect">
            <a:avLst/>
          </a:prstGeom>
          <a:noFill/>
        </p:spPr>
        <p:txBody>
          <a:bodyPr wrap="none" rtlCol="0">
            <a:spAutoFit/>
          </a:bodyPr>
          <a:lstStyle/>
          <a:p>
            <a:r>
              <a:rPr kumimoji="1" lang="ja-JP" altLang="en-US" sz="2000" dirty="0" smtClean="0"/>
              <a:t>近隣では要因が類似→気温に高い類似性</a:t>
            </a:r>
            <a:endParaRPr kumimoji="1" lang="ja-JP" altLang="en-US" sz="2000" dirty="0"/>
          </a:p>
        </p:txBody>
      </p:sp>
      <p:pic>
        <p:nvPicPr>
          <p:cNvPr id="22530" name="Picture 2" descr="C:\Users\inoue\AppData\Local\Microsoft\Windows\Temporary Internet Files\Content.IE5\F3P7GSL1\MC900331795[1].wmf"/>
          <p:cNvPicPr>
            <a:picLocks noChangeAspect="1" noChangeArrowheads="1"/>
          </p:cNvPicPr>
          <p:nvPr/>
        </p:nvPicPr>
        <p:blipFill>
          <a:blip r:embed="rId5" cstate="print"/>
          <a:srcRect/>
          <a:stretch>
            <a:fillRect/>
          </a:stretch>
        </p:blipFill>
        <p:spPr bwMode="auto">
          <a:xfrm>
            <a:off x="0" y="1052736"/>
            <a:ext cx="2051720" cy="2086912"/>
          </a:xfrm>
          <a:prstGeom prst="rect">
            <a:avLst/>
          </a:prstGeom>
          <a:noFill/>
        </p:spPr>
      </p:pic>
      <p:pic>
        <p:nvPicPr>
          <p:cNvPr id="22531" name="Picture 3" descr="C:\Program Files (x86)\Microsoft Office\MEDIA\CAGCAT10\j0293828.wmf"/>
          <p:cNvPicPr>
            <a:picLocks noChangeAspect="1" noChangeArrowheads="1"/>
          </p:cNvPicPr>
          <p:nvPr/>
        </p:nvPicPr>
        <p:blipFill>
          <a:blip r:embed="rId6" cstate="print"/>
          <a:srcRect/>
          <a:stretch>
            <a:fillRect/>
          </a:stretch>
        </p:blipFill>
        <p:spPr bwMode="auto">
          <a:xfrm>
            <a:off x="6228184" y="1238870"/>
            <a:ext cx="1944216" cy="2046114"/>
          </a:xfrm>
          <a:prstGeom prst="rect">
            <a:avLst/>
          </a:prstGeom>
          <a:noFill/>
        </p:spPr>
      </p:pic>
      <p:pic>
        <p:nvPicPr>
          <p:cNvPr id="22536" name="Picture 8" descr="C:\Users\inoue\AppData\Local\Microsoft\Windows\Temporary Internet Files\Content.IE5\Q9OFCYA5\MC900240161[1].wmf"/>
          <p:cNvPicPr>
            <a:picLocks noChangeAspect="1" noChangeArrowheads="1"/>
          </p:cNvPicPr>
          <p:nvPr/>
        </p:nvPicPr>
        <p:blipFill>
          <a:blip r:embed="rId7" cstate="print"/>
          <a:srcRect/>
          <a:stretch>
            <a:fillRect/>
          </a:stretch>
        </p:blipFill>
        <p:spPr bwMode="auto">
          <a:xfrm>
            <a:off x="2483768" y="3573016"/>
            <a:ext cx="1812341" cy="1399946"/>
          </a:xfrm>
          <a:prstGeom prst="rect">
            <a:avLst/>
          </a:prstGeom>
          <a:noFill/>
        </p:spPr>
      </p:pic>
      <p:sp>
        <p:nvSpPr>
          <p:cNvPr id="38" name="テキスト ボックス 37"/>
          <p:cNvSpPr txBox="1"/>
          <p:nvPr/>
        </p:nvSpPr>
        <p:spPr>
          <a:xfrm>
            <a:off x="3995936" y="1628800"/>
            <a:ext cx="1368152" cy="400110"/>
          </a:xfrm>
          <a:prstGeom prst="rect">
            <a:avLst/>
          </a:prstGeom>
          <a:noFill/>
        </p:spPr>
        <p:txBody>
          <a:bodyPr wrap="square" rtlCol="0">
            <a:spAutoFit/>
          </a:bodyPr>
          <a:lstStyle/>
          <a:p>
            <a:pPr algn="ctr"/>
            <a:r>
              <a:rPr kumimoji="1" lang="ja-JP" altLang="en-US" sz="2000" dirty="0" smtClean="0"/>
              <a:t>気象条件</a:t>
            </a:r>
            <a:endParaRPr kumimoji="1" lang="ja-JP" altLang="en-US" sz="2000" dirty="0"/>
          </a:p>
        </p:txBody>
      </p:sp>
      <p:sp>
        <p:nvSpPr>
          <p:cNvPr id="39" name="テキスト ボックス 38"/>
          <p:cNvSpPr txBox="1"/>
          <p:nvPr/>
        </p:nvSpPr>
        <p:spPr>
          <a:xfrm>
            <a:off x="3995936" y="3212976"/>
            <a:ext cx="1368152" cy="707886"/>
          </a:xfrm>
          <a:prstGeom prst="rect">
            <a:avLst/>
          </a:prstGeom>
          <a:noFill/>
        </p:spPr>
        <p:txBody>
          <a:bodyPr wrap="square" rtlCol="0">
            <a:spAutoFit/>
          </a:bodyPr>
          <a:lstStyle/>
          <a:p>
            <a:pPr algn="ctr"/>
            <a:r>
              <a:rPr kumimoji="1" lang="ja-JP" altLang="en-US" sz="2000" dirty="0" smtClean="0"/>
              <a:t>土地利用</a:t>
            </a:r>
            <a:r>
              <a:rPr kumimoji="1" lang="en-US" altLang="ja-JP" sz="2000" dirty="0" smtClean="0"/>
              <a:t/>
            </a:r>
            <a:br>
              <a:rPr kumimoji="1" lang="en-US" altLang="ja-JP" sz="2000" dirty="0" smtClean="0"/>
            </a:br>
            <a:r>
              <a:rPr kumimoji="1" lang="ja-JP" altLang="en-US" sz="2000" dirty="0" smtClean="0"/>
              <a:t>土地被覆</a:t>
            </a:r>
            <a:endParaRPr kumimoji="1" lang="ja-JP" alt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空間的自己相関とは</a:t>
            </a:r>
            <a:endParaRPr kumimoji="1" lang="ja-JP" altLang="en-US" dirty="0"/>
          </a:p>
        </p:txBody>
      </p:sp>
      <p:sp>
        <p:nvSpPr>
          <p:cNvPr id="3" name="コンテンツ プレースホルダ 2"/>
          <p:cNvSpPr>
            <a:spLocks noGrp="1"/>
          </p:cNvSpPr>
          <p:nvPr>
            <p:ph idx="1"/>
          </p:nvPr>
        </p:nvSpPr>
        <p:spPr>
          <a:xfrm>
            <a:off x="457200" y="1600200"/>
            <a:ext cx="8229600" cy="4925144"/>
          </a:xfrm>
        </p:spPr>
        <p:txBody>
          <a:bodyPr>
            <a:normAutofit lnSpcReduction="10000"/>
          </a:bodyPr>
          <a:lstStyle/>
          <a:p>
            <a:r>
              <a:rPr lang="ja-JP" altLang="en-US" dirty="0" smtClean="0"/>
              <a:t>ある空間情報に</a:t>
            </a:r>
            <a:r>
              <a:rPr lang="en-US" altLang="ja-JP" dirty="0" smtClean="0"/>
              <a:t/>
            </a:r>
            <a:br>
              <a:rPr lang="en-US" altLang="ja-JP" dirty="0" smtClean="0"/>
            </a:br>
            <a:r>
              <a:rPr lang="ja-JP" altLang="en-US" dirty="0" smtClean="0"/>
              <a:t>「（正の）空間的自己相関がある」とは，</a:t>
            </a:r>
            <a:r>
              <a:rPr lang="en-US" altLang="ja-JP" dirty="0" smtClean="0"/>
              <a:t/>
            </a:r>
            <a:br>
              <a:rPr lang="en-US" altLang="ja-JP" dirty="0" smtClean="0"/>
            </a:br>
            <a:r>
              <a:rPr lang="ja-JP" altLang="en-US" dirty="0" smtClean="0"/>
              <a:t>「近い点における属性の類似度が大きい」</a:t>
            </a:r>
            <a:r>
              <a:rPr lang="en-US" altLang="ja-JP" dirty="0" smtClean="0"/>
              <a:t/>
            </a:r>
            <a:br>
              <a:rPr lang="en-US" altLang="ja-JP" dirty="0" smtClean="0"/>
            </a:br>
            <a:r>
              <a:rPr lang="ja-JP" altLang="en-US" dirty="0" smtClean="0"/>
              <a:t>ことを意味する．</a:t>
            </a:r>
            <a:r>
              <a:rPr lang="en-US" altLang="ja-JP" dirty="0" smtClean="0"/>
              <a:t/>
            </a:r>
            <a:br>
              <a:rPr lang="en-US" altLang="ja-JP" dirty="0" smtClean="0"/>
            </a:br>
            <a:r>
              <a:rPr lang="en-US" altLang="ja-JP" dirty="0" smtClean="0"/>
              <a:t/>
            </a:r>
            <a:br>
              <a:rPr lang="en-US" altLang="ja-JP" dirty="0" smtClean="0"/>
            </a:br>
            <a:r>
              <a:rPr lang="ja-JP" altLang="en-US" sz="2400" dirty="0" smtClean="0"/>
              <a:t>一般に，空間データには，</a:t>
            </a:r>
            <a:r>
              <a:rPr lang="en-US" altLang="ja-JP" sz="2400" dirty="0" smtClean="0"/>
              <a:t/>
            </a:r>
            <a:br>
              <a:rPr lang="en-US" altLang="ja-JP" sz="2400" dirty="0" smtClean="0"/>
            </a:br>
            <a:r>
              <a:rPr lang="ja-JP" altLang="en-US" sz="2400" dirty="0" smtClean="0"/>
              <a:t>（正の）空間的自己相関が存在することが多い．</a:t>
            </a:r>
            <a:r>
              <a:rPr lang="en-US" altLang="ja-JP" sz="2400" dirty="0" smtClean="0"/>
              <a:t/>
            </a:r>
            <a:br>
              <a:rPr lang="en-US" altLang="ja-JP" sz="2400" dirty="0" smtClean="0"/>
            </a:br>
            <a:endParaRPr kumimoji="1" lang="en-US" altLang="ja-JP" dirty="0" smtClean="0"/>
          </a:p>
          <a:p>
            <a:pPr>
              <a:buNone/>
            </a:pPr>
            <a:r>
              <a:rPr lang="ja-JP" altLang="ja-JP" dirty="0" smtClean="0"/>
              <a:t>地理学第一法則</a:t>
            </a:r>
            <a:r>
              <a:rPr lang="en-US" altLang="ja-JP" dirty="0" smtClean="0"/>
              <a:t>(</a:t>
            </a:r>
            <a:r>
              <a:rPr lang="en-US" altLang="ja-JP" dirty="0" err="1" smtClean="0"/>
              <a:t>Tobler</a:t>
            </a:r>
            <a:r>
              <a:rPr lang="en-US" altLang="ja-JP" dirty="0" smtClean="0"/>
              <a:t>(1970))</a:t>
            </a:r>
            <a:endParaRPr lang="ja-JP" altLang="ja-JP" dirty="0" smtClean="0"/>
          </a:p>
          <a:p>
            <a:pPr marL="174625" indent="-174625">
              <a:buNone/>
            </a:pPr>
            <a:r>
              <a:rPr lang="en-US" altLang="ja-JP" sz="2800" dirty="0" smtClean="0"/>
              <a:t>“Everything is related to everything else, </a:t>
            </a:r>
            <a:br>
              <a:rPr lang="en-US" altLang="ja-JP" sz="2800" dirty="0" smtClean="0"/>
            </a:br>
            <a:r>
              <a:rPr lang="en-US" altLang="ja-JP" sz="2800" dirty="0" smtClean="0"/>
              <a:t>but near things are more related than distant things”</a:t>
            </a:r>
            <a:endParaRPr lang="ja-JP" altLang="ja-JP" sz="2800" dirty="0" smtClean="0"/>
          </a:p>
        </p:txBody>
      </p:sp>
      <p:sp>
        <p:nvSpPr>
          <p:cNvPr id="4" name="正方形/長方形 3"/>
          <p:cNvSpPr/>
          <p:nvPr/>
        </p:nvSpPr>
        <p:spPr>
          <a:xfrm>
            <a:off x="323528" y="4797152"/>
            <a:ext cx="8496944" cy="18002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下矢印 52"/>
          <p:cNvSpPr/>
          <p:nvPr/>
        </p:nvSpPr>
        <p:spPr>
          <a:xfrm>
            <a:off x="6300192" y="3717032"/>
            <a:ext cx="432048"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457200" y="-27384"/>
            <a:ext cx="8229600" cy="1143000"/>
          </a:xfrm>
        </p:spPr>
        <p:txBody>
          <a:bodyPr/>
          <a:lstStyle/>
          <a:p>
            <a:r>
              <a:rPr kumimoji="1" lang="ja-JP" altLang="en-US" dirty="0" smtClean="0"/>
              <a:t>負の空間的自己相関</a:t>
            </a:r>
            <a:r>
              <a:rPr kumimoji="1" lang="en-US" altLang="ja-JP" dirty="0" smtClean="0"/>
              <a:t>?</a:t>
            </a:r>
            <a:endParaRPr kumimoji="1" lang="ja-JP" altLang="en-US" dirty="0"/>
          </a:p>
        </p:txBody>
      </p:sp>
      <p:sp>
        <p:nvSpPr>
          <p:cNvPr id="10" name="円/楕円 9"/>
          <p:cNvSpPr/>
          <p:nvPr/>
        </p:nvSpPr>
        <p:spPr>
          <a:xfrm>
            <a:off x="5076056" y="2915652"/>
            <a:ext cx="576064" cy="216024"/>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1" name="円/楕円 10"/>
          <p:cNvSpPr/>
          <p:nvPr/>
        </p:nvSpPr>
        <p:spPr>
          <a:xfrm>
            <a:off x="7380312" y="2915652"/>
            <a:ext cx="576064" cy="216024"/>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12" name="円/楕円 11"/>
          <p:cNvSpPr/>
          <p:nvPr/>
        </p:nvSpPr>
        <p:spPr>
          <a:xfrm>
            <a:off x="6228184" y="2915652"/>
            <a:ext cx="576064"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755576" y="908720"/>
            <a:ext cx="6519734" cy="830997"/>
          </a:xfrm>
          <a:prstGeom prst="rect">
            <a:avLst/>
          </a:prstGeom>
          <a:noFill/>
        </p:spPr>
        <p:txBody>
          <a:bodyPr wrap="none" rtlCol="0">
            <a:spAutoFit/>
          </a:bodyPr>
          <a:lstStyle/>
          <a:p>
            <a:r>
              <a:rPr kumimoji="1" lang="ja-JP" altLang="en-US" sz="2400" dirty="0" smtClean="0"/>
              <a:t>「負の空間的自己相関」：</a:t>
            </a:r>
            <a:r>
              <a:rPr kumimoji="1" lang="en-US" altLang="ja-JP" sz="2400" dirty="0" smtClean="0"/>
              <a:t/>
            </a:r>
            <a:br>
              <a:rPr kumimoji="1" lang="en-US" altLang="ja-JP" sz="2400" dirty="0" smtClean="0"/>
            </a:br>
            <a:r>
              <a:rPr kumimoji="1" lang="en-US" altLang="ja-JP" sz="2400" dirty="0" smtClean="0"/>
              <a:t>	</a:t>
            </a:r>
            <a:r>
              <a:rPr kumimoji="1" lang="ja-JP" altLang="en-US" sz="2400" dirty="0" smtClean="0"/>
              <a:t>空間的に近いほど属性は負の相関を持つ</a:t>
            </a:r>
            <a:endParaRPr kumimoji="1" lang="ja-JP" altLang="en-US" sz="2400" dirty="0"/>
          </a:p>
        </p:txBody>
      </p:sp>
      <p:cxnSp>
        <p:nvCxnSpPr>
          <p:cNvPr id="17" name="曲線コネクタ 16"/>
          <p:cNvCxnSpPr>
            <a:stCxn id="10" idx="7"/>
            <a:endCxn id="12" idx="1"/>
          </p:cNvCxnSpPr>
          <p:nvPr/>
        </p:nvCxnSpPr>
        <p:spPr>
          <a:xfrm rot="5400000" flipH="1" flipV="1">
            <a:off x="5940152" y="2574893"/>
            <a:ext cx="1588" cy="744790"/>
          </a:xfrm>
          <a:prstGeom prst="curvedConnector3">
            <a:avLst>
              <a:gd name="adj1" fmla="val 16387657"/>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9" name="曲線コネクタ 18"/>
          <p:cNvCxnSpPr>
            <a:stCxn id="10" idx="4"/>
            <a:endCxn id="11" idx="4"/>
          </p:cNvCxnSpPr>
          <p:nvPr/>
        </p:nvCxnSpPr>
        <p:spPr>
          <a:xfrm rot="16200000" flipH="1">
            <a:off x="6516216" y="1979548"/>
            <a:ext cx="1588" cy="2304256"/>
          </a:xfrm>
          <a:prstGeom prst="curvedConnector3">
            <a:avLst>
              <a:gd name="adj1" fmla="val 14395466"/>
            </a:avLst>
          </a:prstGeom>
          <a:ln w="38100">
            <a:solidFill>
              <a:schemeClr val="tx2">
                <a:lumMod val="60000"/>
                <a:lumOff val="40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5724128" y="3338408"/>
            <a:ext cx="1556836" cy="369332"/>
          </a:xfrm>
          <a:prstGeom prst="rect">
            <a:avLst/>
          </a:prstGeom>
          <a:noFill/>
        </p:spPr>
        <p:txBody>
          <a:bodyPr wrap="none" rtlCol="0">
            <a:spAutoFit/>
          </a:bodyPr>
          <a:lstStyle/>
          <a:p>
            <a:r>
              <a:rPr kumimoji="1" lang="ja-JP" altLang="en-US" dirty="0" smtClean="0"/>
              <a:t>弱い負の相関</a:t>
            </a:r>
            <a:endParaRPr kumimoji="1" lang="ja-JP" altLang="en-US" dirty="0"/>
          </a:p>
        </p:txBody>
      </p:sp>
      <p:sp>
        <p:nvSpPr>
          <p:cNvPr id="24" name="テキスト ボックス 23"/>
          <p:cNvSpPr txBox="1"/>
          <p:nvPr/>
        </p:nvSpPr>
        <p:spPr>
          <a:xfrm>
            <a:off x="5220072" y="2330296"/>
            <a:ext cx="1556836" cy="369332"/>
          </a:xfrm>
          <a:prstGeom prst="rect">
            <a:avLst/>
          </a:prstGeom>
          <a:noFill/>
        </p:spPr>
        <p:txBody>
          <a:bodyPr wrap="none" rtlCol="0">
            <a:spAutoFit/>
          </a:bodyPr>
          <a:lstStyle/>
          <a:p>
            <a:r>
              <a:rPr kumimoji="1" lang="ja-JP" altLang="en-US" dirty="0" smtClean="0"/>
              <a:t>強い負の相関</a:t>
            </a:r>
            <a:endParaRPr kumimoji="1" lang="ja-JP" altLang="en-US" dirty="0"/>
          </a:p>
        </p:txBody>
      </p:sp>
      <p:sp>
        <p:nvSpPr>
          <p:cNvPr id="27" name="テキスト ボックス 26"/>
          <p:cNvSpPr txBox="1"/>
          <p:nvPr/>
        </p:nvSpPr>
        <p:spPr>
          <a:xfrm>
            <a:off x="3750002" y="3718773"/>
            <a:ext cx="2262158" cy="646331"/>
          </a:xfrm>
          <a:prstGeom prst="rect">
            <a:avLst/>
          </a:prstGeom>
          <a:noFill/>
        </p:spPr>
        <p:txBody>
          <a:bodyPr wrap="none" rtlCol="0">
            <a:spAutoFit/>
          </a:bodyPr>
          <a:lstStyle/>
          <a:p>
            <a:pPr algn="ctr"/>
            <a:r>
              <a:rPr kumimoji="1" lang="ja-JP" altLang="en-US" dirty="0" smtClean="0"/>
              <a:t>点間距離が無限小の</a:t>
            </a:r>
            <a:r>
              <a:rPr kumimoji="1" lang="en-US" altLang="ja-JP" dirty="0" smtClean="0"/>
              <a:t/>
            </a:r>
            <a:br>
              <a:rPr kumimoji="1" lang="en-US" altLang="ja-JP" dirty="0" smtClean="0"/>
            </a:br>
            <a:r>
              <a:rPr kumimoji="1" lang="en-US" altLang="ja-JP" dirty="0" smtClean="0"/>
              <a:t>3</a:t>
            </a:r>
            <a:r>
              <a:rPr kumimoji="1" lang="ja-JP" altLang="en-US" dirty="0" smtClean="0"/>
              <a:t>点を考えると</a:t>
            </a:r>
            <a:endParaRPr kumimoji="1" lang="ja-JP" altLang="en-US" dirty="0"/>
          </a:p>
        </p:txBody>
      </p:sp>
      <p:sp>
        <p:nvSpPr>
          <p:cNvPr id="28" name="円/楕円 27"/>
          <p:cNvSpPr/>
          <p:nvPr/>
        </p:nvSpPr>
        <p:spPr>
          <a:xfrm>
            <a:off x="5652120" y="4878452"/>
            <a:ext cx="576064" cy="216024"/>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9" name="円/楕円 28"/>
          <p:cNvSpPr/>
          <p:nvPr/>
        </p:nvSpPr>
        <p:spPr>
          <a:xfrm>
            <a:off x="6300192" y="4878452"/>
            <a:ext cx="576064"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 name="曲線コネクタ 29"/>
          <p:cNvCxnSpPr>
            <a:stCxn id="28" idx="7"/>
            <a:endCxn id="29" idx="1"/>
          </p:cNvCxnSpPr>
          <p:nvPr/>
        </p:nvCxnSpPr>
        <p:spPr>
          <a:xfrm rot="5400000" flipH="1" flipV="1">
            <a:off x="6264188" y="4789721"/>
            <a:ext cx="1588" cy="240734"/>
          </a:xfrm>
          <a:prstGeom prst="curvedConnector3">
            <a:avLst>
              <a:gd name="adj1" fmla="val 16387657"/>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5148064" y="4293096"/>
            <a:ext cx="2236510" cy="369332"/>
          </a:xfrm>
          <a:prstGeom prst="rect">
            <a:avLst/>
          </a:prstGeom>
          <a:noFill/>
        </p:spPr>
        <p:txBody>
          <a:bodyPr wrap="none" rtlCol="0">
            <a:spAutoFit/>
          </a:bodyPr>
          <a:lstStyle/>
          <a:p>
            <a:r>
              <a:rPr kumimoji="1" lang="ja-JP" altLang="en-US" dirty="0" smtClean="0"/>
              <a:t>非常に強い負の相関</a:t>
            </a:r>
            <a:endParaRPr kumimoji="1" lang="ja-JP" altLang="en-US" dirty="0"/>
          </a:p>
        </p:txBody>
      </p:sp>
      <p:sp>
        <p:nvSpPr>
          <p:cNvPr id="32" name="円/楕円 31"/>
          <p:cNvSpPr/>
          <p:nvPr/>
        </p:nvSpPr>
        <p:spPr>
          <a:xfrm>
            <a:off x="5993110" y="5157192"/>
            <a:ext cx="576064" cy="216024"/>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cxnSp>
        <p:nvCxnSpPr>
          <p:cNvPr id="39" name="図形 38"/>
          <p:cNvCxnSpPr>
            <a:stCxn id="28" idx="3"/>
            <a:endCxn id="32" idx="2"/>
          </p:cNvCxnSpPr>
          <p:nvPr/>
        </p:nvCxnSpPr>
        <p:spPr>
          <a:xfrm rot="16200000" flipH="1">
            <a:off x="5763614" y="5035708"/>
            <a:ext cx="202364" cy="256627"/>
          </a:xfrm>
          <a:prstGeom prst="curvedConnector2">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41" name="図形 40"/>
          <p:cNvCxnSpPr>
            <a:stCxn id="32" idx="6"/>
            <a:endCxn id="29" idx="5"/>
          </p:cNvCxnSpPr>
          <p:nvPr/>
        </p:nvCxnSpPr>
        <p:spPr>
          <a:xfrm flipV="1">
            <a:off x="6569174" y="5062840"/>
            <a:ext cx="222719" cy="202364"/>
          </a:xfrm>
          <a:prstGeom prst="curvedConnector2">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42" name="テキスト ボックス 41"/>
          <p:cNvSpPr txBox="1"/>
          <p:nvPr/>
        </p:nvSpPr>
        <p:spPr>
          <a:xfrm>
            <a:off x="6732240" y="5075892"/>
            <a:ext cx="2343911" cy="369332"/>
          </a:xfrm>
          <a:prstGeom prst="rect">
            <a:avLst/>
          </a:prstGeom>
          <a:noFill/>
        </p:spPr>
        <p:txBody>
          <a:bodyPr wrap="none" rtlCol="0">
            <a:spAutoFit/>
          </a:bodyPr>
          <a:lstStyle/>
          <a:p>
            <a:r>
              <a:rPr kumimoji="1" lang="ja-JP" altLang="en-US" dirty="0" smtClean="0"/>
              <a:t>非常に強い負の相関</a:t>
            </a:r>
            <a:r>
              <a:rPr kumimoji="1" lang="en-US" altLang="ja-JP" dirty="0" smtClean="0"/>
              <a:t>?</a:t>
            </a:r>
            <a:endParaRPr kumimoji="1" lang="ja-JP" altLang="en-US" dirty="0"/>
          </a:p>
        </p:txBody>
      </p:sp>
      <p:sp>
        <p:nvSpPr>
          <p:cNvPr id="43" name="テキスト ボックス 42"/>
          <p:cNvSpPr txBox="1"/>
          <p:nvPr/>
        </p:nvSpPr>
        <p:spPr>
          <a:xfrm>
            <a:off x="3491880" y="5085184"/>
            <a:ext cx="2343911" cy="369332"/>
          </a:xfrm>
          <a:prstGeom prst="rect">
            <a:avLst/>
          </a:prstGeom>
          <a:noFill/>
        </p:spPr>
        <p:txBody>
          <a:bodyPr wrap="none" rtlCol="0">
            <a:spAutoFit/>
          </a:bodyPr>
          <a:lstStyle/>
          <a:p>
            <a:r>
              <a:rPr kumimoji="1" lang="ja-JP" altLang="en-US" dirty="0" smtClean="0"/>
              <a:t>非常に強い負の相関</a:t>
            </a:r>
            <a:r>
              <a:rPr kumimoji="1" lang="en-US" altLang="ja-JP" dirty="0" smtClean="0"/>
              <a:t>?</a:t>
            </a:r>
            <a:endParaRPr kumimoji="1" lang="ja-JP" altLang="en-US" dirty="0"/>
          </a:p>
        </p:txBody>
      </p:sp>
      <p:cxnSp>
        <p:nvCxnSpPr>
          <p:cNvPr id="35" name="曲線コネクタ 34"/>
          <p:cNvCxnSpPr>
            <a:stCxn id="28" idx="4"/>
            <a:endCxn id="29" idx="4"/>
          </p:cNvCxnSpPr>
          <p:nvPr/>
        </p:nvCxnSpPr>
        <p:spPr>
          <a:xfrm rot="16200000" flipH="1">
            <a:off x="6264188" y="4770440"/>
            <a:ext cx="1588" cy="648072"/>
          </a:xfrm>
          <a:prstGeom prst="curvedConnector3">
            <a:avLst>
              <a:gd name="adj1" fmla="val 14395466"/>
            </a:avLst>
          </a:prstGeom>
          <a:ln w="38100">
            <a:solidFill>
              <a:srgbClr val="FF0000"/>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5076056" y="5445224"/>
            <a:ext cx="2343911" cy="369332"/>
          </a:xfrm>
          <a:prstGeom prst="rect">
            <a:avLst/>
          </a:prstGeom>
          <a:noFill/>
        </p:spPr>
        <p:txBody>
          <a:bodyPr wrap="none" rtlCol="0">
            <a:spAutoFit/>
          </a:bodyPr>
          <a:lstStyle/>
          <a:p>
            <a:r>
              <a:rPr kumimoji="1" lang="ja-JP" altLang="en-US" dirty="0" smtClean="0"/>
              <a:t>非常に強い正の相関</a:t>
            </a:r>
            <a:r>
              <a:rPr kumimoji="1" lang="en-US" altLang="ja-JP" dirty="0" smtClean="0"/>
              <a:t>?</a:t>
            </a:r>
            <a:endParaRPr kumimoji="1" lang="ja-JP" altLang="en-US" dirty="0"/>
          </a:p>
        </p:txBody>
      </p:sp>
      <p:sp>
        <p:nvSpPr>
          <p:cNvPr id="40" name="テキスト ボックス 39"/>
          <p:cNvSpPr txBox="1"/>
          <p:nvPr/>
        </p:nvSpPr>
        <p:spPr>
          <a:xfrm>
            <a:off x="3950278" y="5949280"/>
            <a:ext cx="3934090" cy="707886"/>
          </a:xfrm>
          <a:prstGeom prst="rect">
            <a:avLst/>
          </a:prstGeom>
          <a:noFill/>
        </p:spPr>
        <p:txBody>
          <a:bodyPr wrap="none" rtlCol="0">
            <a:spAutoFit/>
          </a:bodyPr>
          <a:lstStyle/>
          <a:p>
            <a:r>
              <a:rPr kumimoji="1" lang="ja-JP" altLang="en-US" sz="2000" dirty="0" smtClean="0"/>
              <a:t>連続的な空間では</a:t>
            </a:r>
            <a:r>
              <a:rPr kumimoji="1" lang="en-US" altLang="ja-JP" sz="2000" dirty="0" smtClean="0"/>
              <a:t/>
            </a:r>
            <a:br>
              <a:rPr kumimoji="1" lang="en-US" altLang="ja-JP" sz="2000" dirty="0" smtClean="0"/>
            </a:br>
            <a:r>
              <a:rPr kumimoji="1" lang="ja-JP" altLang="en-US" sz="2000" dirty="0" smtClean="0"/>
              <a:t>正の空間的自己相関のみを考える</a:t>
            </a:r>
            <a:endParaRPr kumimoji="1" lang="ja-JP" altLang="en-US" sz="2000" dirty="0"/>
          </a:p>
        </p:txBody>
      </p:sp>
      <p:sp>
        <p:nvSpPr>
          <p:cNvPr id="44" name="正方形/長方形 43"/>
          <p:cNvSpPr/>
          <p:nvPr/>
        </p:nvSpPr>
        <p:spPr>
          <a:xfrm>
            <a:off x="189881" y="1844824"/>
            <a:ext cx="3244799" cy="1046440"/>
          </a:xfrm>
          <a:prstGeom prst="rect">
            <a:avLst/>
          </a:prstGeom>
        </p:spPr>
        <p:txBody>
          <a:bodyPr wrap="none">
            <a:spAutoFit/>
          </a:bodyPr>
          <a:lstStyle/>
          <a:p>
            <a:r>
              <a:rPr lang="ja-JP" altLang="en-US" sz="2400" dirty="0" smtClean="0">
                <a:solidFill>
                  <a:prstClr val="black"/>
                </a:solidFill>
              </a:rPr>
              <a:t>離散的な空間</a:t>
            </a:r>
            <a:r>
              <a:rPr lang="en-US" altLang="ja-JP" sz="2400" dirty="0" smtClean="0">
                <a:solidFill>
                  <a:prstClr val="black"/>
                </a:solidFill>
              </a:rPr>
              <a:t/>
            </a:r>
            <a:br>
              <a:rPr lang="en-US" altLang="ja-JP" sz="2400" dirty="0" smtClean="0">
                <a:solidFill>
                  <a:prstClr val="black"/>
                </a:solidFill>
              </a:rPr>
            </a:br>
            <a:r>
              <a:rPr lang="ja-JP" altLang="en-US" dirty="0" smtClean="0">
                <a:solidFill>
                  <a:prstClr val="black"/>
                </a:solidFill>
              </a:rPr>
              <a:t>「隣り合う面が負の相関を持つ」</a:t>
            </a:r>
            <a:r>
              <a:rPr lang="en-US" altLang="ja-JP" dirty="0" smtClean="0">
                <a:solidFill>
                  <a:prstClr val="black"/>
                </a:solidFill>
              </a:rPr>
              <a:t/>
            </a:r>
            <a:br>
              <a:rPr lang="en-US" altLang="ja-JP" dirty="0" smtClean="0">
                <a:solidFill>
                  <a:prstClr val="black"/>
                </a:solidFill>
              </a:rPr>
            </a:br>
            <a:r>
              <a:rPr lang="ja-JP" altLang="en-US" dirty="0" smtClean="0">
                <a:solidFill>
                  <a:prstClr val="black"/>
                </a:solidFill>
              </a:rPr>
              <a:t>ことは可能</a:t>
            </a:r>
            <a:endParaRPr lang="ja-JP" altLang="en-US" sz="2000" dirty="0"/>
          </a:p>
        </p:txBody>
      </p:sp>
      <p:graphicFrame>
        <p:nvGraphicFramePr>
          <p:cNvPr id="45" name="表 44"/>
          <p:cNvGraphicFramePr>
            <a:graphicFrameLocks noGrp="1"/>
          </p:cNvGraphicFramePr>
          <p:nvPr/>
        </p:nvGraphicFramePr>
        <p:xfrm>
          <a:off x="899752" y="2997112"/>
          <a:ext cx="1152000" cy="1152000"/>
        </p:xfrm>
        <a:graphic>
          <a:graphicData uri="http://schemas.openxmlformats.org/drawingml/2006/table">
            <a:tbl>
              <a:tblPr firstRow="1" bandRow="1">
                <a:tableStyleId>{5C22544A-7EE6-4342-B048-85BDC9FD1C3A}</a:tableStyleId>
              </a:tblPr>
              <a:tblGrid>
                <a:gridCol w="288000"/>
                <a:gridCol w="288000"/>
                <a:gridCol w="288000"/>
                <a:gridCol w="288000"/>
              </a:tblGrid>
              <a:tr h="288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r h="288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288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r h="288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bl>
          </a:graphicData>
        </a:graphic>
      </p:graphicFrame>
      <p:cxnSp>
        <p:nvCxnSpPr>
          <p:cNvPr id="46" name="曲線コネクタ 45"/>
          <p:cNvCxnSpPr/>
          <p:nvPr/>
        </p:nvCxnSpPr>
        <p:spPr>
          <a:xfrm flipV="1">
            <a:off x="1547664" y="3141128"/>
            <a:ext cx="360040" cy="1588"/>
          </a:xfrm>
          <a:prstGeom prst="curvedConnector3">
            <a:avLst>
              <a:gd name="adj1" fmla="val 50000"/>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50" name="曲線コネクタ 49"/>
          <p:cNvCxnSpPr/>
          <p:nvPr/>
        </p:nvCxnSpPr>
        <p:spPr>
          <a:xfrm flipV="1">
            <a:off x="1907704" y="3141128"/>
            <a:ext cx="0" cy="360000"/>
          </a:xfrm>
          <a:prstGeom prst="curvedConnector3">
            <a:avLst>
              <a:gd name="adj1" fmla="val 50000"/>
            </a:avLst>
          </a:prstGeom>
          <a:ln w="38100">
            <a:solidFill>
              <a:schemeClr val="tx2"/>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51" name="正方形/長方形 50"/>
          <p:cNvSpPr/>
          <p:nvPr/>
        </p:nvSpPr>
        <p:spPr>
          <a:xfrm>
            <a:off x="3563888" y="1844824"/>
            <a:ext cx="2000869" cy="461665"/>
          </a:xfrm>
          <a:prstGeom prst="rect">
            <a:avLst/>
          </a:prstGeom>
        </p:spPr>
        <p:txBody>
          <a:bodyPr wrap="none">
            <a:spAutoFit/>
          </a:bodyPr>
          <a:lstStyle/>
          <a:p>
            <a:r>
              <a:rPr lang="ja-JP" altLang="en-US" sz="2400" dirty="0" smtClean="0">
                <a:solidFill>
                  <a:prstClr val="black"/>
                </a:solidFill>
              </a:rPr>
              <a:t>連続的な空間</a:t>
            </a:r>
            <a:endParaRPr lang="ja-JP" altLang="en-US" dirty="0"/>
          </a:p>
        </p:txBody>
      </p:sp>
      <p:sp>
        <p:nvSpPr>
          <p:cNvPr id="52" name="テキスト ボックス 51"/>
          <p:cNvSpPr txBox="1"/>
          <p:nvPr/>
        </p:nvSpPr>
        <p:spPr>
          <a:xfrm>
            <a:off x="7380312" y="5589240"/>
            <a:ext cx="1483098" cy="369332"/>
          </a:xfrm>
          <a:prstGeom prst="rect">
            <a:avLst/>
          </a:prstGeom>
          <a:noFill/>
        </p:spPr>
        <p:txBody>
          <a:bodyPr wrap="none" rtlCol="0">
            <a:spAutoFit/>
          </a:bodyPr>
          <a:lstStyle/>
          <a:p>
            <a:r>
              <a:rPr kumimoji="1" lang="ja-JP" altLang="en-US" dirty="0" smtClean="0"/>
              <a:t>矛盾が生じる</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空間的自己相関の定量化</a:t>
            </a:r>
            <a:endParaRPr kumimoji="1" lang="ja-JP" altLang="en-US" dirty="0"/>
          </a:p>
        </p:txBody>
      </p:sp>
      <p:sp>
        <p:nvSpPr>
          <p:cNvPr id="3" name="コンテンツ プレースホルダ 2"/>
          <p:cNvSpPr>
            <a:spLocks noGrp="1"/>
          </p:cNvSpPr>
          <p:nvPr>
            <p:ph idx="1"/>
          </p:nvPr>
        </p:nvSpPr>
        <p:spPr>
          <a:xfrm>
            <a:off x="457200" y="1600200"/>
            <a:ext cx="8229600" cy="4925144"/>
          </a:xfrm>
        </p:spPr>
        <p:txBody>
          <a:bodyPr>
            <a:normAutofit/>
          </a:bodyPr>
          <a:lstStyle/>
          <a:p>
            <a:r>
              <a:rPr lang="ja-JP" altLang="en-US" dirty="0" smtClean="0"/>
              <a:t>相関の強弱</a:t>
            </a:r>
            <a:endParaRPr lang="en-US" altLang="ja-JP" dirty="0" smtClean="0"/>
          </a:p>
          <a:p>
            <a:endParaRPr lang="en-US" altLang="ja-JP" dirty="0" smtClean="0"/>
          </a:p>
          <a:p>
            <a:endParaRPr lang="ja-JP" altLang="ja-JP" dirty="0" smtClean="0"/>
          </a:p>
        </p:txBody>
      </p:sp>
      <p:grpSp>
        <p:nvGrpSpPr>
          <p:cNvPr id="50" name="グループ化 49"/>
          <p:cNvGrpSpPr/>
          <p:nvPr/>
        </p:nvGrpSpPr>
        <p:grpSpPr>
          <a:xfrm>
            <a:off x="539552" y="2709200"/>
            <a:ext cx="2520000" cy="2520000"/>
            <a:chOff x="539552" y="2564904"/>
            <a:chExt cx="2520000" cy="2520000"/>
          </a:xfrm>
        </p:grpSpPr>
        <p:sp>
          <p:nvSpPr>
            <p:cNvPr id="5" name="正方形/長方形 4"/>
            <p:cNvSpPr/>
            <p:nvPr/>
          </p:nvSpPr>
          <p:spPr>
            <a:xfrm>
              <a:off x="539552" y="2564904"/>
              <a:ext cx="2520000" cy="252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 name="円/楕円 8"/>
            <p:cNvSpPr/>
            <p:nvPr/>
          </p:nvSpPr>
          <p:spPr>
            <a:xfrm>
              <a:off x="719432" y="2780928"/>
              <a:ext cx="180000" cy="180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4" name="円/楕円 13"/>
            <p:cNvSpPr/>
            <p:nvPr/>
          </p:nvSpPr>
          <p:spPr>
            <a:xfrm>
              <a:off x="1331640" y="2708920"/>
              <a:ext cx="180000" cy="180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5" name="円/楕円 14"/>
            <p:cNvSpPr/>
            <p:nvPr/>
          </p:nvSpPr>
          <p:spPr>
            <a:xfrm>
              <a:off x="755576" y="3212976"/>
              <a:ext cx="180000" cy="180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6" name="円/楕円 15"/>
            <p:cNvSpPr/>
            <p:nvPr/>
          </p:nvSpPr>
          <p:spPr>
            <a:xfrm>
              <a:off x="2051720" y="2924944"/>
              <a:ext cx="180000" cy="1800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17" name="円/楕円 16"/>
            <p:cNvSpPr/>
            <p:nvPr/>
          </p:nvSpPr>
          <p:spPr>
            <a:xfrm>
              <a:off x="827584" y="3861048"/>
              <a:ext cx="180000" cy="1800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18" name="円/楕円 17"/>
            <p:cNvSpPr/>
            <p:nvPr/>
          </p:nvSpPr>
          <p:spPr>
            <a:xfrm>
              <a:off x="1345357" y="3224783"/>
              <a:ext cx="180000" cy="1800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19" name="円/楕円 18"/>
            <p:cNvSpPr/>
            <p:nvPr/>
          </p:nvSpPr>
          <p:spPr>
            <a:xfrm>
              <a:off x="1835696" y="4725144"/>
              <a:ext cx="180000" cy="1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2699792" y="4653136"/>
              <a:ext cx="180000" cy="1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円/楕円 20"/>
            <p:cNvSpPr/>
            <p:nvPr/>
          </p:nvSpPr>
          <p:spPr>
            <a:xfrm>
              <a:off x="1079472" y="4653136"/>
              <a:ext cx="180000" cy="1800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22" name="円/楕円 21"/>
            <p:cNvSpPr/>
            <p:nvPr/>
          </p:nvSpPr>
          <p:spPr>
            <a:xfrm>
              <a:off x="2483768" y="3212976"/>
              <a:ext cx="180000" cy="1800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48" name="円/楕円 47"/>
            <p:cNvSpPr/>
            <p:nvPr/>
          </p:nvSpPr>
          <p:spPr>
            <a:xfrm>
              <a:off x="1835696" y="3789040"/>
              <a:ext cx="180000" cy="1800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49" name="円/楕円 48"/>
            <p:cNvSpPr/>
            <p:nvPr/>
          </p:nvSpPr>
          <p:spPr>
            <a:xfrm>
              <a:off x="2555776" y="3933056"/>
              <a:ext cx="180000" cy="1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4" name="グループ化 73"/>
          <p:cNvGrpSpPr/>
          <p:nvPr/>
        </p:nvGrpSpPr>
        <p:grpSpPr>
          <a:xfrm>
            <a:off x="6228184" y="2709200"/>
            <a:ext cx="2520000" cy="2520000"/>
            <a:chOff x="539552" y="2564904"/>
            <a:chExt cx="2520000" cy="2520000"/>
          </a:xfrm>
        </p:grpSpPr>
        <p:sp>
          <p:nvSpPr>
            <p:cNvPr id="75" name="正方形/長方形 74"/>
            <p:cNvSpPr/>
            <p:nvPr/>
          </p:nvSpPr>
          <p:spPr>
            <a:xfrm>
              <a:off x="539552" y="2564904"/>
              <a:ext cx="2520000" cy="252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6" name="円/楕円 75"/>
            <p:cNvSpPr/>
            <p:nvPr/>
          </p:nvSpPr>
          <p:spPr>
            <a:xfrm>
              <a:off x="719432" y="2780928"/>
              <a:ext cx="180000" cy="180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77" name="円/楕円 76"/>
            <p:cNvSpPr/>
            <p:nvPr/>
          </p:nvSpPr>
          <p:spPr>
            <a:xfrm>
              <a:off x="1331640" y="2708920"/>
              <a:ext cx="180000" cy="1800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78" name="円/楕円 77"/>
            <p:cNvSpPr/>
            <p:nvPr/>
          </p:nvSpPr>
          <p:spPr>
            <a:xfrm>
              <a:off x="755576" y="3212976"/>
              <a:ext cx="180000" cy="1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円/楕円 78"/>
            <p:cNvSpPr/>
            <p:nvPr/>
          </p:nvSpPr>
          <p:spPr>
            <a:xfrm>
              <a:off x="2051720" y="2924944"/>
              <a:ext cx="180000" cy="1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円/楕円 79"/>
            <p:cNvSpPr/>
            <p:nvPr/>
          </p:nvSpPr>
          <p:spPr>
            <a:xfrm>
              <a:off x="827584" y="3861048"/>
              <a:ext cx="180000" cy="1800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81" name="円/楕円 80"/>
            <p:cNvSpPr/>
            <p:nvPr/>
          </p:nvSpPr>
          <p:spPr>
            <a:xfrm>
              <a:off x="1345357" y="3224783"/>
              <a:ext cx="180000" cy="1800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82" name="円/楕円 81"/>
            <p:cNvSpPr/>
            <p:nvPr/>
          </p:nvSpPr>
          <p:spPr>
            <a:xfrm>
              <a:off x="1835696" y="4725144"/>
              <a:ext cx="180000" cy="1800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83" name="円/楕円 82"/>
            <p:cNvSpPr/>
            <p:nvPr/>
          </p:nvSpPr>
          <p:spPr>
            <a:xfrm>
              <a:off x="2699792" y="4653136"/>
              <a:ext cx="180000" cy="180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84" name="円/楕円 83"/>
            <p:cNvSpPr/>
            <p:nvPr/>
          </p:nvSpPr>
          <p:spPr>
            <a:xfrm>
              <a:off x="1079472" y="4653136"/>
              <a:ext cx="180000" cy="1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円/楕円 84"/>
            <p:cNvSpPr/>
            <p:nvPr/>
          </p:nvSpPr>
          <p:spPr>
            <a:xfrm>
              <a:off x="2483768" y="3212976"/>
              <a:ext cx="180000" cy="1800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86" name="円/楕円 85"/>
            <p:cNvSpPr/>
            <p:nvPr/>
          </p:nvSpPr>
          <p:spPr>
            <a:xfrm>
              <a:off x="1835696" y="3789040"/>
              <a:ext cx="180000" cy="180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87" name="円/楕円 86"/>
            <p:cNvSpPr/>
            <p:nvPr/>
          </p:nvSpPr>
          <p:spPr>
            <a:xfrm>
              <a:off x="2555776" y="3933056"/>
              <a:ext cx="180000" cy="1800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grpSp>
      <p:grpSp>
        <p:nvGrpSpPr>
          <p:cNvPr id="88" name="グループ化 87"/>
          <p:cNvGrpSpPr/>
          <p:nvPr/>
        </p:nvGrpSpPr>
        <p:grpSpPr>
          <a:xfrm>
            <a:off x="3383868" y="2709200"/>
            <a:ext cx="2520000" cy="2520000"/>
            <a:chOff x="539552" y="2564904"/>
            <a:chExt cx="2520000" cy="2520000"/>
          </a:xfrm>
        </p:grpSpPr>
        <p:sp>
          <p:nvSpPr>
            <p:cNvPr id="89" name="正方形/長方形 88"/>
            <p:cNvSpPr/>
            <p:nvPr/>
          </p:nvSpPr>
          <p:spPr>
            <a:xfrm>
              <a:off x="539552" y="2564904"/>
              <a:ext cx="2520000" cy="252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0" name="円/楕円 89"/>
            <p:cNvSpPr/>
            <p:nvPr/>
          </p:nvSpPr>
          <p:spPr>
            <a:xfrm>
              <a:off x="719432" y="2780928"/>
              <a:ext cx="180000" cy="180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91" name="円/楕円 90"/>
            <p:cNvSpPr/>
            <p:nvPr/>
          </p:nvSpPr>
          <p:spPr>
            <a:xfrm>
              <a:off x="1331640" y="2708920"/>
              <a:ext cx="180000" cy="1800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92" name="円/楕円 91"/>
            <p:cNvSpPr/>
            <p:nvPr/>
          </p:nvSpPr>
          <p:spPr>
            <a:xfrm>
              <a:off x="755576" y="3212976"/>
              <a:ext cx="180000" cy="180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93" name="円/楕円 92"/>
            <p:cNvSpPr/>
            <p:nvPr/>
          </p:nvSpPr>
          <p:spPr>
            <a:xfrm>
              <a:off x="2051720" y="2924944"/>
              <a:ext cx="180000" cy="180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94" name="円/楕円 93"/>
            <p:cNvSpPr/>
            <p:nvPr/>
          </p:nvSpPr>
          <p:spPr>
            <a:xfrm>
              <a:off x="827584" y="3861048"/>
              <a:ext cx="180000" cy="1800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95" name="円/楕円 94"/>
            <p:cNvSpPr/>
            <p:nvPr/>
          </p:nvSpPr>
          <p:spPr>
            <a:xfrm>
              <a:off x="1345357" y="3224783"/>
              <a:ext cx="180000" cy="1800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96" name="円/楕円 95"/>
            <p:cNvSpPr/>
            <p:nvPr/>
          </p:nvSpPr>
          <p:spPr>
            <a:xfrm>
              <a:off x="1835696" y="4725144"/>
              <a:ext cx="180000" cy="1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円/楕円 96"/>
            <p:cNvSpPr/>
            <p:nvPr/>
          </p:nvSpPr>
          <p:spPr>
            <a:xfrm>
              <a:off x="2699792" y="4653136"/>
              <a:ext cx="180000" cy="1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円/楕円 97"/>
            <p:cNvSpPr/>
            <p:nvPr/>
          </p:nvSpPr>
          <p:spPr>
            <a:xfrm>
              <a:off x="1079472" y="4653136"/>
              <a:ext cx="180000" cy="1800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99" name="円/楕円 98"/>
            <p:cNvSpPr/>
            <p:nvPr/>
          </p:nvSpPr>
          <p:spPr>
            <a:xfrm>
              <a:off x="2483768" y="3212976"/>
              <a:ext cx="180000" cy="1800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00" name="円/楕円 99"/>
            <p:cNvSpPr/>
            <p:nvPr/>
          </p:nvSpPr>
          <p:spPr>
            <a:xfrm>
              <a:off x="1835696" y="3789040"/>
              <a:ext cx="180000" cy="1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円/楕円 100"/>
            <p:cNvSpPr/>
            <p:nvPr/>
          </p:nvSpPr>
          <p:spPr>
            <a:xfrm>
              <a:off x="2555776" y="3933056"/>
              <a:ext cx="180000" cy="1800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grpSp>
      <p:grpSp>
        <p:nvGrpSpPr>
          <p:cNvPr id="103" name="グループ化 102"/>
          <p:cNvGrpSpPr/>
          <p:nvPr/>
        </p:nvGrpSpPr>
        <p:grpSpPr>
          <a:xfrm>
            <a:off x="6100718" y="1556792"/>
            <a:ext cx="2719754" cy="801380"/>
            <a:chOff x="5236622" y="1556792"/>
            <a:chExt cx="2719754" cy="801380"/>
          </a:xfrm>
        </p:grpSpPr>
        <p:grpSp>
          <p:nvGrpSpPr>
            <p:cNvPr id="69" name="グループ化 68"/>
            <p:cNvGrpSpPr/>
            <p:nvPr/>
          </p:nvGrpSpPr>
          <p:grpSpPr>
            <a:xfrm>
              <a:off x="5956702" y="1556792"/>
              <a:ext cx="1404136" cy="180000"/>
              <a:chOff x="1115616" y="5913276"/>
              <a:chExt cx="1404136" cy="180000"/>
            </a:xfrm>
          </p:grpSpPr>
          <p:sp>
            <p:nvSpPr>
              <p:cNvPr id="65" name="円/楕円 64"/>
              <p:cNvSpPr/>
              <p:nvPr/>
            </p:nvSpPr>
            <p:spPr>
              <a:xfrm>
                <a:off x="1115616" y="5913276"/>
                <a:ext cx="180000" cy="1800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66" name="円/楕円 65"/>
              <p:cNvSpPr/>
              <p:nvPr/>
            </p:nvSpPr>
            <p:spPr>
              <a:xfrm>
                <a:off x="1523661" y="5913276"/>
                <a:ext cx="180000" cy="1800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67" name="円/楕円 66"/>
              <p:cNvSpPr/>
              <p:nvPr/>
            </p:nvSpPr>
            <p:spPr>
              <a:xfrm>
                <a:off x="1931706" y="5913276"/>
                <a:ext cx="180000" cy="1800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68" name="円/楕円 67"/>
              <p:cNvSpPr/>
              <p:nvPr/>
            </p:nvSpPr>
            <p:spPr>
              <a:xfrm>
                <a:off x="2339752" y="5913276"/>
                <a:ext cx="180000" cy="1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71" name="直線矢印コネクタ 70"/>
            <p:cNvCxnSpPr/>
            <p:nvPr/>
          </p:nvCxnSpPr>
          <p:spPr>
            <a:xfrm>
              <a:off x="5740678" y="1884680"/>
              <a:ext cx="1800200" cy="1588"/>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72" name="テキスト ボックス 71"/>
            <p:cNvSpPr txBox="1"/>
            <p:nvPr/>
          </p:nvSpPr>
          <p:spPr>
            <a:xfrm>
              <a:off x="7540878" y="1700808"/>
              <a:ext cx="415498" cy="369332"/>
            </a:xfrm>
            <a:prstGeom prst="rect">
              <a:avLst/>
            </a:prstGeom>
            <a:noFill/>
          </p:spPr>
          <p:txBody>
            <a:bodyPr wrap="none" rtlCol="0">
              <a:spAutoFit/>
            </a:bodyPr>
            <a:lstStyle/>
            <a:p>
              <a:r>
                <a:rPr lang="ja-JP" altLang="en-US" dirty="0" smtClean="0"/>
                <a:t>小</a:t>
              </a:r>
              <a:endParaRPr kumimoji="1" lang="ja-JP" altLang="en-US" dirty="0"/>
            </a:p>
          </p:txBody>
        </p:sp>
        <p:sp>
          <p:nvSpPr>
            <p:cNvPr id="73" name="テキスト ボックス 72"/>
            <p:cNvSpPr txBox="1"/>
            <p:nvPr/>
          </p:nvSpPr>
          <p:spPr>
            <a:xfrm>
              <a:off x="5236622" y="1700808"/>
              <a:ext cx="415498" cy="369332"/>
            </a:xfrm>
            <a:prstGeom prst="rect">
              <a:avLst/>
            </a:prstGeom>
            <a:noFill/>
          </p:spPr>
          <p:txBody>
            <a:bodyPr wrap="none" rtlCol="0">
              <a:spAutoFit/>
            </a:bodyPr>
            <a:lstStyle/>
            <a:p>
              <a:r>
                <a:rPr lang="ja-JP" altLang="en-US" dirty="0" smtClean="0"/>
                <a:t>大</a:t>
              </a:r>
              <a:endParaRPr kumimoji="1" lang="ja-JP" altLang="en-US" dirty="0"/>
            </a:p>
          </p:txBody>
        </p:sp>
        <p:sp>
          <p:nvSpPr>
            <p:cNvPr id="102" name="テキスト ボックス 101"/>
            <p:cNvSpPr txBox="1"/>
            <p:nvPr/>
          </p:nvSpPr>
          <p:spPr>
            <a:xfrm>
              <a:off x="6287125" y="1988840"/>
              <a:ext cx="877163" cy="369332"/>
            </a:xfrm>
            <a:prstGeom prst="rect">
              <a:avLst/>
            </a:prstGeom>
            <a:noFill/>
          </p:spPr>
          <p:txBody>
            <a:bodyPr wrap="none" rtlCol="0">
              <a:spAutoFit/>
            </a:bodyPr>
            <a:lstStyle/>
            <a:p>
              <a:r>
                <a:rPr kumimoji="1" lang="ja-JP" altLang="en-US" dirty="0" smtClean="0"/>
                <a:t>属性値</a:t>
              </a:r>
              <a:endParaRPr kumimoji="1" lang="ja-JP" altLang="en-US" dirty="0"/>
            </a:p>
          </p:txBody>
        </p:sp>
      </p:grpSp>
      <p:sp>
        <p:nvSpPr>
          <p:cNvPr id="105" name="テキスト ボックス 104"/>
          <p:cNvSpPr txBox="1"/>
          <p:nvPr/>
        </p:nvSpPr>
        <p:spPr>
          <a:xfrm>
            <a:off x="285428" y="5589240"/>
            <a:ext cx="3024336" cy="461665"/>
          </a:xfrm>
          <a:prstGeom prst="rect">
            <a:avLst/>
          </a:prstGeom>
          <a:noFill/>
        </p:spPr>
        <p:txBody>
          <a:bodyPr wrap="square" rtlCol="0">
            <a:spAutoFit/>
          </a:bodyPr>
          <a:lstStyle/>
          <a:p>
            <a:pPr algn="ctr"/>
            <a:r>
              <a:rPr kumimoji="1" lang="ja-JP" altLang="en-US" sz="2400" dirty="0" smtClean="0"/>
              <a:t>強い</a:t>
            </a:r>
            <a:endParaRPr kumimoji="1" lang="ja-JP" altLang="en-US" sz="2400" dirty="0"/>
          </a:p>
        </p:txBody>
      </p:sp>
      <p:sp>
        <p:nvSpPr>
          <p:cNvPr id="106" name="テキスト ボックス 105"/>
          <p:cNvSpPr txBox="1"/>
          <p:nvPr/>
        </p:nvSpPr>
        <p:spPr>
          <a:xfrm>
            <a:off x="6012160" y="5589240"/>
            <a:ext cx="3024336" cy="461665"/>
          </a:xfrm>
          <a:prstGeom prst="rect">
            <a:avLst/>
          </a:prstGeom>
          <a:noFill/>
        </p:spPr>
        <p:txBody>
          <a:bodyPr wrap="square" rtlCol="0">
            <a:spAutoFit/>
          </a:bodyPr>
          <a:lstStyle/>
          <a:p>
            <a:pPr algn="ctr"/>
            <a:r>
              <a:rPr kumimoji="1" lang="ja-JP" altLang="en-US" sz="2400" dirty="0" smtClean="0"/>
              <a:t>無相関</a:t>
            </a:r>
            <a:endParaRPr kumimoji="1" lang="ja-JP" altLang="en-US" sz="2400" dirty="0"/>
          </a:p>
        </p:txBody>
      </p:sp>
      <p:sp>
        <p:nvSpPr>
          <p:cNvPr id="107" name="テキスト ボックス 106"/>
          <p:cNvSpPr txBox="1"/>
          <p:nvPr/>
        </p:nvSpPr>
        <p:spPr>
          <a:xfrm>
            <a:off x="3131840" y="5589240"/>
            <a:ext cx="3024336" cy="461665"/>
          </a:xfrm>
          <a:prstGeom prst="rect">
            <a:avLst/>
          </a:prstGeom>
          <a:noFill/>
        </p:spPr>
        <p:txBody>
          <a:bodyPr wrap="square" rtlCol="0">
            <a:spAutoFit/>
          </a:bodyPr>
          <a:lstStyle/>
          <a:p>
            <a:pPr algn="ctr"/>
            <a:r>
              <a:rPr kumimoji="1" lang="ja-JP" altLang="en-US" sz="2400" dirty="0" smtClean="0"/>
              <a:t>弱い</a:t>
            </a:r>
            <a:endParaRPr kumimoji="1" lang="ja-JP" alt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a:bodyPr>
          <a:lstStyle/>
          <a:p>
            <a:r>
              <a:rPr kumimoji="1" lang="ja-JP" altLang="en-US" dirty="0" smtClean="0"/>
              <a:t>空間的自己相関を表す統計量</a:t>
            </a:r>
            <a:endParaRPr kumimoji="1" lang="ja-JP" altLang="en-US" dirty="0"/>
          </a:p>
        </p:txBody>
      </p:sp>
      <p:sp>
        <p:nvSpPr>
          <p:cNvPr id="5" name="コンテンツ プレースホルダ 4"/>
          <p:cNvSpPr>
            <a:spLocks noGrp="1"/>
          </p:cNvSpPr>
          <p:nvPr>
            <p:ph idx="1"/>
          </p:nvPr>
        </p:nvSpPr>
        <p:spPr/>
        <p:txBody>
          <a:bodyPr>
            <a:normAutofit/>
          </a:bodyPr>
          <a:lstStyle/>
          <a:p>
            <a:r>
              <a:rPr lang="en-US" altLang="ja-JP" dirty="0" smtClean="0"/>
              <a:t>Join</a:t>
            </a:r>
            <a:r>
              <a:rPr lang="ja-JP" altLang="en-US" dirty="0" smtClean="0"/>
              <a:t>統計量</a:t>
            </a:r>
            <a:endParaRPr lang="en-US" altLang="ja-JP" dirty="0" smtClean="0"/>
          </a:p>
          <a:p>
            <a:r>
              <a:rPr lang="en-US" altLang="ja-JP" dirty="0" smtClean="0"/>
              <a:t>Moran’s I</a:t>
            </a:r>
            <a:r>
              <a:rPr lang="ja-JP" altLang="en-US" dirty="0" smtClean="0"/>
              <a:t>統計量</a:t>
            </a:r>
            <a:endParaRPr lang="en-US" altLang="ja-JP" dirty="0" smtClean="0"/>
          </a:p>
          <a:p>
            <a:r>
              <a:rPr lang="en-US" altLang="ja-JP" dirty="0" smtClean="0"/>
              <a:t>Geary’s C</a:t>
            </a:r>
            <a:r>
              <a:rPr lang="ja-JP" altLang="en-US" dirty="0" smtClean="0"/>
              <a:t>統計量</a:t>
            </a:r>
            <a:endParaRPr lang="en-US" altLang="ja-JP" dirty="0" smtClean="0"/>
          </a:p>
          <a:p>
            <a:r>
              <a:rPr lang="en-US" altLang="ja-JP" dirty="0" err="1" smtClean="0"/>
              <a:t>Getis-Ord</a:t>
            </a:r>
            <a:r>
              <a:rPr lang="ja-JP" altLang="en-US" dirty="0" smtClean="0"/>
              <a:t> </a:t>
            </a:r>
            <a:r>
              <a:rPr lang="en-US" altLang="ja-JP" dirty="0" smtClean="0"/>
              <a:t>G</a:t>
            </a:r>
            <a:r>
              <a:rPr lang="ja-JP" altLang="en-US" dirty="0" smtClean="0"/>
              <a:t>統計量</a:t>
            </a:r>
            <a:endParaRPr lang="ja-JP" altLang="ja-JP"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4624"/>
            <a:ext cx="8229600" cy="1143000"/>
          </a:xfrm>
        </p:spPr>
        <p:txBody>
          <a:bodyPr>
            <a:normAutofit/>
          </a:bodyPr>
          <a:lstStyle/>
          <a:p>
            <a:r>
              <a:rPr lang="en-US" altLang="ja-JP" dirty="0" smtClean="0"/>
              <a:t>Join</a:t>
            </a:r>
            <a:r>
              <a:rPr lang="ja-JP" altLang="en-US" dirty="0" smtClean="0"/>
              <a:t>統計量</a:t>
            </a:r>
            <a:endParaRPr kumimoji="1" lang="ja-JP" altLang="en-US" dirty="0"/>
          </a:p>
        </p:txBody>
      </p:sp>
      <p:sp>
        <p:nvSpPr>
          <p:cNvPr id="3" name="コンテンツ プレースホルダ 2"/>
          <p:cNvSpPr>
            <a:spLocks noGrp="1"/>
          </p:cNvSpPr>
          <p:nvPr>
            <p:ph idx="1"/>
          </p:nvPr>
        </p:nvSpPr>
        <p:spPr>
          <a:xfrm>
            <a:off x="457200" y="1196752"/>
            <a:ext cx="8229600" cy="4525963"/>
          </a:xfrm>
        </p:spPr>
        <p:txBody>
          <a:bodyPr/>
          <a:lstStyle/>
          <a:p>
            <a:r>
              <a:rPr kumimoji="1" lang="ja-JP" altLang="en-US" sz="2800" dirty="0" smtClean="0"/>
              <a:t>離散的な領域</a:t>
            </a:r>
            <a:r>
              <a:rPr kumimoji="1" lang="ja-JP" altLang="en-US" sz="2000" dirty="0" smtClean="0"/>
              <a:t>（例えば，格子領域や面データ）</a:t>
            </a:r>
            <a:r>
              <a:rPr kumimoji="1" lang="ja-JP" altLang="en-US" sz="2800" dirty="0" smtClean="0"/>
              <a:t>に与えられた</a:t>
            </a:r>
            <a:r>
              <a:rPr kumimoji="1" lang="en-US" altLang="ja-JP" sz="2800" dirty="0" smtClean="0"/>
              <a:t/>
            </a:r>
            <a:br>
              <a:rPr kumimoji="1" lang="en-US" altLang="ja-JP" sz="2800" dirty="0" smtClean="0"/>
            </a:br>
            <a:r>
              <a:rPr kumimoji="1" lang="ja-JP" altLang="en-US" sz="2800" dirty="0" smtClean="0"/>
              <a:t>カテゴリ</a:t>
            </a:r>
            <a:r>
              <a:rPr lang="ja-JP" altLang="en-US" sz="2800" dirty="0" smtClean="0"/>
              <a:t>データ</a:t>
            </a:r>
            <a:r>
              <a:rPr lang="ja-JP" altLang="en-US" sz="2000" dirty="0" smtClean="0">
                <a:solidFill>
                  <a:prstClr val="black"/>
                </a:solidFill>
              </a:rPr>
              <a:t>（例えば，二値データ）</a:t>
            </a:r>
            <a:r>
              <a:rPr lang="ja-JP" altLang="en-US" sz="2800" dirty="0" smtClean="0"/>
              <a:t>の</a:t>
            </a:r>
            <a:r>
              <a:rPr lang="en-US" altLang="ja-JP" sz="2800" dirty="0" smtClean="0"/>
              <a:t/>
            </a:r>
            <a:br>
              <a:rPr lang="en-US" altLang="ja-JP" sz="2800" dirty="0" smtClean="0"/>
            </a:br>
            <a:r>
              <a:rPr kumimoji="1" lang="ja-JP" altLang="en-US" sz="2800" dirty="0" smtClean="0"/>
              <a:t>空間的自己相関を表す統計量</a:t>
            </a:r>
            <a:endParaRPr kumimoji="1" lang="en-US" altLang="ja-JP" sz="2800" dirty="0" smtClean="0"/>
          </a:p>
          <a:p>
            <a:pPr marL="0" indent="0">
              <a:buNone/>
            </a:pPr>
            <a:endParaRPr lang="en-US" altLang="ja-JP" sz="2400" dirty="0" smtClean="0"/>
          </a:p>
          <a:p>
            <a:pPr marL="0" indent="0">
              <a:buNone/>
            </a:pPr>
            <a:r>
              <a:rPr lang="ja-JP" altLang="en-US" sz="2400" dirty="0" smtClean="0"/>
              <a:t>格子領域に二値データが与えられている場合を考える．</a:t>
            </a:r>
            <a:r>
              <a:rPr lang="en-US" altLang="ja-JP" sz="2400" dirty="0" smtClean="0"/>
              <a:t/>
            </a:r>
            <a:br>
              <a:rPr lang="en-US" altLang="ja-JP" sz="2400" dirty="0" smtClean="0"/>
            </a:br>
            <a:endParaRPr kumimoji="1" lang="ja-JP" altLang="en-US" sz="2400" dirty="0"/>
          </a:p>
        </p:txBody>
      </p:sp>
      <p:graphicFrame>
        <p:nvGraphicFramePr>
          <p:cNvPr id="4" name="表 3"/>
          <p:cNvGraphicFramePr>
            <a:graphicFrameLocks noGrp="1"/>
          </p:cNvGraphicFramePr>
          <p:nvPr/>
        </p:nvGraphicFramePr>
        <p:xfrm>
          <a:off x="1331800" y="3789040"/>
          <a:ext cx="1440000" cy="1440000"/>
        </p:xfrm>
        <a:graphic>
          <a:graphicData uri="http://schemas.openxmlformats.org/drawingml/2006/table">
            <a:tbl>
              <a:tblPr firstRow="1" bandRow="1">
                <a:tableStyleId>{5C22544A-7EE6-4342-B048-85BDC9FD1C3A}</a:tableStyleId>
              </a:tblPr>
              <a:tblGrid>
                <a:gridCol w="360000"/>
                <a:gridCol w="360000"/>
                <a:gridCol w="360000"/>
                <a:gridCol w="360000"/>
              </a:tblGrid>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7" name="表 6"/>
          <p:cNvGraphicFramePr>
            <a:graphicFrameLocks noGrp="1"/>
          </p:cNvGraphicFramePr>
          <p:nvPr/>
        </p:nvGraphicFramePr>
        <p:xfrm>
          <a:off x="6372400" y="3789040"/>
          <a:ext cx="1440000" cy="1440000"/>
        </p:xfrm>
        <a:graphic>
          <a:graphicData uri="http://schemas.openxmlformats.org/drawingml/2006/table">
            <a:tbl>
              <a:tblPr firstRow="1" bandRow="1">
                <a:tableStyleId>{5C22544A-7EE6-4342-B048-85BDC9FD1C3A}</a:tableStyleId>
              </a:tblPr>
              <a:tblGrid>
                <a:gridCol w="360000"/>
                <a:gridCol w="360000"/>
                <a:gridCol w="360000"/>
                <a:gridCol w="360000"/>
              </a:tblGrid>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bl>
          </a:graphicData>
        </a:graphic>
      </p:graphicFrame>
      <p:graphicFrame>
        <p:nvGraphicFramePr>
          <p:cNvPr id="9" name="表 8"/>
          <p:cNvGraphicFramePr>
            <a:graphicFrameLocks noGrp="1"/>
          </p:cNvGraphicFramePr>
          <p:nvPr/>
        </p:nvGraphicFramePr>
        <p:xfrm>
          <a:off x="3852000" y="3789040"/>
          <a:ext cx="1440000" cy="1440000"/>
        </p:xfrm>
        <a:graphic>
          <a:graphicData uri="http://schemas.openxmlformats.org/drawingml/2006/table">
            <a:tbl>
              <a:tblPr firstRow="1" bandRow="1">
                <a:tableStyleId>{5C22544A-7EE6-4342-B048-85BDC9FD1C3A}</a:tableStyleId>
              </a:tblPr>
              <a:tblGrid>
                <a:gridCol w="360000"/>
                <a:gridCol w="360000"/>
                <a:gridCol w="360000"/>
                <a:gridCol w="360000"/>
              </a:tblGrid>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r>
              <a:tr h="360000">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kumimoji="1" lang="ja-JP" altLang="en-US" sz="10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65000"/>
                      </a:schemeClr>
                    </a:solidFill>
                  </a:tcPr>
                </a:tc>
              </a:tr>
            </a:tbl>
          </a:graphicData>
        </a:graphic>
      </p:graphicFrame>
      <p:sp>
        <p:nvSpPr>
          <p:cNvPr id="11" name="テキスト ボックス 10"/>
          <p:cNvSpPr txBox="1"/>
          <p:nvPr/>
        </p:nvSpPr>
        <p:spPr>
          <a:xfrm>
            <a:off x="1452414" y="5382508"/>
            <a:ext cx="1215397" cy="369332"/>
          </a:xfrm>
          <a:prstGeom prst="rect">
            <a:avLst/>
          </a:prstGeom>
          <a:noFill/>
        </p:spPr>
        <p:txBody>
          <a:bodyPr wrap="none" rtlCol="0">
            <a:spAutoFit/>
          </a:bodyPr>
          <a:lstStyle/>
          <a:p>
            <a:pPr algn="ctr"/>
            <a:r>
              <a:rPr kumimoji="1" lang="ja-JP" altLang="en-US" dirty="0" smtClean="0"/>
              <a:t>正の相関</a:t>
            </a:r>
            <a:r>
              <a:rPr kumimoji="1" lang="en-US" altLang="ja-JP" dirty="0" smtClean="0"/>
              <a:t>?</a:t>
            </a:r>
            <a:endParaRPr kumimoji="1" lang="ja-JP" altLang="en-US" dirty="0"/>
          </a:p>
        </p:txBody>
      </p:sp>
      <p:sp>
        <p:nvSpPr>
          <p:cNvPr id="12" name="テキスト ボックス 11"/>
          <p:cNvSpPr txBox="1"/>
          <p:nvPr/>
        </p:nvSpPr>
        <p:spPr>
          <a:xfrm>
            <a:off x="4079260" y="5382508"/>
            <a:ext cx="984565" cy="369332"/>
          </a:xfrm>
          <a:prstGeom prst="rect">
            <a:avLst/>
          </a:prstGeom>
          <a:noFill/>
        </p:spPr>
        <p:txBody>
          <a:bodyPr wrap="none" rtlCol="0">
            <a:spAutoFit/>
          </a:bodyPr>
          <a:lstStyle/>
          <a:p>
            <a:pPr algn="ctr"/>
            <a:r>
              <a:rPr kumimoji="1" lang="ja-JP" altLang="en-US" dirty="0" smtClean="0"/>
              <a:t>無相関</a:t>
            </a:r>
            <a:r>
              <a:rPr kumimoji="1" lang="en-US" altLang="ja-JP" dirty="0" smtClean="0"/>
              <a:t>?</a:t>
            </a:r>
            <a:endParaRPr kumimoji="1" lang="ja-JP" altLang="en-US" dirty="0"/>
          </a:p>
        </p:txBody>
      </p:sp>
      <p:sp>
        <p:nvSpPr>
          <p:cNvPr id="13" name="テキスト ボックス 12"/>
          <p:cNvSpPr txBox="1"/>
          <p:nvPr/>
        </p:nvSpPr>
        <p:spPr>
          <a:xfrm>
            <a:off x="6494048" y="5391800"/>
            <a:ext cx="1215397" cy="369332"/>
          </a:xfrm>
          <a:prstGeom prst="rect">
            <a:avLst/>
          </a:prstGeom>
          <a:noFill/>
        </p:spPr>
        <p:txBody>
          <a:bodyPr wrap="none" rtlCol="0">
            <a:spAutoFit/>
          </a:bodyPr>
          <a:lstStyle/>
          <a:p>
            <a:pPr algn="ctr"/>
            <a:r>
              <a:rPr kumimoji="1" lang="ja-JP" altLang="en-US" dirty="0" smtClean="0"/>
              <a:t>負の相関</a:t>
            </a:r>
            <a:r>
              <a:rPr kumimoji="1" lang="en-US" altLang="ja-JP" dirty="0" smtClean="0"/>
              <a:t>?</a:t>
            </a:r>
            <a:endParaRPr kumimoji="1" lang="ja-JP" altLang="en-US"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3638</Words>
  <Application>Microsoft Office PowerPoint</Application>
  <PresentationFormat>画面に合わせる (4:3)</PresentationFormat>
  <Paragraphs>340</Paragraphs>
  <Slides>23</Slides>
  <Notes>23</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23</vt:i4>
      </vt:variant>
    </vt:vector>
  </HeadingPairs>
  <TitlesOfParts>
    <vt:vector size="25" baseType="lpstr">
      <vt:lpstr>Office テーマ</vt:lpstr>
      <vt:lpstr>Equation</vt:lpstr>
      <vt:lpstr>第4章　空間解析 7.　空間的自己相関</vt:lpstr>
      <vt:lpstr>ここで学ぶこと</vt:lpstr>
      <vt:lpstr>空間的自己相関とは</vt:lpstr>
      <vt:lpstr>空間的自己相関とは</vt:lpstr>
      <vt:lpstr>空間的自己相関とは</vt:lpstr>
      <vt:lpstr>負の空間的自己相関?</vt:lpstr>
      <vt:lpstr>空間的自己相関の定量化</vt:lpstr>
      <vt:lpstr>空間的自己相関を表す統計量</vt:lpstr>
      <vt:lpstr>Join統計量</vt:lpstr>
      <vt:lpstr>Join統計量</vt:lpstr>
      <vt:lpstr>Join統計量</vt:lpstr>
      <vt:lpstr>Join統計量</vt:lpstr>
      <vt:lpstr>Join統計量</vt:lpstr>
      <vt:lpstr>Moran’s I統計量</vt:lpstr>
      <vt:lpstr>Moran’s I統計量</vt:lpstr>
      <vt:lpstr>Moran’s I統計量</vt:lpstr>
      <vt:lpstr>Geary’s C統計量</vt:lpstr>
      <vt:lpstr>Getis-Ord G統計量</vt:lpstr>
      <vt:lpstr>空間的自己相関のモデル化</vt:lpstr>
      <vt:lpstr>空間的自己相関のモデル化</vt:lpstr>
      <vt:lpstr>バリオグラムとコバリオグラム</vt:lpstr>
      <vt:lpstr>PowerPoint プレゼンテーション</vt:lpstr>
      <vt:lpstr>参考文献</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2012-04-02T04:36:37Z</dcterms:created>
  <dcterms:modified xsi:type="dcterms:W3CDTF">2012-04-02T04:37:58Z</dcterms:modified>
  <cp:contentStatus/>
</cp:coreProperties>
</file>